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80"/>
  </p:notesMasterIdLst>
  <p:handoutMasterIdLst>
    <p:handoutMasterId r:id="rId81"/>
  </p:handoutMasterIdLst>
  <p:sldIdLst>
    <p:sldId id="485" r:id="rId2"/>
    <p:sldId id="292" r:id="rId3"/>
    <p:sldId id="414" r:id="rId4"/>
    <p:sldId id="355" r:id="rId5"/>
    <p:sldId id="316" r:id="rId6"/>
    <p:sldId id="295" r:id="rId7"/>
    <p:sldId id="288" r:id="rId8"/>
    <p:sldId id="537" r:id="rId9"/>
    <p:sldId id="289" r:id="rId10"/>
    <p:sldId id="290" r:id="rId11"/>
    <p:sldId id="291" r:id="rId12"/>
    <p:sldId id="534" r:id="rId13"/>
    <p:sldId id="293" r:id="rId14"/>
    <p:sldId id="536" r:id="rId15"/>
    <p:sldId id="296" r:id="rId16"/>
    <p:sldId id="297" r:id="rId17"/>
    <p:sldId id="298" r:id="rId18"/>
    <p:sldId id="299" r:id="rId19"/>
    <p:sldId id="352" r:id="rId20"/>
    <p:sldId id="353" r:id="rId21"/>
    <p:sldId id="412" r:id="rId22"/>
    <p:sldId id="410" r:id="rId23"/>
    <p:sldId id="411" r:id="rId24"/>
    <p:sldId id="358" r:id="rId25"/>
    <p:sldId id="294" r:id="rId26"/>
    <p:sldId id="284" r:id="rId27"/>
    <p:sldId id="397" r:id="rId28"/>
    <p:sldId id="398" r:id="rId29"/>
    <p:sldId id="399" r:id="rId30"/>
    <p:sldId id="400" r:id="rId31"/>
    <p:sldId id="285" r:id="rId32"/>
    <p:sldId id="433" r:id="rId33"/>
    <p:sldId id="490" r:id="rId34"/>
    <p:sldId id="493" r:id="rId35"/>
    <p:sldId id="494" r:id="rId36"/>
    <p:sldId id="495" r:id="rId37"/>
    <p:sldId id="496" r:id="rId38"/>
    <p:sldId id="497" r:id="rId39"/>
    <p:sldId id="498" r:id="rId40"/>
    <p:sldId id="499" r:id="rId41"/>
    <p:sldId id="538" r:id="rId42"/>
    <p:sldId id="405" r:id="rId43"/>
    <p:sldId id="354" r:id="rId44"/>
    <p:sldId id="413" r:id="rId45"/>
    <p:sldId id="409" r:id="rId46"/>
    <p:sldId id="421" r:id="rId47"/>
    <p:sldId id="408" r:id="rId48"/>
    <p:sldId id="424" r:id="rId49"/>
    <p:sldId id="423" r:id="rId50"/>
    <p:sldId id="425" r:id="rId51"/>
    <p:sldId id="426" r:id="rId52"/>
    <p:sldId id="427" r:id="rId53"/>
    <p:sldId id="432" r:id="rId54"/>
    <p:sldId id="428" r:id="rId55"/>
    <p:sldId id="429" r:id="rId56"/>
    <p:sldId id="430" r:id="rId57"/>
    <p:sldId id="431" r:id="rId58"/>
    <p:sldId id="420" r:id="rId59"/>
    <p:sldId id="522" r:id="rId60"/>
    <p:sldId id="540" r:id="rId61"/>
    <p:sldId id="541" r:id="rId62"/>
    <p:sldId id="526" r:id="rId63"/>
    <p:sldId id="523" r:id="rId64"/>
    <p:sldId id="524" r:id="rId65"/>
    <p:sldId id="525" r:id="rId66"/>
    <p:sldId id="530" r:id="rId67"/>
    <p:sldId id="531" r:id="rId68"/>
    <p:sldId id="539" r:id="rId69"/>
    <p:sldId id="369" r:id="rId70"/>
    <p:sldId id="452" r:id="rId71"/>
    <p:sldId id="386" r:id="rId72"/>
    <p:sldId id="360" r:id="rId73"/>
    <p:sldId id="361" r:id="rId74"/>
    <p:sldId id="377" r:id="rId75"/>
    <p:sldId id="453" r:id="rId76"/>
    <p:sldId id="374" r:id="rId77"/>
    <p:sldId id="375" r:id="rId78"/>
    <p:sldId id="376" r:id="rId79"/>
  </p:sldIdLst>
  <p:sldSz cx="9144000" cy="6858000" type="screen4x3"/>
  <p:notesSz cx="6699250" cy="9836150"/>
  <p:custDataLst>
    <p:tags r:id="rId82"/>
  </p:custData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3BEF934-810D-41A3-A375-7A8A0B6193E4}">
          <p14:sldIdLst>
            <p14:sldId id="485"/>
            <p14:sldId id="292"/>
            <p14:sldId id="414"/>
            <p14:sldId id="355"/>
            <p14:sldId id="316"/>
            <p14:sldId id="295"/>
            <p14:sldId id="288"/>
            <p14:sldId id="537"/>
            <p14:sldId id="289"/>
            <p14:sldId id="290"/>
            <p14:sldId id="291"/>
            <p14:sldId id="534"/>
            <p14:sldId id="293"/>
            <p14:sldId id="536"/>
            <p14:sldId id="296"/>
            <p14:sldId id="297"/>
            <p14:sldId id="298"/>
            <p14:sldId id="299"/>
            <p14:sldId id="352"/>
            <p14:sldId id="353"/>
            <p14:sldId id="412"/>
            <p14:sldId id="410"/>
            <p14:sldId id="411"/>
            <p14:sldId id="358"/>
            <p14:sldId id="294"/>
            <p14:sldId id="284"/>
            <p14:sldId id="397"/>
            <p14:sldId id="398"/>
            <p14:sldId id="399"/>
            <p14:sldId id="400"/>
            <p14:sldId id="285"/>
            <p14:sldId id="433"/>
            <p14:sldId id="490"/>
            <p14:sldId id="493"/>
            <p14:sldId id="494"/>
            <p14:sldId id="495"/>
            <p14:sldId id="496"/>
            <p14:sldId id="497"/>
            <p14:sldId id="498"/>
            <p14:sldId id="499"/>
            <p14:sldId id="538"/>
            <p14:sldId id="405"/>
            <p14:sldId id="354"/>
            <p14:sldId id="413"/>
            <p14:sldId id="409"/>
            <p14:sldId id="421"/>
            <p14:sldId id="408"/>
            <p14:sldId id="424"/>
            <p14:sldId id="423"/>
            <p14:sldId id="425"/>
            <p14:sldId id="426"/>
            <p14:sldId id="427"/>
            <p14:sldId id="432"/>
            <p14:sldId id="428"/>
            <p14:sldId id="429"/>
            <p14:sldId id="430"/>
            <p14:sldId id="431"/>
            <p14:sldId id="420"/>
            <p14:sldId id="522"/>
            <p14:sldId id="540"/>
            <p14:sldId id="541"/>
            <p14:sldId id="526"/>
            <p14:sldId id="523"/>
            <p14:sldId id="524"/>
            <p14:sldId id="525"/>
            <p14:sldId id="530"/>
            <p14:sldId id="531"/>
            <p14:sldId id="539"/>
            <p14:sldId id="369"/>
            <p14:sldId id="452"/>
            <p14:sldId id="386"/>
            <p14:sldId id="360"/>
            <p14:sldId id="361"/>
            <p14:sldId id="377"/>
            <p14:sldId id="453"/>
            <p14:sldId id="374"/>
            <p14:sldId id="375"/>
            <p14:sldId id="3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pos="213">
          <p15:clr>
            <a:srgbClr val="A4A3A4"/>
          </p15:clr>
        </p15:guide>
        <p15:guide id="3" pos="556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797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76"/>
    <p:restoredTop sz="96327" autoAdjust="0"/>
  </p:normalViewPr>
  <p:slideViewPr>
    <p:cSldViewPr snapToGrid="0">
      <p:cViewPr varScale="1">
        <p:scale>
          <a:sx n="128" d="100"/>
          <a:sy n="128" d="100"/>
        </p:scale>
        <p:origin x="1904" y="176"/>
      </p:cViewPr>
      <p:guideLst>
        <p:guide orient="horz" pos="4319"/>
        <p:guide pos="213"/>
        <p:guide pos="5565"/>
      </p:guideLst>
    </p:cSldViewPr>
  </p:slideViewPr>
  <p:outlineViewPr>
    <p:cViewPr>
      <p:scale>
        <a:sx n="33" d="100"/>
        <a:sy n="33" d="100"/>
      </p:scale>
      <p:origin x="0" y="-35696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400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tags" Target="tags/tag1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31.xml"/><Relationship Id="rId1" Type="http://schemas.openxmlformats.org/officeDocument/2006/relationships/slide" Target="slides/slide2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06" name="Rectangle 2">
            <a:extLst>
              <a:ext uri="{FF2B5EF4-FFF2-40B4-BE49-F238E27FC236}">
                <a16:creationId xmlns:a16="http://schemas.microsoft.com/office/drawing/2014/main" id="{C3F2AC8C-8735-EF44-A5B2-5ECDE2E9664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78138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89101" tIns="44550" rIns="89101" bIns="44550" numCol="1" anchor="t" anchorCtr="0" compatLnSpc="1">
            <a:prstTxWarp prst="textNoShape">
              <a:avLst/>
            </a:prstTxWarp>
          </a:bodyPr>
          <a:lstStyle>
            <a:lvl1pPr defTabSz="889000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59107" name="Rectangle 3">
            <a:extLst>
              <a:ext uri="{FF2B5EF4-FFF2-40B4-BE49-F238E27FC236}">
                <a16:creationId xmlns:a16="http://schemas.microsoft.com/office/drawing/2014/main" id="{6A912965-B82C-E24D-9C3B-D0AF241523A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2376" y="0"/>
            <a:ext cx="2952750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89101" tIns="44550" rIns="89101" bIns="44550" numCol="1" anchor="t" anchorCtr="0" compatLnSpc="1">
            <a:prstTxWarp prst="textNoShape">
              <a:avLst/>
            </a:prstTxWarp>
          </a:bodyPr>
          <a:lstStyle>
            <a:lvl1pPr algn="r" defTabSz="889000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59108" name="Rectangle 4">
            <a:extLst>
              <a:ext uri="{FF2B5EF4-FFF2-40B4-BE49-F238E27FC236}">
                <a16:creationId xmlns:a16="http://schemas.microsoft.com/office/drawing/2014/main" id="{3853EBF1-6178-4444-A8C6-3069AD37CE5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23388"/>
            <a:ext cx="2878138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89101" tIns="44550" rIns="89101" bIns="44550" numCol="1" anchor="b" anchorCtr="0" compatLnSpc="1">
            <a:prstTxWarp prst="textNoShape">
              <a:avLst/>
            </a:prstTxWarp>
          </a:bodyPr>
          <a:lstStyle>
            <a:lvl1pPr defTabSz="889000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59109" name="Rectangle 5">
            <a:extLst>
              <a:ext uri="{FF2B5EF4-FFF2-40B4-BE49-F238E27FC236}">
                <a16:creationId xmlns:a16="http://schemas.microsoft.com/office/drawing/2014/main" id="{78E04CD7-A96F-D446-B767-FC53C6EDBD5E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2376" y="9323388"/>
            <a:ext cx="2952750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89101" tIns="44550" rIns="89101" bIns="44550" numCol="1" anchor="b" anchorCtr="0" compatLnSpc="1">
            <a:prstTxWarp prst="textNoShape">
              <a:avLst/>
            </a:prstTxWarp>
          </a:bodyPr>
          <a:lstStyle>
            <a:lvl1pPr algn="r" defTabSz="889000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FAF4125F-9075-4FF1-89D1-08E1A766A3D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1DAFC31A-959A-894B-85AF-D4BC778BD3F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01950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475" tIns="47239" rIns="94475" bIns="47239" numCol="1" anchor="t" anchorCtr="0" compatLnSpc="1">
            <a:prstTxWarp prst="textNoShape">
              <a:avLst/>
            </a:prstTxWarp>
          </a:bodyPr>
          <a:lstStyle>
            <a:lvl1pPr defTabSz="942975" eaLnBrk="1" hangingPunct="1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31D9279F-09F5-644B-B29E-2565EE893C6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797300" y="1"/>
            <a:ext cx="2901950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475" tIns="47239" rIns="94475" bIns="47239" numCol="1" anchor="t" anchorCtr="0" compatLnSpc="1">
            <a:prstTxWarp prst="textNoShape">
              <a:avLst/>
            </a:prstTxWarp>
          </a:bodyPr>
          <a:lstStyle>
            <a:lvl1pPr algn="r" defTabSz="942975" eaLnBrk="1" hangingPunct="1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0997C238-63AA-4742-8A35-398804C4E86E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0588" y="738188"/>
            <a:ext cx="4919662" cy="36909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047204AC-23DA-4D49-9A6C-58E527EBD38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3764" y="4672013"/>
            <a:ext cx="4911725" cy="442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475" tIns="47239" rIns="94475" bIns="4723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noProof="0"/>
              <a:t>Klicken Sie, um die Formate des Vorlagentextes zu bearbeiten</a:t>
            </a:r>
          </a:p>
          <a:p>
            <a:pPr lvl="1"/>
            <a:r>
              <a:rPr lang="en-GB" altLang="en-US" noProof="0"/>
              <a:t>Zweite Ebene</a:t>
            </a:r>
          </a:p>
          <a:p>
            <a:pPr lvl="2"/>
            <a:r>
              <a:rPr lang="en-GB" altLang="en-US" noProof="0"/>
              <a:t>Dritte Ebene</a:t>
            </a:r>
          </a:p>
          <a:p>
            <a:pPr lvl="3"/>
            <a:r>
              <a:rPr lang="en-GB" altLang="en-US" noProof="0"/>
              <a:t>Vierte Ebene</a:t>
            </a:r>
          </a:p>
          <a:p>
            <a:pPr lvl="4"/>
            <a:r>
              <a:rPr lang="en-GB" altLang="en-US" noProof="0"/>
              <a:t>Fünfte Ebene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E528FC1C-BEF6-2441-B20C-C8BA7028C76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45614"/>
            <a:ext cx="2901950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475" tIns="47239" rIns="94475" bIns="47239" numCol="1" anchor="b" anchorCtr="0" compatLnSpc="1">
            <a:prstTxWarp prst="textNoShape">
              <a:avLst/>
            </a:prstTxWarp>
          </a:bodyPr>
          <a:lstStyle>
            <a:lvl1pPr defTabSz="942975" eaLnBrk="1" hangingPunct="1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35047CC7-2422-B34B-A33F-2BB7B819A7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97300" y="9345614"/>
            <a:ext cx="2901950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475" tIns="47239" rIns="94475" bIns="47239" numCol="1" anchor="b" anchorCtr="0" compatLnSpc="1">
            <a:prstTxWarp prst="textNoShape">
              <a:avLst/>
            </a:prstTxWarp>
          </a:bodyPr>
          <a:lstStyle>
            <a:lvl1pPr algn="r" defTabSz="942975" eaLnBrk="1" hangingPunct="1">
              <a:defRPr sz="13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AB25B644-9825-4291-AFB4-44863C374B2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1026">
            <a:extLst>
              <a:ext uri="{FF2B5EF4-FFF2-40B4-BE49-F238E27FC236}">
                <a16:creationId xmlns:a16="http://schemas.microsoft.com/office/drawing/2014/main" id="{C53935B0-DBB4-0144-ABBD-096EE49CD5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2889" y="5253038"/>
            <a:ext cx="6283325" cy="4051300"/>
          </a:xfrm>
          <a:extLst>
            <a:ext uri="{FAA26D3D-D897-4be2-8F04-BA451C77F1D7}"/>
            <a:ext uri="{AF507438-7753-43e0-B8FC-AC1667EBCBE1}"/>
          </a:extLst>
        </p:spPr>
        <p:txBody>
          <a:bodyPr lIns="89384" tIns="44694" rIns="89384" bIns="44694"/>
          <a:lstStyle/>
          <a:p>
            <a:pPr eaLnBrk="1" hangingPunct="1">
              <a:defRPr/>
            </a:pPr>
            <a:endParaRPr lang="en-GB" dirty="0">
              <a:cs typeface="+mn-cs"/>
            </a:endParaRPr>
          </a:p>
        </p:txBody>
      </p:sp>
      <p:sp>
        <p:nvSpPr>
          <p:cNvPr id="16387" name="Rectangle 1027">
            <a:extLst>
              <a:ext uri="{FF2B5EF4-FFF2-40B4-BE49-F238E27FC236}">
                <a16:creationId xmlns:a16="http://schemas.microsoft.com/office/drawing/2014/main" id="{B914E21E-0120-4DDA-A9B8-CA746B38F1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88" y="0"/>
            <a:ext cx="6696075" cy="5022850"/>
          </a:xfrm>
          <a:ln/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7">
            <a:extLst>
              <a:ext uri="{FF2B5EF4-FFF2-40B4-BE49-F238E27FC236}">
                <a16:creationId xmlns:a16="http://schemas.microsoft.com/office/drawing/2014/main" id="{537E42CD-BB72-7D4C-B49C-B2E54CD5253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0F6E1EC8-3D4F-FE43-9F61-A86BCA4BAF46}" type="slidenum">
              <a:rPr lang="zh-CN" altLang="en-US" sz="1200">
                <a:ea typeface="SimSun" panose="02010600030101010101" pitchFamily="2" charset="-122"/>
              </a:rPr>
              <a:pPr eaLnBrk="1" hangingPunct="1"/>
              <a:t>73</a:t>
            </a:fld>
            <a:endParaRPr lang="en-US" altLang="zh-CN" sz="1200">
              <a:ea typeface="SimSun" panose="02010600030101010101" pitchFamily="2" charset="-122"/>
            </a:endParaRPr>
          </a:p>
        </p:txBody>
      </p:sp>
      <p:sp>
        <p:nvSpPr>
          <p:cNvPr id="161795" name="Rectangle 2">
            <a:extLst>
              <a:ext uri="{FF2B5EF4-FFF2-40B4-BE49-F238E27FC236}">
                <a16:creationId xmlns:a16="http://schemas.microsoft.com/office/drawing/2014/main" id="{2B9B94A5-DD56-8B4C-8E4F-BD35778316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4213"/>
            <a:ext cx="4578350" cy="3433762"/>
          </a:xfrm>
          <a:ln/>
        </p:spPr>
      </p:sp>
      <p:sp>
        <p:nvSpPr>
          <p:cNvPr id="161796" name="Rectangle 3">
            <a:extLst>
              <a:ext uri="{FF2B5EF4-FFF2-40B4-BE49-F238E27FC236}">
                <a16:creationId xmlns:a16="http://schemas.microsoft.com/office/drawing/2014/main" id="{659584E1-B691-3342-B2B6-657FCEA385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5988" y="4344988"/>
            <a:ext cx="502602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cs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2342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7">
            <a:extLst>
              <a:ext uri="{FF2B5EF4-FFF2-40B4-BE49-F238E27FC236}">
                <a16:creationId xmlns:a16="http://schemas.microsoft.com/office/drawing/2014/main" id="{32A316EF-4F32-974B-97FE-380846FFF8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D40DBFBD-0E1B-4340-A61F-0634E745B7F0}" type="slidenum">
              <a:rPr lang="zh-CN" altLang="en-US" sz="1200">
                <a:ea typeface="SimSun" panose="02010600030101010101" pitchFamily="2" charset="-122"/>
              </a:rPr>
              <a:pPr eaLnBrk="1" hangingPunct="1"/>
              <a:t>74</a:t>
            </a:fld>
            <a:endParaRPr lang="en-US" altLang="zh-CN" sz="1200">
              <a:ea typeface="SimSun" panose="02010600030101010101" pitchFamily="2" charset="-122"/>
            </a:endParaRPr>
          </a:p>
        </p:txBody>
      </p:sp>
      <p:sp>
        <p:nvSpPr>
          <p:cNvPr id="162819" name="Rectangle 2">
            <a:extLst>
              <a:ext uri="{FF2B5EF4-FFF2-40B4-BE49-F238E27FC236}">
                <a16:creationId xmlns:a16="http://schemas.microsoft.com/office/drawing/2014/main" id="{3035BE78-178D-0449-9E83-A40287944D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712788"/>
            <a:ext cx="4497387" cy="3375025"/>
          </a:xfrm>
          <a:ln/>
        </p:spPr>
      </p:sp>
      <p:sp>
        <p:nvSpPr>
          <p:cNvPr id="162820" name="Rectangle 3">
            <a:extLst>
              <a:ext uri="{FF2B5EF4-FFF2-40B4-BE49-F238E27FC236}">
                <a16:creationId xmlns:a16="http://schemas.microsoft.com/office/drawing/2014/main" id="{2851BDAC-12CB-CD47-81CB-62F01150A9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cs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4063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>
            <a:extLst>
              <a:ext uri="{FF2B5EF4-FFF2-40B4-BE49-F238E27FC236}">
                <a16:creationId xmlns:a16="http://schemas.microsoft.com/office/drawing/2014/main" id="{B6F56129-6B35-8D4F-8A7F-2E40B3C510E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1983C732-BDC4-C34C-BA96-DA7D9F474181}" type="slidenum">
              <a:rPr lang="zh-CN" altLang="en-US" sz="1200">
                <a:ea typeface="SimSun" panose="02010600030101010101" pitchFamily="2" charset="-122"/>
              </a:rPr>
              <a:pPr eaLnBrk="1" hangingPunct="1"/>
              <a:t>75</a:t>
            </a:fld>
            <a:endParaRPr lang="en-US" altLang="zh-CN" sz="1200">
              <a:ea typeface="SimSun" panose="02010600030101010101" pitchFamily="2" charset="-122"/>
            </a:endParaRPr>
          </a:p>
        </p:txBody>
      </p:sp>
      <p:sp>
        <p:nvSpPr>
          <p:cNvPr id="163843" name="Rectangle 2">
            <a:extLst>
              <a:ext uri="{FF2B5EF4-FFF2-40B4-BE49-F238E27FC236}">
                <a16:creationId xmlns:a16="http://schemas.microsoft.com/office/drawing/2014/main" id="{DA3A708D-B65F-0C42-8611-30A9AD5966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3844" name="Rectangle 3">
            <a:extLst>
              <a:ext uri="{FF2B5EF4-FFF2-40B4-BE49-F238E27FC236}">
                <a16:creationId xmlns:a16="http://schemas.microsoft.com/office/drawing/2014/main" id="{9D59F35A-010D-204D-899E-63881C6BE8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cs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278262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7">
            <a:extLst>
              <a:ext uri="{FF2B5EF4-FFF2-40B4-BE49-F238E27FC236}">
                <a16:creationId xmlns:a16="http://schemas.microsoft.com/office/drawing/2014/main" id="{18AE34C3-7AF8-7D45-BF63-456CA5E87B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94F9129-0632-D148-9F4F-C4B81D012058}" type="slidenum">
              <a:rPr lang="zh-CN" altLang="en-US" sz="1200">
                <a:ea typeface="SimSun" panose="02010600030101010101" pitchFamily="2" charset="-122"/>
              </a:rPr>
              <a:pPr eaLnBrk="1" hangingPunct="1"/>
              <a:t>76</a:t>
            </a:fld>
            <a:endParaRPr lang="en-US" altLang="zh-CN" sz="1200">
              <a:ea typeface="SimSun" panose="02010600030101010101" pitchFamily="2" charset="-122"/>
            </a:endParaRPr>
          </a:p>
        </p:txBody>
      </p:sp>
      <p:sp>
        <p:nvSpPr>
          <p:cNvPr id="166915" name="Rectangle 2">
            <a:extLst>
              <a:ext uri="{FF2B5EF4-FFF2-40B4-BE49-F238E27FC236}">
                <a16:creationId xmlns:a16="http://schemas.microsoft.com/office/drawing/2014/main" id="{813899E8-31BE-1B44-AA25-7B4013E5AA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6916" name="Rectangle 3">
            <a:extLst>
              <a:ext uri="{FF2B5EF4-FFF2-40B4-BE49-F238E27FC236}">
                <a16:creationId xmlns:a16="http://schemas.microsoft.com/office/drawing/2014/main" id="{694375E2-A311-2A4D-94D2-FFDB534F32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cs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00362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7">
            <a:extLst>
              <a:ext uri="{FF2B5EF4-FFF2-40B4-BE49-F238E27FC236}">
                <a16:creationId xmlns:a16="http://schemas.microsoft.com/office/drawing/2014/main" id="{4596593F-2229-2641-8A19-D9816910BAE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5C41E4ED-2320-0441-9EE0-B049BAFD0BF3}" type="slidenum">
              <a:rPr lang="zh-CN" altLang="en-US" sz="1200">
                <a:ea typeface="SimSun" panose="02010600030101010101" pitchFamily="2" charset="-122"/>
              </a:rPr>
              <a:pPr eaLnBrk="1" hangingPunct="1"/>
              <a:t>77</a:t>
            </a:fld>
            <a:endParaRPr lang="en-US" altLang="zh-CN" sz="1200">
              <a:ea typeface="SimSun" panose="02010600030101010101" pitchFamily="2" charset="-122"/>
            </a:endParaRPr>
          </a:p>
        </p:txBody>
      </p:sp>
      <p:sp>
        <p:nvSpPr>
          <p:cNvPr id="167939" name="Rectangle 2">
            <a:extLst>
              <a:ext uri="{FF2B5EF4-FFF2-40B4-BE49-F238E27FC236}">
                <a16:creationId xmlns:a16="http://schemas.microsoft.com/office/drawing/2014/main" id="{A60CB2EA-5634-6148-A9FA-BF0939E6798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7940" name="Rectangle 3">
            <a:extLst>
              <a:ext uri="{FF2B5EF4-FFF2-40B4-BE49-F238E27FC236}">
                <a16:creationId xmlns:a16="http://schemas.microsoft.com/office/drawing/2014/main" id="{5E2E8D77-9298-D941-B648-11D09C88A7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cs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62482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7">
            <a:extLst>
              <a:ext uri="{FF2B5EF4-FFF2-40B4-BE49-F238E27FC236}">
                <a16:creationId xmlns:a16="http://schemas.microsoft.com/office/drawing/2014/main" id="{A4A0C9DB-04ED-B84B-808D-1FF4604F2A9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2BFF15E3-C55F-1D40-8CBE-034AB21E8E55}" type="slidenum">
              <a:rPr lang="zh-CN" altLang="en-US" sz="1200">
                <a:ea typeface="SimSun" panose="02010600030101010101" pitchFamily="2" charset="-122"/>
              </a:rPr>
              <a:pPr eaLnBrk="1" hangingPunct="1"/>
              <a:t>78</a:t>
            </a:fld>
            <a:endParaRPr lang="en-US" altLang="zh-CN" sz="1200">
              <a:ea typeface="SimSun" panose="02010600030101010101" pitchFamily="2" charset="-122"/>
            </a:endParaRPr>
          </a:p>
        </p:txBody>
      </p:sp>
      <p:sp>
        <p:nvSpPr>
          <p:cNvPr id="168963" name="Rectangle 2">
            <a:extLst>
              <a:ext uri="{FF2B5EF4-FFF2-40B4-BE49-F238E27FC236}">
                <a16:creationId xmlns:a16="http://schemas.microsoft.com/office/drawing/2014/main" id="{24B704EF-641F-0D45-88AD-5DDE549729B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68964" name="Rectangle 3">
            <a:extLst>
              <a:ext uri="{FF2B5EF4-FFF2-40B4-BE49-F238E27FC236}">
                <a16:creationId xmlns:a16="http://schemas.microsoft.com/office/drawing/2014/main" id="{03AC4F4A-9024-7741-8BC3-4FBF9015DD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cs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6936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7">
            <a:extLst>
              <a:ext uri="{FF2B5EF4-FFF2-40B4-BE49-F238E27FC236}">
                <a16:creationId xmlns:a16="http://schemas.microsoft.com/office/drawing/2014/main" id="{A858C046-7608-5E47-AA17-A6A4C9F7D2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AFC536C6-FDB8-8043-A364-B69186D94942}" type="slidenum">
              <a:rPr lang="zh-CN" altLang="en-US" sz="1200">
                <a:ea typeface="SimSun" panose="02010600030101010101" pitchFamily="2" charset="-122"/>
              </a:rPr>
              <a:pPr eaLnBrk="1" hangingPunct="1"/>
              <a:t>2</a:t>
            </a:fld>
            <a:endParaRPr lang="en-US" altLang="zh-CN" sz="1200">
              <a:ea typeface="SimSun" panose="02010600030101010101" pitchFamily="2" charset="-122"/>
            </a:endParaRPr>
          </a:p>
        </p:txBody>
      </p:sp>
      <p:sp>
        <p:nvSpPr>
          <p:cNvPr id="128003" name="Rectangle 2">
            <a:extLst>
              <a:ext uri="{FF2B5EF4-FFF2-40B4-BE49-F238E27FC236}">
                <a16:creationId xmlns:a16="http://schemas.microsoft.com/office/drawing/2014/main" id="{0D43143D-993F-C241-BB2A-8A529E9BD4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8004" name="Rectangle 3">
            <a:extLst>
              <a:ext uri="{FF2B5EF4-FFF2-40B4-BE49-F238E27FC236}">
                <a16:creationId xmlns:a16="http://schemas.microsoft.com/office/drawing/2014/main" id="{2E9D82BE-FDAB-294A-86CA-B76E006CF8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cs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224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7">
            <a:extLst>
              <a:ext uri="{FF2B5EF4-FFF2-40B4-BE49-F238E27FC236}">
                <a16:creationId xmlns:a16="http://schemas.microsoft.com/office/drawing/2014/main" id="{97ABFABF-DC71-EC41-9B9B-F384326887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2EB57BAC-F656-D048-A552-B122114C2AD5}" type="slidenum">
              <a:rPr lang="zh-CN" altLang="en-US" sz="1200">
                <a:ea typeface="SimSun" panose="02010600030101010101" pitchFamily="2" charset="-122"/>
              </a:rPr>
              <a:pPr eaLnBrk="1" hangingPunct="1"/>
              <a:t>6</a:t>
            </a:fld>
            <a:endParaRPr lang="en-US" altLang="zh-CN" sz="1200">
              <a:ea typeface="SimSun" panose="02010600030101010101" pitchFamily="2" charset="-122"/>
            </a:endParaRPr>
          </a:p>
        </p:txBody>
      </p:sp>
      <p:sp>
        <p:nvSpPr>
          <p:cNvPr id="131075" name="Rectangle 2">
            <a:extLst>
              <a:ext uri="{FF2B5EF4-FFF2-40B4-BE49-F238E27FC236}">
                <a16:creationId xmlns:a16="http://schemas.microsoft.com/office/drawing/2014/main" id="{59679CA5-88A1-2649-9B11-0E41954DAF0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1076" name="Rectangle 3">
            <a:extLst>
              <a:ext uri="{FF2B5EF4-FFF2-40B4-BE49-F238E27FC236}">
                <a16:creationId xmlns:a16="http://schemas.microsoft.com/office/drawing/2014/main" id="{68783B98-E5AD-A449-9F86-7B999461C2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cs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80383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7">
            <a:extLst>
              <a:ext uri="{FF2B5EF4-FFF2-40B4-BE49-F238E27FC236}">
                <a16:creationId xmlns:a16="http://schemas.microsoft.com/office/drawing/2014/main" id="{BEAAFC2D-718B-5549-997B-80FBF49A2A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58A2937C-59E7-4C4D-A559-CCB2AA601A14}" type="slidenum">
              <a:rPr lang="zh-CN" altLang="en-US" sz="1200">
                <a:ea typeface="SimSun" panose="02010600030101010101" pitchFamily="2" charset="-122"/>
              </a:rPr>
              <a:pPr eaLnBrk="1" hangingPunct="1"/>
              <a:t>25</a:t>
            </a:fld>
            <a:endParaRPr lang="en-US" altLang="zh-CN" sz="1200">
              <a:ea typeface="SimSun" panose="02010600030101010101" pitchFamily="2" charset="-122"/>
            </a:endParaRPr>
          </a:p>
        </p:txBody>
      </p:sp>
      <p:sp>
        <p:nvSpPr>
          <p:cNvPr id="130051" name="Rectangle 2">
            <a:extLst>
              <a:ext uri="{FF2B5EF4-FFF2-40B4-BE49-F238E27FC236}">
                <a16:creationId xmlns:a16="http://schemas.microsoft.com/office/drawing/2014/main" id="{642FC850-B0EB-2744-9D49-C60128855F6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0052" name="Rectangle 3">
            <a:extLst>
              <a:ext uri="{FF2B5EF4-FFF2-40B4-BE49-F238E27FC236}">
                <a16:creationId xmlns:a16="http://schemas.microsoft.com/office/drawing/2014/main" id="{78D08912-7B88-E149-839A-04FF4B7054D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cs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8856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7">
            <a:extLst>
              <a:ext uri="{FF2B5EF4-FFF2-40B4-BE49-F238E27FC236}">
                <a16:creationId xmlns:a16="http://schemas.microsoft.com/office/drawing/2014/main" id="{BC469F4A-CD2D-4A42-A0C5-C003DB17F4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04F90559-1426-8D40-B94B-6D68F7B3C938}" type="slidenum">
              <a:rPr lang="zh-CN" altLang="en-US" sz="1200">
                <a:ea typeface="SimSun" panose="02010600030101010101" pitchFamily="2" charset="-122"/>
              </a:rPr>
              <a:pPr eaLnBrk="1" hangingPunct="1"/>
              <a:t>26</a:t>
            </a:fld>
            <a:endParaRPr lang="en-US" altLang="zh-CN" sz="1200">
              <a:ea typeface="SimSun" panose="02010600030101010101" pitchFamily="2" charset="-122"/>
            </a:endParaRPr>
          </a:p>
        </p:txBody>
      </p:sp>
      <p:sp>
        <p:nvSpPr>
          <p:cNvPr id="132099" name="Rectangle 2">
            <a:extLst>
              <a:ext uri="{FF2B5EF4-FFF2-40B4-BE49-F238E27FC236}">
                <a16:creationId xmlns:a16="http://schemas.microsoft.com/office/drawing/2014/main" id="{BF5E953B-8837-2445-A1EF-F0756165014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2100" name="Rectangle 3">
            <a:extLst>
              <a:ext uri="{FF2B5EF4-FFF2-40B4-BE49-F238E27FC236}">
                <a16:creationId xmlns:a16="http://schemas.microsoft.com/office/drawing/2014/main" id="{6A1CEF22-BAD1-E14C-869A-0670A0D823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ro-RO">
                <a:cs typeface="SimSun" panose="02010600030101010101" pitchFamily="2" charset="-122"/>
              </a:rPr>
              <a:t>In this example, Enemy Red Army has 5000 troops. Blue Army has two separate gatherings, Blue (1) and Blue (2), each of 3000 troops.  Alone Blue will loose, together as a coordinated attack Blue can win. Communications is by unreliable channel (send a messenger who may be captured by red army so may not arrive.</a:t>
            </a:r>
          </a:p>
          <a:p>
            <a:pPr eaLnBrk="1" hangingPunct="1"/>
            <a:endParaRPr lang="zh-CN" altLang="en-US">
              <a:cs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1847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7">
            <a:extLst>
              <a:ext uri="{FF2B5EF4-FFF2-40B4-BE49-F238E27FC236}">
                <a16:creationId xmlns:a16="http://schemas.microsoft.com/office/drawing/2014/main" id="{C6EC4356-1C84-1A45-9C64-E560E812EB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9536632E-FF56-4E43-BE69-5384284C5558}" type="slidenum">
              <a:rPr lang="zh-CN" altLang="en-US" sz="1200">
                <a:ea typeface="SimSun" panose="02010600030101010101" pitchFamily="2" charset="-122"/>
              </a:rPr>
              <a:pPr eaLnBrk="1" hangingPunct="1"/>
              <a:t>31</a:t>
            </a:fld>
            <a:endParaRPr lang="en-US" altLang="zh-CN" sz="1200">
              <a:ea typeface="SimSun" panose="02010600030101010101" pitchFamily="2" charset="-122"/>
            </a:endParaRPr>
          </a:p>
        </p:txBody>
      </p:sp>
      <p:sp>
        <p:nvSpPr>
          <p:cNvPr id="133123" name="Rectangle 2">
            <a:extLst>
              <a:ext uri="{FF2B5EF4-FFF2-40B4-BE49-F238E27FC236}">
                <a16:creationId xmlns:a16="http://schemas.microsoft.com/office/drawing/2014/main" id="{AA6A31BC-4C8A-7949-95C6-AA1C42652D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24" name="Rectangle 3">
            <a:extLst>
              <a:ext uri="{FF2B5EF4-FFF2-40B4-BE49-F238E27FC236}">
                <a16:creationId xmlns:a16="http://schemas.microsoft.com/office/drawing/2014/main" id="{2CF56C12-33FF-EF42-968C-F0DB32660D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cs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581183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7">
            <a:extLst>
              <a:ext uri="{FF2B5EF4-FFF2-40B4-BE49-F238E27FC236}">
                <a16:creationId xmlns:a16="http://schemas.microsoft.com/office/drawing/2014/main" id="{87DB20ED-6BF8-C94F-9BE3-52EF78A71C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0D45648-B879-CE49-BD76-A7235619ACEE}" type="slidenum">
              <a:rPr lang="zh-CN" altLang="en-US" sz="1200">
                <a:ea typeface="SimSun" panose="02010600030101010101" pitchFamily="2" charset="-122"/>
              </a:rPr>
              <a:pPr eaLnBrk="1" hangingPunct="1"/>
              <a:t>69</a:t>
            </a:fld>
            <a:endParaRPr lang="en-US" altLang="zh-CN" sz="1200">
              <a:ea typeface="SimSun" panose="02010600030101010101" pitchFamily="2" charset="-122"/>
            </a:endParaRPr>
          </a:p>
        </p:txBody>
      </p:sp>
      <p:sp>
        <p:nvSpPr>
          <p:cNvPr id="156675" name="Rectangle 2">
            <a:extLst>
              <a:ext uri="{FF2B5EF4-FFF2-40B4-BE49-F238E27FC236}">
                <a16:creationId xmlns:a16="http://schemas.microsoft.com/office/drawing/2014/main" id="{DAC5D715-2562-1B4E-902F-AC8FD6E9ED4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2688" y="712788"/>
            <a:ext cx="4497387" cy="3375025"/>
          </a:xfrm>
          <a:ln/>
        </p:spPr>
      </p:sp>
      <p:sp>
        <p:nvSpPr>
          <p:cNvPr id="156676" name="Rectangle 3">
            <a:extLst>
              <a:ext uri="{FF2B5EF4-FFF2-40B4-BE49-F238E27FC236}">
                <a16:creationId xmlns:a16="http://schemas.microsoft.com/office/drawing/2014/main" id="{C096D4E8-5B4B-0647-B436-640894FE49B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5988" y="4343400"/>
            <a:ext cx="502602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cs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73243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7">
            <a:extLst>
              <a:ext uri="{FF2B5EF4-FFF2-40B4-BE49-F238E27FC236}">
                <a16:creationId xmlns:a16="http://schemas.microsoft.com/office/drawing/2014/main" id="{2358B99D-E86F-0040-B0BF-22FD1681E40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4FD3273B-60E1-8C46-A836-C3B189359907}" type="slidenum">
              <a:rPr lang="zh-CN" altLang="en-US" sz="1200">
                <a:ea typeface="SimSun" panose="02010600030101010101" pitchFamily="2" charset="-122"/>
              </a:rPr>
              <a:pPr eaLnBrk="1" hangingPunct="1"/>
              <a:t>70</a:t>
            </a:fld>
            <a:endParaRPr lang="en-US" altLang="zh-CN" sz="1200">
              <a:ea typeface="SimSun" panose="02010600030101010101" pitchFamily="2" charset="-122"/>
            </a:endParaRPr>
          </a:p>
        </p:txBody>
      </p:sp>
      <p:sp>
        <p:nvSpPr>
          <p:cNvPr id="159747" name="Rectangle 2">
            <a:extLst>
              <a:ext uri="{FF2B5EF4-FFF2-40B4-BE49-F238E27FC236}">
                <a16:creationId xmlns:a16="http://schemas.microsoft.com/office/drawing/2014/main" id="{498901F1-B72A-864C-A4DB-E4D7756E57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4213"/>
            <a:ext cx="4578350" cy="3433762"/>
          </a:xfrm>
          <a:ln/>
        </p:spPr>
      </p:sp>
      <p:sp>
        <p:nvSpPr>
          <p:cNvPr id="159748" name="Rectangle 3">
            <a:extLst>
              <a:ext uri="{FF2B5EF4-FFF2-40B4-BE49-F238E27FC236}">
                <a16:creationId xmlns:a16="http://schemas.microsoft.com/office/drawing/2014/main" id="{11C2B989-9392-E74D-86B9-5A0705E14A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5988" y="4344988"/>
            <a:ext cx="502602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cs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8923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7">
            <a:extLst>
              <a:ext uri="{FF2B5EF4-FFF2-40B4-BE49-F238E27FC236}">
                <a16:creationId xmlns:a16="http://schemas.microsoft.com/office/drawing/2014/main" id="{5C687756-F5D0-E443-905F-47F5E3FE8B5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6BB6BAB-BE50-F14C-9B87-8DBAF2071237}" type="slidenum">
              <a:rPr lang="zh-CN" altLang="en-US" sz="1200">
                <a:ea typeface="SimSun" panose="02010600030101010101" pitchFamily="2" charset="-122"/>
              </a:rPr>
              <a:pPr eaLnBrk="1" hangingPunct="1"/>
              <a:t>72</a:t>
            </a:fld>
            <a:endParaRPr lang="en-US" altLang="zh-CN" sz="1200">
              <a:ea typeface="SimSun" panose="02010600030101010101" pitchFamily="2" charset="-122"/>
            </a:endParaRPr>
          </a:p>
        </p:txBody>
      </p:sp>
      <p:sp>
        <p:nvSpPr>
          <p:cNvPr id="160771" name="Rectangle 2">
            <a:extLst>
              <a:ext uri="{FF2B5EF4-FFF2-40B4-BE49-F238E27FC236}">
                <a16:creationId xmlns:a16="http://schemas.microsoft.com/office/drawing/2014/main" id="{B01CC1E7-B5F7-E54E-9B27-7A255C604E1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1413" y="684213"/>
            <a:ext cx="4578350" cy="3433762"/>
          </a:xfrm>
          <a:ln/>
        </p:spPr>
      </p:sp>
      <p:sp>
        <p:nvSpPr>
          <p:cNvPr id="160772" name="Rectangle 3">
            <a:extLst>
              <a:ext uri="{FF2B5EF4-FFF2-40B4-BE49-F238E27FC236}">
                <a16:creationId xmlns:a16="http://schemas.microsoft.com/office/drawing/2014/main" id="{BEA6B3C8-8D8E-104E-8D7C-59321769C8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5988" y="4344988"/>
            <a:ext cx="5026025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>
              <a:cs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7384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D:\cipsm\Catedra\Logo CS\A&amp;C-logo-RO-gradient.png">
            <a:extLst>
              <a:ext uri="{FF2B5EF4-FFF2-40B4-BE49-F238E27FC236}">
                <a16:creationId xmlns:a16="http://schemas.microsoft.com/office/drawing/2014/main" id="{9B7288B3-909B-4A56-B161-6F65102613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4692651"/>
            <a:ext cx="2600325" cy="113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D:\cipsm\Catedra\Logo CS\logo_upb_small.png">
            <a:extLst>
              <a:ext uri="{FF2B5EF4-FFF2-40B4-BE49-F238E27FC236}">
                <a16:creationId xmlns:a16="http://schemas.microsoft.com/office/drawing/2014/main" id="{49294E9D-0F88-479C-A040-55E58B694A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438" y="42863"/>
            <a:ext cx="1265237" cy="12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5506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2581275" y="1639888"/>
            <a:ext cx="6081713" cy="909637"/>
          </a:xfrm>
          <a:extLst>
            <a:ext uri="{AF507438-7753-43e0-B8FC-AC1667EBCBE1}"/>
          </a:extLst>
        </p:spPr>
        <p:txBody>
          <a:bodyPr lIns="91440" rIns="91440" anchor="b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  <a:endParaRPr lang="de-DE" noProof="0" dirty="0"/>
          </a:p>
        </p:txBody>
      </p:sp>
      <p:sp>
        <p:nvSpPr>
          <p:cNvPr id="1045507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581275" y="2547938"/>
            <a:ext cx="6088063" cy="904875"/>
          </a:xfrm>
        </p:spPr>
        <p:txBody>
          <a:bodyPr lIns="91440" rIns="91440" anchor="ctr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6058A1-5982-4551-B52D-9C53481793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o-RO"/>
              <a:t>Ciprian Dobre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867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4">
            <a:extLst>
              <a:ext uri="{FF2B5EF4-FFF2-40B4-BE49-F238E27FC236}">
                <a16:creationId xmlns:a16="http://schemas.microsoft.com/office/drawing/2014/main" id="{64427FCC-A5E1-4E18-8B8C-FFDE3DBDD0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15">
            <a:extLst>
              <a:ext uri="{FF2B5EF4-FFF2-40B4-BE49-F238E27FC236}">
                <a16:creationId xmlns:a16="http://schemas.microsoft.com/office/drawing/2014/main" id="{8A05BBEF-0D34-4682-8E56-19DFF97595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74C52F37-73B2-48E3-82C2-D01839E161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AC449D91-B717-469D-A189-C08E14F5A9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4325" y="6595048"/>
            <a:ext cx="6735763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o-RO" altLang="ro-RO" dirty="0"/>
              <a:t>Ciprian Dobre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14260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11950" y="622300"/>
            <a:ext cx="2132013" cy="5286375"/>
          </a:xfrm>
        </p:spPr>
        <p:txBody>
          <a:bodyPr vert="eaVert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325" y="622300"/>
            <a:ext cx="6245225" cy="5286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4">
            <a:extLst>
              <a:ext uri="{FF2B5EF4-FFF2-40B4-BE49-F238E27FC236}">
                <a16:creationId xmlns:a16="http://schemas.microsoft.com/office/drawing/2014/main" id="{BBC09BB0-B688-4748-A099-6CC553569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15">
            <a:extLst>
              <a:ext uri="{FF2B5EF4-FFF2-40B4-BE49-F238E27FC236}">
                <a16:creationId xmlns:a16="http://schemas.microsoft.com/office/drawing/2014/main" id="{582A7874-5F62-44C5-A127-E08B103193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5E839B5C-3F47-49D2-BCF9-C38BBEBE0C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34E05DD7-4AB3-432F-BC84-E0EADC83BE4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4325" y="6595048"/>
            <a:ext cx="6735763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o-RO" altLang="ro-RO" dirty="0"/>
              <a:t>Ciprian Dobre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387053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34733" y="356963"/>
            <a:ext cx="8629650" cy="720725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27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376560" y="130629"/>
            <a:ext cx="593614" cy="365125"/>
          </a:xfrm>
          <a:prstGeom prst="rect">
            <a:avLst/>
          </a:prstGeom>
        </p:spPr>
        <p:txBody>
          <a:bodyPr anchor="b"/>
          <a:lstStyle>
            <a:lvl1pPr algn="ctr">
              <a:defRPr>
                <a:latin typeface="Roboto Slab"/>
              </a:defRPr>
            </a:lvl1pPr>
          </a:lstStyle>
          <a:p>
            <a:fld id="{9C5CFC45-C303-416F-8E68-20C1E85C90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1428752"/>
            <a:ext cx="8629650" cy="4359729"/>
          </a:xfrm>
        </p:spPr>
        <p:txBody>
          <a:bodyPr/>
          <a:lstStyle>
            <a:lvl1pPr marL="260747" indent="-260747">
              <a:buClr>
                <a:srgbClr val="0092EF"/>
              </a:buClr>
              <a:buFont typeface="Courier New" panose="02070309020205020404" pitchFamily="49" charset="0"/>
              <a:buChar char="o"/>
              <a:defRPr sz="1950" baseline="0"/>
            </a:lvl1pPr>
            <a:lvl2pPr marL="514350" indent="-254794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2pPr>
            <a:lvl3pPr marL="775097" indent="-260747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3pPr>
            <a:lvl4pPr marL="685800" indent="260747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24261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34733" y="356963"/>
            <a:ext cx="8629650" cy="720725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27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376560" y="130629"/>
            <a:ext cx="593614" cy="365125"/>
          </a:xfrm>
          <a:prstGeom prst="rect">
            <a:avLst/>
          </a:prstGeom>
        </p:spPr>
        <p:txBody>
          <a:bodyPr anchor="b"/>
          <a:lstStyle>
            <a:lvl1pPr algn="ctr">
              <a:defRPr>
                <a:latin typeface="Roboto Slab"/>
              </a:defRPr>
            </a:lvl1pPr>
          </a:lstStyle>
          <a:p>
            <a:fld id="{9C5CFC45-C303-416F-8E68-20C1E85C90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1428752"/>
            <a:ext cx="8629650" cy="4359729"/>
          </a:xfrm>
        </p:spPr>
        <p:txBody>
          <a:bodyPr/>
          <a:lstStyle>
            <a:lvl1pPr marL="260747" indent="-260747">
              <a:buClr>
                <a:srgbClr val="0092EF"/>
              </a:buClr>
              <a:buFont typeface="Courier New" panose="02070309020205020404" pitchFamily="49" charset="0"/>
              <a:buChar char="o"/>
              <a:defRPr sz="1950" baseline="0"/>
            </a:lvl1pPr>
            <a:lvl2pPr marL="514350" indent="-254794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2pPr>
            <a:lvl3pPr marL="775097" indent="-260747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3pPr>
            <a:lvl4pPr marL="685800" indent="260747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8392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34733" y="356963"/>
            <a:ext cx="8629650" cy="720725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27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376560" y="130629"/>
            <a:ext cx="593614" cy="365125"/>
          </a:xfrm>
          <a:prstGeom prst="rect">
            <a:avLst/>
          </a:prstGeom>
        </p:spPr>
        <p:txBody>
          <a:bodyPr anchor="b"/>
          <a:lstStyle>
            <a:lvl1pPr algn="ctr">
              <a:defRPr>
                <a:latin typeface="Roboto Slab"/>
              </a:defRPr>
            </a:lvl1pPr>
          </a:lstStyle>
          <a:p>
            <a:fld id="{9C5CFC45-C303-416F-8E68-20C1E85C90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1428752"/>
            <a:ext cx="8629650" cy="4359729"/>
          </a:xfrm>
        </p:spPr>
        <p:txBody>
          <a:bodyPr/>
          <a:lstStyle>
            <a:lvl1pPr marL="260747" indent="-260747">
              <a:buClr>
                <a:srgbClr val="0092EF"/>
              </a:buClr>
              <a:buFont typeface="Courier New" panose="02070309020205020404" pitchFamily="49" charset="0"/>
              <a:buChar char="o"/>
              <a:defRPr sz="1950" baseline="0"/>
            </a:lvl1pPr>
            <a:lvl2pPr marL="514350" indent="-254794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2pPr>
            <a:lvl3pPr marL="775097" indent="-260747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3pPr>
            <a:lvl4pPr marL="685800" indent="260747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6181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34733" y="356963"/>
            <a:ext cx="8629650" cy="720725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27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376560" y="130629"/>
            <a:ext cx="593614" cy="365125"/>
          </a:xfrm>
          <a:prstGeom prst="rect">
            <a:avLst/>
          </a:prstGeom>
        </p:spPr>
        <p:txBody>
          <a:bodyPr anchor="b"/>
          <a:lstStyle>
            <a:lvl1pPr algn="ctr">
              <a:defRPr>
                <a:latin typeface="Roboto Slab"/>
              </a:defRPr>
            </a:lvl1pPr>
          </a:lstStyle>
          <a:p>
            <a:fld id="{9C5CFC45-C303-416F-8E68-20C1E85C90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1428752"/>
            <a:ext cx="8629650" cy="4359729"/>
          </a:xfrm>
        </p:spPr>
        <p:txBody>
          <a:bodyPr/>
          <a:lstStyle>
            <a:lvl1pPr marL="260747" indent="-260747">
              <a:buClr>
                <a:srgbClr val="0092EF"/>
              </a:buClr>
              <a:buFont typeface="Courier New" panose="02070309020205020404" pitchFamily="49" charset="0"/>
              <a:buChar char="o"/>
              <a:defRPr sz="1950" baseline="0"/>
            </a:lvl1pPr>
            <a:lvl2pPr marL="514350" indent="-254794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2pPr>
            <a:lvl3pPr marL="775097" indent="-260747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3pPr>
            <a:lvl4pPr marL="685800" indent="260747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6808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34733" y="356963"/>
            <a:ext cx="8629650" cy="720725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27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376560" y="130629"/>
            <a:ext cx="593614" cy="365125"/>
          </a:xfrm>
          <a:prstGeom prst="rect">
            <a:avLst/>
          </a:prstGeom>
        </p:spPr>
        <p:txBody>
          <a:bodyPr anchor="b"/>
          <a:lstStyle>
            <a:lvl1pPr algn="ctr">
              <a:defRPr>
                <a:latin typeface="Roboto Slab"/>
              </a:defRPr>
            </a:lvl1pPr>
          </a:lstStyle>
          <a:p>
            <a:fld id="{9C5CFC45-C303-416F-8E68-20C1E85C90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1428752"/>
            <a:ext cx="8629650" cy="4359729"/>
          </a:xfrm>
        </p:spPr>
        <p:txBody>
          <a:bodyPr/>
          <a:lstStyle>
            <a:lvl1pPr marL="260747" indent="-260747">
              <a:buClr>
                <a:srgbClr val="0092EF"/>
              </a:buClr>
              <a:buFont typeface="Courier New" panose="02070309020205020404" pitchFamily="49" charset="0"/>
              <a:buChar char="o"/>
              <a:defRPr sz="1950" baseline="0"/>
            </a:lvl1pPr>
            <a:lvl2pPr marL="514350" indent="-254794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2pPr>
            <a:lvl3pPr marL="775097" indent="-260747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3pPr>
            <a:lvl4pPr marL="685800" indent="260747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229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34733" y="356963"/>
            <a:ext cx="8629650" cy="720725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27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376560" y="130629"/>
            <a:ext cx="593614" cy="365125"/>
          </a:xfrm>
          <a:prstGeom prst="rect">
            <a:avLst/>
          </a:prstGeom>
        </p:spPr>
        <p:txBody>
          <a:bodyPr anchor="b"/>
          <a:lstStyle>
            <a:lvl1pPr algn="ctr">
              <a:defRPr>
                <a:latin typeface="Roboto Slab"/>
              </a:defRPr>
            </a:lvl1pPr>
          </a:lstStyle>
          <a:p>
            <a:fld id="{9C5CFC45-C303-416F-8E68-20C1E85C90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1428752"/>
            <a:ext cx="8629650" cy="4359729"/>
          </a:xfrm>
        </p:spPr>
        <p:txBody>
          <a:bodyPr/>
          <a:lstStyle>
            <a:lvl1pPr marL="260747" indent="-260747">
              <a:buClr>
                <a:srgbClr val="0092EF"/>
              </a:buClr>
              <a:buFont typeface="Courier New" panose="02070309020205020404" pitchFamily="49" charset="0"/>
              <a:buChar char="o"/>
              <a:defRPr sz="1950" baseline="0"/>
            </a:lvl1pPr>
            <a:lvl2pPr marL="514350" indent="-254794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2pPr>
            <a:lvl3pPr marL="775097" indent="-260747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3pPr>
            <a:lvl4pPr marL="685800" indent="260747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6317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34733" y="356963"/>
            <a:ext cx="8629650" cy="720725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27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376560" y="130629"/>
            <a:ext cx="593614" cy="365125"/>
          </a:xfrm>
          <a:prstGeom prst="rect">
            <a:avLst/>
          </a:prstGeom>
        </p:spPr>
        <p:txBody>
          <a:bodyPr anchor="b"/>
          <a:lstStyle>
            <a:lvl1pPr algn="ctr">
              <a:defRPr>
                <a:latin typeface="Roboto Slab"/>
              </a:defRPr>
            </a:lvl1pPr>
          </a:lstStyle>
          <a:p>
            <a:fld id="{9C5CFC45-C303-416F-8E68-20C1E85C90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1428752"/>
            <a:ext cx="8629650" cy="4359729"/>
          </a:xfrm>
        </p:spPr>
        <p:txBody>
          <a:bodyPr/>
          <a:lstStyle>
            <a:lvl1pPr marL="260747" indent="-260747">
              <a:buClr>
                <a:srgbClr val="0092EF"/>
              </a:buClr>
              <a:buFont typeface="Courier New" panose="02070309020205020404" pitchFamily="49" charset="0"/>
              <a:buChar char="o"/>
              <a:defRPr sz="1950" baseline="0"/>
            </a:lvl1pPr>
            <a:lvl2pPr marL="514350" indent="-254794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2pPr>
            <a:lvl3pPr marL="775097" indent="-260747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3pPr>
            <a:lvl4pPr marL="685800" indent="260747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57150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34733" y="356963"/>
            <a:ext cx="8629650" cy="720725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27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376560" y="130629"/>
            <a:ext cx="593614" cy="365125"/>
          </a:xfrm>
          <a:prstGeom prst="rect">
            <a:avLst/>
          </a:prstGeom>
        </p:spPr>
        <p:txBody>
          <a:bodyPr anchor="b"/>
          <a:lstStyle>
            <a:lvl1pPr algn="ctr">
              <a:defRPr>
                <a:latin typeface="Roboto Slab"/>
              </a:defRPr>
            </a:lvl1pPr>
          </a:lstStyle>
          <a:p>
            <a:fld id="{9C5CFC45-C303-416F-8E68-20C1E85C90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1428752"/>
            <a:ext cx="8629650" cy="4359729"/>
          </a:xfrm>
        </p:spPr>
        <p:txBody>
          <a:bodyPr/>
          <a:lstStyle>
            <a:lvl1pPr marL="260747" indent="-260747">
              <a:buClr>
                <a:srgbClr val="0092EF"/>
              </a:buClr>
              <a:buFont typeface="Courier New" panose="02070309020205020404" pitchFamily="49" charset="0"/>
              <a:buChar char="o"/>
              <a:defRPr sz="1950" baseline="0"/>
            </a:lvl1pPr>
            <a:lvl2pPr marL="514350" indent="-254794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2pPr>
            <a:lvl3pPr marL="775097" indent="-260747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3pPr>
            <a:lvl4pPr marL="685800" indent="260747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64115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4325" y="6605587"/>
            <a:ext cx="6735763" cy="252413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ro-RO" altLang="ro-RO" dirty="0"/>
              <a:t>Ciprian Dobre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0795320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34733" y="356963"/>
            <a:ext cx="8629650" cy="720725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27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376560" y="130629"/>
            <a:ext cx="593614" cy="365125"/>
          </a:xfrm>
          <a:prstGeom prst="rect">
            <a:avLst/>
          </a:prstGeom>
        </p:spPr>
        <p:txBody>
          <a:bodyPr anchor="b"/>
          <a:lstStyle>
            <a:lvl1pPr algn="ctr">
              <a:defRPr>
                <a:latin typeface="Roboto Slab"/>
              </a:defRPr>
            </a:lvl1pPr>
          </a:lstStyle>
          <a:p>
            <a:fld id="{9C5CFC45-C303-416F-8E68-20C1E85C90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1428752"/>
            <a:ext cx="8629650" cy="4359729"/>
          </a:xfrm>
        </p:spPr>
        <p:txBody>
          <a:bodyPr/>
          <a:lstStyle>
            <a:lvl1pPr marL="260747" indent="-260747">
              <a:buClr>
                <a:srgbClr val="0092EF"/>
              </a:buClr>
              <a:buFont typeface="Courier New" panose="02070309020205020404" pitchFamily="49" charset="0"/>
              <a:buChar char="o"/>
              <a:defRPr sz="1950" baseline="0"/>
            </a:lvl1pPr>
            <a:lvl2pPr marL="514350" indent="-254794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2pPr>
            <a:lvl3pPr marL="775097" indent="-260747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3pPr>
            <a:lvl4pPr marL="685800" indent="260747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297620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34733" y="356963"/>
            <a:ext cx="8629650" cy="720725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27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376560" y="130629"/>
            <a:ext cx="593614" cy="365125"/>
          </a:xfrm>
          <a:prstGeom prst="rect">
            <a:avLst/>
          </a:prstGeom>
        </p:spPr>
        <p:txBody>
          <a:bodyPr anchor="b"/>
          <a:lstStyle>
            <a:lvl1pPr algn="ctr">
              <a:defRPr>
                <a:latin typeface="Roboto Slab"/>
              </a:defRPr>
            </a:lvl1pPr>
          </a:lstStyle>
          <a:p>
            <a:fld id="{9C5CFC45-C303-416F-8E68-20C1E85C90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1428752"/>
            <a:ext cx="8629650" cy="4359729"/>
          </a:xfrm>
        </p:spPr>
        <p:txBody>
          <a:bodyPr/>
          <a:lstStyle>
            <a:lvl1pPr marL="260747" indent="-260747">
              <a:buClr>
                <a:srgbClr val="0092EF"/>
              </a:buClr>
              <a:buFont typeface="Courier New" panose="02070309020205020404" pitchFamily="49" charset="0"/>
              <a:buChar char="o"/>
              <a:defRPr sz="1950" baseline="0"/>
            </a:lvl1pPr>
            <a:lvl2pPr marL="514350" indent="-254794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2pPr>
            <a:lvl3pPr marL="775097" indent="-260747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3pPr>
            <a:lvl4pPr marL="685800" indent="260747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0599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34733" y="356963"/>
            <a:ext cx="8629650" cy="720725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27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376560" y="130629"/>
            <a:ext cx="593614" cy="365125"/>
          </a:xfrm>
          <a:prstGeom prst="rect">
            <a:avLst/>
          </a:prstGeom>
        </p:spPr>
        <p:txBody>
          <a:bodyPr anchor="b"/>
          <a:lstStyle>
            <a:lvl1pPr algn="ctr">
              <a:defRPr>
                <a:latin typeface="Roboto Slab"/>
              </a:defRPr>
            </a:lvl1pPr>
          </a:lstStyle>
          <a:p>
            <a:fld id="{9C5CFC45-C303-416F-8E68-20C1E85C90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1428752"/>
            <a:ext cx="8629650" cy="4359729"/>
          </a:xfrm>
        </p:spPr>
        <p:txBody>
          <a:bodyPr/>
          <a:lstStyle>
            <a:lvl1pPr marL="260747" indent="-260747">
              <a:buClr>
                <a:srgbClr val="0092EF"/>
              </a:buClr>
              <a:buFont typeface="Courier New" panose="02070309020205020404" pitchFamily="49" charset="0"/>
              <a:buChar char="o"/>
              <a:defRPr sz="1950" baseline="0"/>
            </a:lvl1pPr>
            <a:lvl2pPr marL="514350" indent="-254794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2pPr>
            <a:lvl3pPr marL="775097" indent="-260747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3pPr>
            <a:lvl4pPr marL="685800" indent="260747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601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34733" y="356963"/>
            <a:ext cx="8629650" cy="720725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27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376560" y="130629"/>
            <a:ext cx="593614" cy="365125"/>
          </a:xfrm>
          <a:prstGeom prst="rect">
            <a:avLst/>
          </a:prstGeom>
        </p:spPr>
        <p:txBody>
          <a:bodyPr anchor="b"/>
          <a:lstStyle>
            <a:lvl1pPr algn="ctr">
              <a:defRPr>
                <a:latin typeface="Roboto Slab"/>
              </a:defRPr>
            </a:lvl1pPr>
          </a:lstStyle>
          <a:p>
            <a:fld id="{9C5CFC45-C303-416F-8E68-20C1E85C90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1428752"/>
            <a:ext cx="8629650" cy="4359729"/>
          </a:xfrm>
        </p:spPr>
        <p:txBody>
          <a:bodyPr/>
          <a:lstStyle>
            <a:lvl1pPr marL="260747" indent="-260747">
              <a:buClr>
                <a:srgbClr val="0092EF"/>
              </a:buClr>
              <a:buFont typeface="Courier New" panose="02070309020205020404" pitchFamily="49" charset="0"/>
              <a:buChar char="o"/>
              <a:defRPr sz="1950" baseline="0"/>
            </a:lvl1pPr>
            <a:lvl2pPr marL="514350" indent="-254794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2pPr>
            <a:lvl3pPr marL="775097" indent="-260747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3pPr>
            <a:lvl4pPr marL="685800" indent="260747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3556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34733" y="356963"/>
            <a:ext cx="8629650" cy="720725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27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376560" y="130629"/>
            <a:ext cx="593614" cy="365125"/>
          </a:xfrm>
          <a:prstGeom prst="rect">
            <a:avLst/>
          </a:prstGeom>
        </p:spPr>
        <p:txBody>
          <a:bodyPr anchor="b"/>
          <a:lstStyle>
            <a:lvl1pPr algn="ctr">
              <a:defRPr>
                <a:latin typeface="Roboto Slab"/>
              </a:defRPr>
            </a:lvl1pPr>
          </a:lstStyle>
          <a:p>
            <a:fld id="{9C5CFC45-C303-416F-8E68-20C1E85C90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1428752"/>
            <a:ext cx="8629650" cy="4359729"/>
          </a:xfrm>
        </p:spPr>
        <p:txBody>
          <a:bodyPr/>
          <a:lstStyle>
            <a:lvl1pPr marL="260747" indent="-260747">
              <a:buClr>
                <a:srgbClr val="0092EF"/>
              </a:buClr>
              <a:buFont typeface="Courier New" panose="02070309020205020404" pitchFamily="49" charset="0"/>
              <a:buChar char="o"/>
              <a:defRPr sz="1950" baseline="0"/>
            </a:lvl1pPr>
            <a:lvl2pPr marL="514350" indent="-254794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2pPr>
            <a:lvl3pPr marL="775097" indent="-260747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3pPr>
            <a:lvl4pPr marL="685800" indent="260747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30235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34733" y="356963"/>
            <a:ext cx="8629650" cy="720725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27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376560" y="130629"/>
            <a:ext cx="593614" cy="365125"/>
          </a:xfrm>
          <a:prstGeom prst="rect">
            <a:avLst/>
          </a:prstGeom>
        </p:spPr>
        <p:txBody>
          <a:bodyPr anchor="b"/>
          <a:lstStyle>
            <a:lvl1pPr algn="ctr">
              <a:defRPr>
                <a:latin typeface="Roboto Slab"/>
              </a:defRPr>
            </a:lvl1pPr>
          </a:lstStyle>
          <a:p>
            <a:fld id="{9C5CFC45-C303-416F-8E68-20C1E85C90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1428752"/>
            <a:ext cx="8629650" cy="4359729"/>
          </a:xfrm>
        </p:spPr>
        <p:txBody>
          <a:bodyPr/>
          <a:lstStyle>
            <a:lvl1pPr marL="260747" indent="-260747">
              <a:buClr>
                <a:srgbClr val="0092EF"/>
              </a:buClr>
              <a:buFont typeface="Courier New" panose="02070309020205020404" pitchFamily="49" charset="0"/>
              <a:buChar char="o"/>
              <a:defRPr sz="1950" baseline="0"/>
            </a:lvl1pPr>
            <a:lvl2pPr marL="514350" indent="-254794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2pPr>
            <a:lvl3pPr marL="775097" indent="-260747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3pPr>
            <a:lvl4pPr marL="685800" indent="260747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90532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34733" y="356963"/>
            <a:ext cx="8629650" cy="720725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27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376560" y="130629"/>
            <a:ext cx="593614" cy="365125"/>
          </a:xfrm>
          <a:prstGeom prst="rect">
            <a:avLst/>
          </a:prstGeom>
        </p:spPr>
        <p:txBody>
          <a:bodyPr anchor="b"/>
          <a:lstStyle>
            <a:lvl1pPr algn="ctr">
              <a:defRPr>
                <a:latin typeface="Roboto Slab"/>
              </a:defRPr>
            </a:lvl1pPr>
          </a:lstStyle>
          <a:p>
            <a:fld id="{9C5CFC45-C303-416F-8E68-20C1E85C90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1428752"/>
            <a:ext cx="8629650" cy="4359729"/>
          </a:xfrm>
        </p:spPr>
        <p:txBody>
          <a:bodyPr/>
          <a:lstStyle>
            <a:lvl1pPr marL="260747" indent="-260747">
              <a:buClr>
                <a:srgbClr val="0092EF"/>
              </a:buClr>
              <a:buFont typeface="Courier New" panose="02070309020205020404" pitchFamily="49" charset="0"/>
              <a:buChar char="o"/>
              <a:defRPr sz="1950" baseline="0"/>
            </a:lvl1pPr>
            <a:lvl2pPr marL="514350" indent="-254794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2pPr>
            <a:lvl3pPr marL="775097" indent="-260747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3pPr>
            <a:lvl4pPr marL="685800" indent="260747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0072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34733" y="356963"/>
            <a:ext cx="8629650" cy="720725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27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376560" y="130629"/>
            <a:ext cx="593614" cy="365125"/>
          </a:xfrm>
          <a:prstGeom prst="rect">
            <a:avLst/>
          </a:prstGeom>
        </p:spPr>
        <p:txBody>
          <a:bodyPr anchor="b"/>
          <a:lstStyle>
            <a:lvl1pPr algn="ctr">
              <a:defRPr>
                <a:latin typeface="Roboto Slab"/>
              </a:defRPr>
            </a:lvl1pPr>
          </a:lstStyle>
          <a:p>
            <a:fld id="{9C5CFC45-C303-416F-8E68-20C1E85C90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1428752"/>
            <a:ext cx="8629650" cy="4359729"/>
          </a:xfrm>
        </p:spPr>
        <p:txBody>
          <a:bodyPr/>
          <a:lstStyle>
            <a:lvl1pPr marL="260747" indent="-260747">
              <a:buClr>
                <a:srgbClr val="0092EF"/>
              </a:buClr>
              <a:buFont typeface="Courier New" panose="02070309020205020404" pitchFamily="49" charset="0"/>
              <a:buChar char="o"/>
              <a:defRPr sz="1950" baseline="0"/>
            </a:lvl1pPr>
            <a:lvl2pPr marL="514350" indent="-254794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2pPr>
            <a:lvl3pPr marL="775097" indent="-260747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3pPr>
            <a:lvl4pPr marL="685800" indent="260747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703402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34733" y="356963"/>
            <a:ext cx="8629650" cy="720725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27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376560" y="130629"/>
            <a:ext cx="593614" cy="365125"/>
          </a:xfrm>
          <a:prstGeom prst="rect">
            <a:avLst/>
          </a:prstGeom>
        </p:spPr>
        <p:txBody>
          <a:bodyPr anchor="b"/>
          <a:lstStyle>
            <a:lvl1pPr algn="ctr">
              <a:defRPr>
                <a:latin typeface="Roboto Slab"/>
              </a:defRPr>
            </a:lvl1pPr>
          </a:lstStyle>
          <a:p>
            <a:fld id="{9C5CFC45-C303-416F-8E68-20C1E85C90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1428752"/>
            <a:ext cx="8629650" cy="4359729"/>
          </a:xfrm>
        </p:spPr>
        <p:txBody>
          <a:bodyPr/>
          <a:lstStyle>
            <a:lvl1pPr marL="260747" indent="-260747">
              <a:buClr>
                <a:srgbClr val="0092EF"/>
              </a:buClr>
              <a:buFont typeface="Courier New" panose="02070309020205020404" pitchFamily="49" charset="0"/>
              <a:buChar char="o"/>
              <a:defRPr sz="1950" baseline="0"/>
            </a:lvl1pPr>
            <a:lvl2pPr marL="514350" indent="-254794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2pPr>
            <a:lvl3pPr marL="775097" indent="-260747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3pPr>
            <a:lvl4pPr marL="685800" indent="260747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5279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34733" y="356963"/>
            <a:ext cx="8629650" cy="720725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27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376560" y="130629"/>
            <a:ext cx="593614" cy="365125"/>
          </a:xfrm>
          <a:prstGeom prst="rect">
            <a:avLst/>
          </a:prstGeom>
        </p:spPr>
        <p:txBody>
          <a:bodyPr anchor="b"/>
          <a:lstStyle>
            <a:lvl1pPr algn="ctr">
              <a:defRPr>
                <a:latin typeface="Roboto Slab"/>
              </a:defRPr>
            </a:lvl1pPr>
          </a:lstStyle>
          <a:p>
            <a:fld id="{9C5CFC45-C303-416F-8E68-20C1E85C90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1428752"/>
            <a:ext cx="8629650" cy="4359729"/>
          </a:xfrm>
        </p:spPr>
        <p:txBody>
          <a:bodyPr/>
          <a:lstStyle>
            <a:lvl1pPr marL="260747" indent="-260747">
              <a:buClr>
                <a:srgbClr val="0092EF"/>
              </a:buClr>
              <a:buFont typeface="Courier New" panose="02070309020205020404" pitchFamily="49" charset="0"/>
              <a:buChar char="o"/>
              <a:defRPr sz="1950" baseline="0"/>
            </a:lvl1pPr>
            <a:lvl2pPr marL="514350" indent="-254794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2pPr>
            <a:lvl3pPr marL="775097" indent="-260747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3pPr>
            <a:lvl4pPr marL="685800" indent="260747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979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ctr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 algn="ctr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14">
            <a:extLst>
              <a:ext uri="{FF2B5EF4-FFF2-40B4-BE49-F238E27FC236}">
                <a16:creationId xmlns:a16="http://schemas.microsoft.com/office/drawing/2014/main" id="{6F7DAA30-0E9D-499C-B2A6-EB30323EE8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15">
            <a:extLst>
              <a:ext uri="{FF2B5EF4-FFF2-40B4-BE49-F238E27FC236}">
                <a16:creationId xmlns:a16="http://schemas.microsoft.com/office/drawing/2014/main" id="{D0D79905-83A9-4AD0-A9EB-E6DA64A98C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B487737F-828E-42F8-8352-999A47AA8C4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C677740B-9C14-4CC5-85B5-18B18CF13CD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4325" y="6595048"/>
            <a:ext cx="6735763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o-RO" altLang="ro-RO" dirty="0"/>
              <a:t>Ciprian Dobre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6353937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34733" y="356963"/>
            <a:ext cx="8629650" cy="720725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27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376560" y="130629"/>
            <a:ext cx="593614" cy="365125"/>
          </a:xfrm>
          <a:prstGeom prst="rect">
            <a:avLst/>
          </a:prstGeom>
        </p:spPr>
        <p:txBody>
          <a:bodyPr anchor="b"/>
          <a:lstStyle>
            <a:lvl1pPr algn="ctr">
              <a:defRPr>
                <a:latin typeface="Roboto Slab"/>
              </a:defRPr>
            </a:lvl1pPr>
          </a:lstStyle>
          <a:p>
            <a:fld id="{9C5CFC45-C303-416F-8E68-20C1E85C90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1428752"/>
            <a:ext cx="8629650" cy="4359729"/>
          </a:xfrm>
        </p:spPr>
        <p:txBody>
          <a:bodyPr/>
          <a:lstStyle>
            <a:lvl1pPr marL="260747" indent="-260747">
              <a:buClr>
                <a:srgbClr val="0092EF"/>
              </a:buClr>
              <a:buFont typeface="Courier New" panose="02070309020205020404" pitchFamily="49" charset="0"/>
              <a:buChar char="o"/>
              <a:defRPr sz="1950" baseline="0"/>
            </a:lvl1pPr>
            <a:lvl2pPr marL="514350" indent="-254794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2pPr>
            <a:lvl3pPr marL="775097" indent="-260747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3pPr>
            <a:lvl4pPr marL="685800" indent="260747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1912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34733" y="356963"/>
            <a:ext cx="8629650" cy="720725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27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376560" y="130629"/>
            <a:ext cx="593614" cy="365125"/>
          </a:xfrm>
          <a:prstGeom prst="rect">
            <a:avLst/>
          </a:prstGeom>
        </p:spPr>
        <p:txBody>
          <a:bodyPr anchor="b"/>
          <a:lstStyle>
            <a:lvl1pPr algn="ctr">
              <a:defRPr>
                <a:latin typeface="Roboto Slab"/>
              </a:defRPr>
            </a:lvl1pPr>
          </a:lstStyle>
          <a:p>
            <a:fld id="{9C5CFC45-C303-416F-8E68-20C1E85C90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1428752"/>
            <a:ext cx="8629650" cy="4359729"/>
          </a:xfrm>
        </p:spPr>
        <p:txBody>
          <a:bodyPr/>
          <a:lstStyle>
            <a:lvl1pPr marL="260747" indent="-260747">
              <a:buClr>
                <a:srgbClr val="0092EF"/>
              </a:buClr>
              <a:buFont typeface="Courier New" panose="02070309020205020404" pitchFamily="49" charset="0"/>
              <a:buChar char="o"/>
              <a:defRPr sz="1950" baseline="0"/>
            </a:lvl1pPr>
            <a:lvl2pPr marL="514350" indent="-254794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2pPr>
            <a:lvl3pPr marL="775097" indent="-260747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3pPr>
            <a:lvl4pPr marL="685800" indent="260747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2486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34733" y="356963"/>
            <a:ext cx="8629650" cy="720725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27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376560" y="130629"/>
            <a:ext cx="593614" cy="365125"/>
          </a:xfrm>
          <a:prstGeom prst="rect">
            <a:avLst/>
          </a:prstGeom>
        </p:spPr>
        <p:txBody>
          <a:bodyPr anchor="b"/>
          <a:lstStyle>
            <a:lvl1pPr algn="ctr">
              <a:defRPr>
                <a:latin typeface="Roboto Slab"/>
              </a:defRPr>
            </a:lvl1pPr>
          </a:lstStyle>
          <a:p>
            <a:fld id="{9C5CFC45-C303-416F-8E68-20C1E85C90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1428752"/>
            <a:ext cx="8629650" cy="4359729"/>
          </a:xfrm>
        </p:spPr>
        <p:txBody>
          <a:bodyPr/>
          <a:lstStyle>
            <a:lvl1pPr marL="260747" indent="-260747">
              <a:buClr>
                <a:srgbClr val="0092EF"/>
              </a:buClr>
              <a:buFont typeface="Courier New" panose="02070309020205020404" pitchFamily="49" charset="0"/>
              <a:buChar char="o"/>
              <a:defRPr sz="1950" baseline="0"/>
            </a:lvl1pPr>
            <a:lvl2pPr marL="514350" indent="-254794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2pPr>
            <a:lvl3pPr marL="775097" indent="-260747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3pPr>
            <a:lvl4pPr marL="685800" indent="260747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12718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334733" y="356963"/>
            <a:ext cx="8629650" cy="720725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2700"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376560" y="130629"/>
            <a:ext cx="593614" cy="365125"/>
          </a:xfrm>
          <a:prstGeom prst="rect">
            <a:avLst/>
          </a:prstGeom>
        </p:spPr>
        <p:txBody>
          <a:bodyPr anchor="b"/>
          <a:lstStyle>
            <a:lvl1pPr algn="ctr">
              <a:defRPr>
                <a:latin typeface="Roboto Slab"/>
              </a:defRPr>
            </a:lvl1pPr>
          </a:lstStyle>
          <a:p>
            <a:fld id="{9C5CFC45-C303-416F-8E68-20C1E85C90D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334963" y="1428752"/>
            <a:ext cx="8629650" cy="4359729"/>
          </a:xfrm>
        </p:spPr>
        <p:txBody>
          <a:bodyPr/>
          <a:lstStyle>
            <a:lvl1pPr marL="260747" indent="-260747">
              <a:buClr>
                <a:srgbClr val="0092EF"/>
              </a:buClr>
              <a:buFont typeface="Courier New" panose="02070309020205020404" pitchFamily="49" charset="0"/>
              <a:buChar char="o"/>
              <a:defRPr sz="1950" baseline="0"/>
            </a:lvl1pPr>
            <a:lvl2pPr marL="514350" indent="-254794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2pPr>
            <a:lvl3pPr marL="775097" indent="-260747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3pPr>
            <a:lvl4pPr marL="685800" indent="260747">
              <a:buClr>
                <a:srgbClr val="0092EF"/>
              </a:buClr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3"/>
            <a:endParaRPr lang="en-US" dirty="0"/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59680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Shape 29" descr="connections-05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5945" y="2"/>
            <a:ext cx="913210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1215301" y="2501402"/>
            <a:ext cx="6713399" cy="10931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 rtl="0">
              <a:spcBef>
                <a:spcPts val="0"/>
              </a:spcBef>
              <a:buClr>
                <a:srgbClr val="263238"/>
              </a:buClr>
              <a:buSzPct val="100000"/>
              <a:defRPr sz="2700" i="1"/>
            </a:lvl1pPr>
            <a:lvl2pPr lvl="1" algn="ctr" rtl="0">
              <a:spcBef>
                <a:spcPts val="0"/>
              </a:spcBef>
              <a:buClr>
                <a:srgbClr val="263238"/>
              </a:buClr>
              <a:buSzPct val="100000"/>
              <a:defRPr sz="2700" i="1"/>
            </a:lvl2pPr>
            <a:lvl3pPr lvl="2" algn="ctr" rtl="0">
              <a:spcBef>
                <a:spcPts val="0"/>
              </a:spcBef>
              <a:buClr>
                <a:srgbClr val="263238"/>
              </a:buClr>
              <a:buSzPct val="100000"/>
              <a:defRPr sz="2700" i="1"/>
            </a:lvl3pPr>
            <a:lvl4pPr lvl="3" algn="ctr" rtl="0">
              <a:spcBef>
                <a:spcPts val="0"/>
              </a:spcBef>
              <a:buClr>
                <a:srgbClr val="263238"/>
              </a:buClr>
              <a:buSzPct val="100000"/>
              <a:defRPr sz="2700" i="1"/>
            </a:lvl4pPr>
            <a:lvl5pPr lvl="4" algn="ctr" rtl="0">
              <a:spcBef>
                <a:spcPts val="0"/>
              </a:spcBef>
              <a:buClr>
                <a:srgbClr val="263238"/>
              </a:buClr>
              <a:buSzPct val="100000"/>
              <a:defRPr sz="2700" i="1"/>
            </a:lvl5pPr>
            <a:lvl6pPr lvl="5" algn="ctr" rtl="0">
              <a:spcBef>
                <a:spcPts val="0"/>
              </a:spcBef>
              <a:buClr>
                <a:srgbClr val="263238"/>
              </a:buClr>
              <a:buSzPct val="100000"/>
              <a:defRPr sz="2700" i="1"/>
            </a:lvl6pPr>
            <a:lvl7pPr lvl="6" algn="ctr" rtl="0">
              <a:spcBef>
                <a:spcPts val="0"/>
              </a:spcBef>
              <a:buClr>
                <a:srgbClr val="263238"/>
              </a:buClr>
              <a:buSzPct val="100000"/>
              <a:defRPr sz="2700" i="1"/>
            </a:lvl7pPr>
            <a:lvl8pPr lvl="7" algn="ctr" rtl="0">
              <a:spcBef>
                <a:spcPts val="0"/>
              </a:spcBef>
              <a:buClr>
                <a:srgbClr val="263238"/>
              </a:buClr>
              <a:buSzPct val="100000"/>
              <a:defRPr sz="2700" i="1"/>
            </a:lvl8pPr>
            <a:lvl9pPr lvl="8" algn="ctr">
              <a:spcBef>
                <a:spcPts val="0"/>
              </a:spcBef>
              <a:buClr>
                <a:srgbClr val="263238"/>
              </a:buClr>
              <a:buSzPct val="100000"/>
              <a:defRPr sz="2700" i="1"/>
            </a:lvl9pPr>
          </a:lstStyle>
          <a:p>
            <a:endParaRPr/>
          </a:p>
        </p:txBody>
      </p:sp>
      <p:grpSp>
        <p:nvGrpSpPr>
          <p:cNvPr id="31" name="Shape 31"/>
          <p:cNvGrpSpPr/>
          <p:nvPr/>
        </p:nvGrpSpPr>
        <p:grpSpPr>
          <a:xfrm>
            <a:off x="3593400" y="1074286"/>
            <a:ext cx="1957200" cy="1093199"/>
            <a:chOff x="3593400" y="1760084"/>
            <a:chExt cx="1957200" cy="1093199"/>
          </a:xfrm>
        </p:grpSpPr>
        <p:sp>
          <p:nvSpPr>
            <p:cNvPr id="32" name="Shape 32"/>
            <p:cNvSpPr txBox="1"/>
            <p:nvPr/>
          </p:nvSpPr>
          <p:spPr>
            <a:xfrm>
              <a:off x="3593400" y="1872096"/>
              <a:ext cx="1957200" cy="87149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" sz="4500" b="1">
                  <a:solidFill>
                    <a:srgbClr val="0091E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</a:p>
          </p:txBody>
        </p:sp>
        <p:sp>
          <p:nvSpPr>
            <p:cNvPr id="33" name="Shape 33"/>
            <p:cNvSpPr/>
            <p:nvPr/>
          </p:nvSpPr>
          <p:spPr>
            <a:xfrm>
              <a:off x="4025400" y="1760084"/>
              <a:ext cx="1093199" cy="1093199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350"/>
            </a:p>
          </p:txBody>
        </p:sp>
        <p:sp>
          <p:nvSpPr>
            <p:cNvPr id="34" name="Shape 34"/>
            <p:cNvSpPr/>
            <p:nvPr/>
          </p:nvSpPr>
          <p:spPr>
            <a:xfrm>
              <a:off x="4190700" y="1925384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sz="1350"/>
            </a:p>
          </p:txBody>
        </p:sp>
      </p:grpSp>
      <p:cxnSp>
        <p:nvCxnSpPr>
          <p:cNvPr id="35" name="Shape 35"/>
          <p:cNvCxnSpPr>
            <a:endCxn id="33" idx="1"/>
          </p:cNvCxnSpPr>
          <p:nvPr/>
        </p:nvCxnSpPr>
        <p:spPr>
          <a:xfrm>
            <a:off x="3742095" y="871980"/>
            <a:ext cx="443400" cy="3624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6" name="Shape 36"/>
          <p:cNvCxnSpPr/>
          <p:nvPr/>
        </p:nvCxnSpPr>
        <p:spPr>
          <a:xfrm rot="10800000">
            <a:off x="4114799" y="269684"/>
            <a:ext cx="457200" cy="80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37" name="Shape 37"/>
          <p:cNvCxnSpPr/>
          <p:nvPr/>
        </p:nvCxnSpPr>
        <p:spPr>
          <a:xfrm rot="10800000" flipH="1">
            <a:off x="4749075" y="753124"/>
            <a:ext cx="95100" cy="348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3" name="Slide Number Placeholder 1"/>
          <p:cNvSpPr txBox="1">
            <a:spLocks/>
          </p:cNvSpPr>
          <p:nvPr userDrawn="1"/>
        </p:nvSpPr>
        <p:spPr>
          <a:xfrm>
            <a:off x="8376560" y="130629"/>
            <a:ext cx="593614" cy="365125"/>
          </a:xfrm>
          <a:prstGeom prst="rect">
            <a:avLst/>
          </a:prstGeom>
        </p:spPr>
        <p:txBody>
          <a:bodyPr anchor="b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Roboto Slab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9C5CFC45-C303-416F-8E68-20C1E85C90D0}" type="slidenum">
              <a:rPr lang="en-US" sz="1050" smtClean="0"/>
              <a:pPr/>
              <a:t>‹#›</a:t>
            </a:fld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6223311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9088" y="1879600"/>
            <a:ext cx="4186237" cy="4029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725" y="1879600"/>
            <a:ext cx="4186238" cy="4029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4">
            <a:extLst>
              <a:ext uri="{FF2B5EF4-FFF2-40B4-BE49-F238E27FC236}">
                <a16:creationId xmlns:a16="http://schemas.microsoft.com/office/drawing/2014/main" id="{661429C5-082A-4B1A-9A62-B6C4F06C4D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F523AE91-B2CC-423E-A33A-08CBD4EC10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BEEC0E5F-C612-41A9-B4AD-9382D4CF68A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16">
            <a:extLst>
              <a:ext uri="{FF2B5EF4-FFF2-40B4-BE49-F238E27FC236}">
                <a16:creationId xmlns:a16="http://schemas.microsoft.com/office/drawing/2014/main" id="{CDCB65F7-BBEC-48CC-A3C1-BD1F22FB11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4325" y="6595048"/>
            <a:ext cx="6735763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o-RO" altLang="ro-RO" dirty="0"/>
              <a:t>Ciprian Dobre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14545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1978"/>
            <a:ext cx="8229600" cy="7256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281" y="1535113"/>
            <a:ext cx="434910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5924" y="2174875"/>
            <a:ext cx="436146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32598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3383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4">
            <a:extLst>
              <a:ext uri="{FF2B5EF4-FFF2-40B4-BE49-F238E27FC236}">
                <a16:creationId xmlns:a16="http://schemas.microsoft.com/office/drawing/2014/main" id="{BCDCAFC2-D441-45E6-9803-49A5225BF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Slide Number Placeholder 15">
            <a:extLst>
              <a:ext uri="{FF2B5EF4-FFF2-40B4-BE49-F238E27FC236}">
                <a16:creationId xmlns:a16="http://schemas.microsoft.com/office/drawing/2014/main" id="{081349D3-F933-4408-BC43-4025284646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C5C1A466-F5E5-45AE-80A2-465FD01B06C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Footer Placeholder 16">
            <a:extLst>
              <a:ext uri="{FF2B5EF4-FFF2-40B4-BE49-F238E27FC236}">
                <a16:creationId xmlns:a16="http://schemas.microsoft.com/office/drawing/2014/main" id="{C6F8C713-84F1-4360-A3D3-52DBC195D79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4325" y="6595048"/>
            <a:ext cx="6735763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o-RO" altLang="ro-RO" dirty="0"/>
              <a:t>Ciprian Dobre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764456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14">
            <a:extLst>
              <a:ext uri="{FF2B5EF4-FFF2-40B4-BE49-F238E27FC236}">
                <a16:creationId xmlns:a16="http://schemas.microsoft.com/office/drawing/2014/main" id="{769B3FD0-AA29-4FC8-921F-E6A25D4E88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D303C1A1-8869-4A59-A676-60455AB976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7B15DC81-D1C3-478A-8F0B-944AE612CC6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Footer Placeholder 16">
            <a:extLst>
              <a:ext uri="{FF2B5EF4-FFF2-40B4-BE49-F238E27FC236}">
                <a16:creationId xmlns:a16="http://schemas.microsoft.com/office/drawing/2014/main" id="{09A5BA45-717B-40BC-AAA8-ADCF0F1FB6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4325" y="6595048"/>
            <a:ext cx="6735763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o-RO" altLang="ro-RO" dirty="0"/>
              <a:t>Ciprian Dobre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1098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4">
            <a:extLst>
              <a:ext uri="{FF2B5EF4-FFF2-40B4-BE49-F238E27FC236}">
                <a16:creationId xmlns:a16="http://schemas.microsoft.com/office/drawing/2014/main" id="{4F3CC85F-B786-445A-AC59-4D66B28766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Slide Number Placeholder 15">
            <a:extLst>
              <a:ext uri="{FF2B5EF4-FFF2-40B4-BE49-F238E27FC236}">
                <a16:creationId xmlns:a16="http://schemas.microsoft.com/office/drawing/2014/main" id="{4949438A-F630-4A1E-90D6-314FDAE624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B5105C60-2918-4656-A4AF-CF1528B6F0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4" name="Footer Placeholder 16">
            <a:extLst>
              <a:ext uri="{FF2B5EF4-FFF2-40B4-BE49-F238E27FC236}">
                <a16:creationId xmlns:a16="http://schemas.microsoft.com/office/drawing/2014/main" id="{FA49ED0D-0E3D-45FA-9ED4-D536ECA104E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4325" y="6595048"/>
            <a:ext cx="6735763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o-RO" altLang="ro-RO" dirty="0"/>
              <a:t>Ciprian Dobre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750434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6010"/>
            <a:ext cx="3008313" cy="1162050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46010"/>
            <a:ext cx="5111750" cy="5853113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0806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14">
            <a:extLst>
              <a:ext uri="{FF2B5EF4-FFF2-40B4-BE49-F238E27FC236}">
                <a16:creationId xmlns:a16="http://schemas.microsoft.com/office/drawing/2014/main" id="{A9CC3DB4-D3A3-41CB-860F-A34D005FD9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C21D99BB-788F-4698-A74E-8B06E14C3F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9514FFCA-AEF0-4746-9343-DFD1C2CA82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16">
            <a:extLst>
              <a:ext uri="{FF2B5EF4-FFF2-40B4-BE49-F238E27FC236}">
                <a16:creationId xmlns:a16="http://schemas.microsoft.com/office/drawing/2014/main" id="{63FCD7DD-27B1-445B-AE77-0ADBE101C1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4325" y="6595048"/>
            <a:ext cx="6735763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o-RO" altLang="ro-RO" dirty="0"/>
              <a:t>Ciprian Dobre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740172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14">
            <a:extLst>
              <a:ext uri="{FF2B5EF4-FFF2-40B4-BE49-F238E27FC236}">
                <a16:creationId xmlns:a16="http://schemas.microsoft.com/office/drawing/2014/main" id="{426E0972-319E-4B30-AC70-D8E031C831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413" y="6553200"/>
            <a:ext cx="1079500" cy="2508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1BCAFD84-DF86-48A0-993B-4C9EF272AD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316038" y="6553200"/>
            <a:ext cx="900112" cy="2508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3401A523-3B32-4D32-965E-00644C11B0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16">
            <a:extLst>
              <a:ext uri="{FF2B5EF4-FFF2-40B4-BE49-F238E27FC236}">
                <a16:creationId xmlns:a16="http://schemas.microsoft.com/office/drawing/2014/main" id="{D4FD7209-FF8E-4E6A-9435-E5AC4A39248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339975" y="6553200"/>
            <a:ext cx="6048375" cy="2508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ro-RO" altLang="ro-RO" dirty="0"/>
              <a:t>Ciprian Dobre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88672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EB5F58E-3512-4D78-8CBA-679E2BF2C1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14325" y="622300"/>
            <a:ext cx="851535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  <a:endParaRPr lang="de-DE" altLang="en-US" dirty="0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C7A20C1-6ADB-4EDE-9386-576EF4390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9088" y="1323975"/>
            <a:ext cx="8524875" cy="509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  <a:endParaRPr lang="de-DE" altLang="en-US" dirty="0"/>
          </a:p>
        </p:txBody>
      </p:sp>
      <p:pic>
        <p:nvPicPr>
          <p:cNvPr id="1031" name="Picture 1">
            <a:extLst>
              <a:ext uri="{FF2B5EF4-FFF2-40B4-BE49-F238E27FC236}">
                <a16:creationId xmlns:a16="http://schemas.microsoft.com/office/drawing/2014/main" id="{3FE8B550-6A1C-4729-B0F5-8AFB17D3AB69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2">
            <a:extLst>
              <a:ext uri="{FF2B5EF4-FFF2-40B4-BE49-F238E27FC236}">
                <a16:creationId xmlns:a16="http://schemas.microsoft.com/office/drawing/2014/main" id="{4FA901D7-D037-4E0B-9127-97234DD90F92}"/>
              </a:ext>
            </a:extLst>
          </p:cNvPr>
          <p:cNvPicPr>
            <a:picLocks noChangeAspect="1"/>
          </p:cNvPicPr>
          <p:nvPr userDrawn="1"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3038"/>
            <a:ext cx="9144000" cy="4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2" descr="D:\cipsm\Catedra\Logo CS\logo_upb_small.png">
            <a:extLst>
              <a:ext uri="{FF2B5EF4-FFF2-40B4-BE49-F238E27FC236}">
                <a16:creationId xmlns:a16="http://schemas.microsoft.com/office/drawing/2014/main" id="{20CAB226-3914-49D2-99AC-E2E2AE63DA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" y="33338"/>
            <a:ext cx="682625" cy="68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D4AA22-7653-4814-8B8D-FDB5FE0194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325" y="6500192"/>
            <a:ext cx="3086100" cy="4109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o-RO" dirty="0"/>
              <a:t>Ciprian Dobre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4" r:id="rId1"/>
    <p:sldLayoutId id="2147483985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81" r:id="rId8"/>
    <p:sldLayoutId id="2147483986" r:id="rId9"/>
    <p:sldLayoutId id="2147483982" r:id="rId10"/>
    <p:sldLayoutId id="2147483983" r:id="rId11"/>
    <p:sldLayoutId id="2147483988" r:id="rId12"/>
    <p:sldLayoutId id="2147483989" r:id="rId13"/>
    <p:sldLayoutId id="2147483990" r:id="rId14"/>
    <p:sldLayoutId id="2147483991" r:id="rId15"/>
    <p:sldLayoutId id="2147483994" r:id="rId16"/>
    <p:sldLayoutId id="2147484007" r:id="rId17"/>
    <p:sldLayoutId id="2147484008" r:id="rId18"/>
    <p:sldLayoutId id="2147484009" r:id="rId19"/>
    <p:sldLayoutId id="2147484010" r:id="rId20"/>
    <p:sldLayoutId id="2147484011" r:id="rId21"/>
    <p:sldLayoutId id="2147484012" r:id="rId22"/>
    <p:sldLayoutId id="2147484013" r:id="rId23"/>
    <p:sldLayoutId id="2147484014" r:id="rId24"/>
    <p:sldLayoutId id="2147484015" r:id="rId25"/>
    <p:sldLayoutId id="2147484016" r:id="rId26"/>
    <p:sldLayoutId id="2147484017" r:id="rId27"/>
    <p:sldLayoutId id="2147484018" r:id="rId28"/>
    <p:sldLayoutId id="2147484019" r:id="rId29"/>
    <p:sldLayoutId id="2147484020" r:id="rId30"/>
    <p:sldLayoutId id="2147484021" r:id="rId31"/>
    <p:sldLayoutId id="2147484022" r:id="rId32"/>
    <p:sldLayoutId id="2147484023" r:id="rId33"/>
    <p:sldLayoutId id="2147484025" r:id="rId34"/>
  </p:sldLayoutIdLst>
  <p:hf sldNum="0" hdr="0" ftr="0" dt="0"/>
  <p:txStyles>
    <p:titleStyle>
      <a:lvl1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" charset="0"/>
        </a:defRPr>
      </a:lvl6pPr>
      <a:lvl7pPr marL="9144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" charset="0"/>
        </a:defRPr>
      </a:lvl7pPr>
      <a:lvl8pPr marL="13716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" charset="0"/>
        </a:defRPr>
      </a:lvl8pPr>
      <a:lvl9pPr marL="18288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" charset="0"/>
        </a:defRPr>
      </a:lvl9pPr>
    </p:titleStyle>
    <p:bodyStyle>
      <a:lvl1pPr marL="190500" indent="-190500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36575" indent="-174625" algn="l" rtl="0" eaLnBrk="0" fontAlgn="base" hangingPunct="0">
        <a:spcBef>
          <a:spcPct val="4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‒"/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898525" indent="-173038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Font typeface="Courier New" panose="02070309020205020404" pitchFamily="49" charset="0"/>
        <a:buChar char="o"/>
        <a:defRPr>
          <a:solidFill>
            <a:schemeClr val="tx1"/>
          </a:solidFill>
          <a:latin typeface="+mn-lt"/>
          <a:ea typeface="ＭＳ Ｐゴシック" charset="0"/>
        </a:defRPr>
      </a:lvl3pPr>
      <a:lvl4pPr marL="1339850" indent="-173038" algn="l" rtl="0" eaLnBrk="0" fontAlgn="base" hangingPunct="0">
        <a:spcBef>
          <a:spcPct val="4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‒"/>
        <a:defRPr sz="1600">
          <a:solidFill>
            <a:schemeClr val="tx1"/>
          </a:solidFill>
          <a:latin typeface="+mn-lt"/>
          <a:ea typeface="ＭＳ Ｐゴシック" charset="0"/>
        </a:defRPr>
      </a:lvl4pPr>
      <a:lvl5pPr marL="1703388" indent="-174625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1419225" indent="-207963" algn="l" rtl="0" fontAlgn="base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1876425" indent="-207963" algn="l" rtl="0" fontAlgn="base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2333625" indent="-207963" algn="l" rtl="0" fontAlgn="base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2790825" indent="-207963" algn="l" rtl="0" fontAlgn="base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19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3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uybitcoinworldwide.com/mining/hardware/antminer-s9/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mailto:ciprian.dobre@cs.pub.ro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4">
            <a:extLst>
              <a:ext uri="{FF2B5EF4-FFF2-40B4-BE49-F238E27FC236}">
                <a16:creationId xmlns:a16="http://schemas.microsoft.com/office/drawing/2014/main" id="{B7373C27-AE51-474E-BA1F-0C5F0233AAC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4717" y="1877167"/>
            <a:ext cx="8331200" cy="1014129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eaLnBrk="1" hangingPunct="1"/>
            <a:r>
              <a:rPr lang="en-US" altLang="en-US" sz="3200" dirty="0" err="1">
                <a:ea typeface="ＭＳ Ｐゴシック" panose="020B0600070205080204" pitchFamily="34" charset="-128"/>
              </a:rPr>
              <a:t>Algoritmi</a:t>
            </a:r>
            <a:r>
              <a:rPr lang="en-US" altLang="en-US" sz="3200" dirty="0">
                <a:ea typeface="ＭＳ Ｐゴシック" panose="020B0600070205080204" pitchFamily="34" charset="-128"/>
              </a:rPr>
              <a:t> </a:t>
            </a:r>
            <a:r>
              <a:rPr lang="en-US" altLang="en-US" sz="3200" dirty="0" err="1">
                <a:ea typeface="ＭＳ Ｐゴシック" panose="020B0600070205080204" pitchFamily="34" charset="-128"/>
              </a:rPr>
              <a:t>Paraleli</a:t>
            </a:r>
            <a:r>
              <a:rPr lang="ro-RO" altLang="en-US" sz="3200" dirty="0">
                <a:ea typeface="ＭＳ Ｐゴシック" panose="020B0600070205080204" pitchFamily="34" charset="-128"/>
              </a:rPr>
              <a:t> și Distribuiți</a:t>
            </a:r>
            <a:r>
              <a:rPr lang="en-US" altLang="en-US" sz="3200" dirty="0">
                <a:ea typeface="ＭＳ Ｐゴシック" panose="020B0600070205080204" pitchFamily="34" charset="-128"/>
              </a:rPr>
              <a:t> </a:t>
            </a:r>
            <a:br>
              <a:rPr lang="ro-RO" altLang="en-US" sz="3200" dirty="0">
                <a:ea typeface="ＭＳ Ｐゴシック" panose="020B0600070205080204" pitchFamily="34" charset="-128"/>
              </a:rPr>
            </a:br>
            <a:r>
              <a:rPr lang="en-US" sz="3200" dirty="0" err="1"/>
              <a:t>Algoritmi</a:t>
            </a:r>
            <a:r>
              <a:rPr lang="en-US" sz="3200" dirty="0"/>
              <a:t> pentru </a:t>
            </a:r>
            <a:r>
              <a:rPr lang="en-US" sz="3200" dirty="0" err="1"/>
              <a:t>sisteme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sz="3200" dirty="0" err="1"/>
              <a:t>tolerante</a:t>
            </a:r>
            <a:r>
              <a:rPr lang="en-US" sz="3200" dirty="0"/>
              <a:t> la </a:t>
            </a:r>
            <a:r>
              <a:rPr lang="en-US" sz="3200" dirty="0" err="1"/>
              <a:t>defecte</a:t>
            </a:r>
            <a:endParaRPr lang="en-US" altLang="en-US" sz="3200" dirty="0">
              <a:ea typeface="ＭＳ Ｐゴシック" panose="020B0600070205080204" pitchFamily="34" charset="-128"/>
            </a:endParaRPr>
          </a:p>
        </p:txBody>
      </p:sp>
      <p:sp>
        <p:nvSpPr>
          <p:cNvPr id="15363" name="Rectangle 1">
            <a:extLst>
              <a:ext uri="{FF2B5EF4-FFF2-40B4-BE49-F238E27FC236}">
                <a16:creationId xmlns:a16="http://schemas.microsoft.com/office/drawing/2014/main" id="{8AD4A1D2-344F-4CD3-949B-26BEB5FF7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3058" y="3010793"/>
            <a:ext cx="5607050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ro-RO" altLang="en-US" sz="2800" b="1" dirty="0">
                <a:solidFill>
                  <a:schemeClr val="bg1"/>
                </a:solidFill>
              </a:rPr>
              <a:t>Prof. </a:t>
            </a:r>
            <a:r>
              <a:rPr lang="en-US" altLang="en-US" sz="2800" b="1" dirty="0">
                <a:solidFill>
                  <a:schemeClr val="bg1"/>
                </a:solidFill>
              </a:rPr>
              <a:t>Ciprian Dobre</a:t>
            </a:r>
          </a:p>
          <a:p>
            <a:pPr algn="r" eaLnBrk="1" hangingPunct="1"/>
            <a:r>
              <a:rPr lang="en-US" altLang="en-US" sz="2400" dirty="0">
                <a:solidFill>
                  <a:schemeClr val="bg1"/>
                </a:solidFill>
              </a:rPr>
              <a:t>ciprian.dobre</a:t>
            </a:r>
            <a:r>
              <a:rPr lang="ro-RO" altLang="en-US" sz="2400" dirty="0">
                <a:solidFill>
                  <a:schemeClr val="bg1"/>
                </a:solidFill>
              </a:rPr>
              <a:t>@cs.pub.ro</a:t>
            </a:r>
            <a:endParaRPr lang="de-DE" altLang="en-US" sz="2400" dirty="0">
              <a:solidFill>
                <a:schemeClr val="bg1"/>
              </a:solidFill>
            </a:endParaRPr>
          </a:p>
          <a:p>
            <a:pPr algn="r" eaLnBrk="1" hangingPunct="1"/>
            <a:endParaRPr lang="en-US" altLang="en-US" sz="2800" b="1" dirty="0">
              <a:solidFill>
                <a:schemeClr val="bg1"/>
              </a:solidFill>
            </a:endParaRPr>
          </a:p>
          <a:p>
            <a:pPr algn="r" eaLnBrk="1" hangingPunct="1"/>
            <a:endParaRPr lang="en-US" altLang="en-US" sz="2800" b="1" dirty="0">
              <a:solidFill>
                <a:schemeClr val="bg1"/>
              </a:solidFill>
            </a:endParaRPr>
          </a:p>
          <a:p>
            <a:pPr algn="r" eaLnBrk="1" hangingPunct="1"/>
            <a:endParaRPr lang="en-US" altLang="en-US" sz="2800" b="1" dirty="0">
              <a:solidFill>
                <a:schemeClr val="bg1"/>
              </a:solidFill>
            </a:endParaRPr>
          </a:p>
          <a:p>
            <a:pPr algn="r" eaLnBrk="1" hangingPunct="1"/>
            <a:endParaRPr lang="en-US" altLang="en-US" sz="2800" b="1" dirty="0">
              <a:solidFill>
                <a:schemeClr val="bg1"/>
              </a:solidFill>
            </a:endParaRPr>
          </a:p>
          <a:p>
            <a:pPr algn="r" eaLnBrk="1" hangingPunct="1"/>
            <a:endParaRPr lang="en-US" altLang="en-US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3410" y="853642"/>
            <a:ext cx="521017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 err="1"/>
              <a:t>Replicare</a:t>
            </a:r>
            <a:r>
              <a:rPr lang="en-US" spc="-5" dirty="0"/>
              <a:t> m</a:t>
            </a:r>
            <a:r>
              <a:rPr spc="-5" dirty="0"/>
              <a:t>aster – slave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562213" y="218058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35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3714" y="1498853"/>
            <a:ext cx="8611015" cy="8136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ro-RO" sz="2600" dirty="0">
                <a:solidFill>
                  <a:srgbClr val="0092EE"/>
                </a:solidFill>
                <a:latin typeface="Courier New"/>
                <a:cs typeface="Courier New"/>
              </a:rPr>
              <a:t>o </a:t>
            </a:r>
            <a:r>
              <a:rPr lang="ro-RO" sz="2600" dirty="0">
                <a:solidFill>
                  <a:srgbClr val="253138"/>
                </a:solidFill>
                <a:latin typeface="Arial"/>
                <a:cs typeface="Arial"/>
              </a:rPr>
              <a:t>Unul dintre noduri este ales </a:t>
            </a:r>
            <a:r>
              <a:rPr lang="ro-RO" sz="2600" i="1" spc="-5" dirty="0">
                <a:solidFill>
                  <a:srgbClr val="253138"/>
                </a:solidFill>
                <a:latin typeface="Arial"/>
                <a:cs typeface="Arial"/>
              </a:rPr>
              <a:t>master</a:t>
            </a:r>
            <a:r>
              <a:rPr lang="ro-RO" sz="2600" i="1" spc="-335" dirty="0">
                <a:solidFill>
                  <a:srgbClr val="253138"/>
                </a:solidFill>
                <a:latin typeface="Arial"/>
                <a:cs typeface="Arial"/>
              </a:rPr>
              <a:t> </a:t>
            </a:r>
            <a:r>
              <a:rPr lang="ro-RO" sz="2600" dirty="0">
                <a:solidFill>
                  <a:srgbClr val="253138"/>
                </a:solidFill>
                <a:latin typeface="Arial"/>
                <a:cs typeface="Arial"/>
              </a:rPr>
              <a:t>(sau </a:t>
            </a:r>
            <a:r>
              <a:rPr lang="ro-RO" sz="2600" i="1" dirty="0" err="1">
                <a:solidFill>
                  <a:srgbClr val="253138"/>
                </a:solidFill>
                <a:latin typeface="Arial"/>
                <a:cs typeface="Arial"/>
              </a:rPr>
              <a:t>leader</a:t>
            </a:r>
            <a:r>
              <a:rPr lang="ro-RO" sz="2600" dirty="0">
                <a:solidFill>
                  <a:srgbClr val="253138"/>
                </a:solidFill>
                <a:latin typeface="Arial"/>
                <a:cs typeface="Arial"/>
              </a:rPr>
              <a:t>), </a:t>
            </a:r>
            <a:r>
              <a:rPr lang="ro-RO" sz="2600" dirty="0" err="1">
                <a:solidFill>
                  <a:srgbClr val="253138"/>
                </a:solidFill>
                <a:latin typeface="Arial"/>
                <a:cs typeface="Arial"/>
              </a:rPr>
              <a:t>ceilalti</a:t>
            </a:r>
            <a:r>
              <a:rPr lang="ro-RO" sz="2600" dirty="0">
                <a:solidFill>
                  <a:srgbClr val="253138"/>
                </a:solidFill>
                <a:latin typeface="Arial"/>
                <a:cs typeface="Arial"/>
              </a:rPr>
              <a:t> sunt </a:t>
            </a:r>
            <a:r>
              <a:rPr lang="ro-RO" sz="2600" i="1" dirty="0" err="1">
                <a:solidFill>
                  <a:srgbClr val="253138"/>
                </a:solidFill>
                <a:latin typeface="Arial"/>
                <a:cs typeface="Arial"/>
              </a:rPr>
              <a:t>followers</a:t>
            </a:r>
            <a:endParaRPr lang="ro-RO" sz="26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434625" y="2411464"/>
            <a:ext cx="996950" cy="1028700"/>
          </a:xfrm>
          <a:custGeom>
            <a:avLst/>
            <a:gdLst/>
            <a:ahLst/>
            <a:cxnLst/>
            <a:rect l="l" t="t" r="r" b="b"/>
            <a:pathLst>
              <a:path w="996950" h="1028700">
                <a:moveTo>
                  <a:pt x="498348" y="0"/>
                </a:moveTo>
                <a:lnTo>
                  <a:pt x="450357" y="2354"/>
                </a:lnTo>
                <a:lnTo>
                  <a:pt x="403656" y="9273"/>
                </a:lnTo>
                <a:lnTo>
                  <a:pt x="358453" y="20541"/>
                </a:lnTo>
                <a:lnTo>
                  <a:pt x="314959" y="35944"/>
                </a:lnTo>
                <a:lnTo>
                  <a:pt x="273381" y="55265"/>
                </a:lnTo>
                <a:lnTo>
                  <a:pt x="233929" y="78289"/>
                </a:lnTo>
                <a:lnTo>
                  <a:pt x="196812" y="104801"/>
                </a:lnTo>
                <a:lnTo>
                  <a:pt x="162238" y="134585"/>
                </a:lnTo>
                <a:lnTo>
                  <a:pt x="130416" y="167427"/>
                </a:lnTo>
                <a:lnTo>
                  <a:pt x="101556" y="203109"/>
                </a:lnTo>
                <a:lnTo>
                  <a:pt x="75866" y="241417"/>
                </a:lnTo>
                <a:lnTo>
                  <a:pt x="53555" y="282136"/>
                </a:lnTo>
                <a:lnTo>
                  <a:pt x="34832" y="325051"/>
                </a:lnTo>
                <a:lnTo>
                  <a:pt x="19906" y="369944"/>
                </a:lnTo>
                <a:lnTo>
                  <a:pt x="8986" y="416602"/>
                </a:lnTo>
                <a:lnTo>
                  <a:pt x="2281" y="464809"/>
                </a:lnTo>
                <a:lnTo>
                  <a:pt x="0" y="514350"/>
                </a:lnTo>
                <a:lnTo>
                  <a:pt x="2281" y="563890"/>
                </a:lnTo>
                <a:lnTo>
                  <a:pt x="8986" y="612097"/>
                </a:lnTo>
                <a:lnTo>
                  <a:pt x="19906" y="658755"/>
                </a:lnTo>
                <a:lnTo>
                  <a:pt x="34832" y="703648"/>
                </a:lnTo>
                <a:lnTo>
                  <a:pt x="53555" y="746563"/>
                </a:lnTo>
                <a:lnTo>
                  <a:pt x="75866" y="787282"/>
                </a:lnTo>
                <a:lnTo>
                  <a:pt x="101556" y="825590"/>
                </a:lnTo>
                <a:lnTo>
                  <a:pt x="130416" y="861272"/>
                </a:lnTo>
                <a:lnTo>
                  <a:pt x="162238" y="894114"/>
                </a:lnTo>
                <a:lnTo>
                  <a:pt x="196812" y="923898"/>
                </a:lnTo>
                <a:lnTo>
                  <a:pt x="233929" y="950410"/>
                </a:lnTo>
                <a:lnTo>
                  <a:pt x="273381" y="973434"/>
                </a:lnTo>
                <a:lnTo>
                  <a:pt x="314959" y="992755"/>
                </a:lnTo>
                <a:lnTo>
                  <a:pt x="358453" y="1008158"/>
                </a:lnTo>
                <a:lnTo>
                  <a:pt x="403656" y="1019426"/>
                </a:lnTo>
                <a:lnTo>
                  <a:pt x="450357" y="1026345"/>
                </a:lnTo>
                <a:lnTo>
                  <a:pt x="498348" y="1028700"/>
                </a:lnTo>
                <a:lnTo>
                  <a:pt x="546338" y="1026345"/>
                </a:lnTo>
                <a:lnTo>
                  <a:pt x="593039" y="1019426"/>
                </a:lnTo>
                <a:lnTo>
                  <a:pt x="638242" y="1008158"/>
                </a:lnTo>
                <a:lnTo>
                  <a:pt x="681736" y="992755"/>
                </a:lnTo>
                <a:lnTo>
                  <a:pt x="723314" y="973434"/>
                </a:lnTo>
                <a:lnTo>
                  <a:pt x="762766" y="950410"/>
                </a:lnTo>
                <a:lnTo>
                  <a:pt x="799883" y="923898"/>
                </a:lnTo>
                <a:lnTo>
                  <a:pt x="834457" y="894114"/>
                </a:lnTo>
                <a:lnTo>
                  <a:pt x="866279" y="861272"/>
                </a:lnTo>
                <a:lnTo>
                  <a:pt x="895139" y="825590"/>
                </a:lnTo>
                <a:lnTo>
                  <a:pt x="920829" y="787282"/>
                </a:lnTo>
                <a:lnTo>
                  <a:pt x="943140" y="746563"/>
                </a:lnTo>
                <a:lnTo>
                  <a:pt x="961863" y="703648"/>
                </a:lnTo>
                <a:lnTo>
                  <a:pt x="976789" y="658755"/>
                </a:lnTo>
                <a:lnTo>
                  <a:pt x="987709" y="612097"/>
                </a:lnTo>
                <a:lnTo>
                  <a:pt x="994414" y="563890"/>
                </a:lnTo>
                <a:lnTo>
                  <a:pt x="996696" y="514350"/>
                </a:lnTo>
                <a:lnTo>
                  <a:pt x="994414" y="464809"/>
                </a:lnTo>
                <a:lnTo>
                  <a:pt x="987709" y="416602"/>
                </a:lnTo>
                <a:lnTo>
                  <a:pt x="976789" y="369944"/>
                </a:lnTo>
                <a:lnTo>
                  <a:pt x="961863" y="325051"/>
                </a:lnTo>
                <a:lnTo>
                  <a:pt x="943140" y="282136"/>
                </a:lnTo>
                <a:lnTo>
                  <a:pt x="920829" y="241417"/>
                </a:lnTo>
                <a:lnTo>
                  <a:pt x="895139" y="203109"/>
                </a:lnTo>
                <a:lnTo>
                  <a:pt x="866279" y="167427"/>
                </a:lnTo>
                <a:lnTo>
                  <a:pt x="834457" y="134585"/>
                </a:lnTo>
                <a:lnTo>
                  <a:pt x="799883" y="104801"/>
                </a:lnTo>
                <a:lnTo>
                  <a:pt x="762766" y="78289"/>
                </a:lnTo>
                <a:lnTo>
                  <a:pt x="723314" y="55265"/>
                </a:lnTo>
                <a:lnTo>
                  <a:pt x="681736" y="35944"/>
                </a:lnTo>
                <a:lnTo>
                  <a:pt x="638242" y="20541"/>
                </a:lnTo>
                <a:lnTo>
                  <a:pt x="593039" y="9273"/>
                </a:lnTo>
                <a:lnTo>
                  <a:pt x="546338" y="2354"/>
                </a:lnTo>
                <a:lnTo>
                  <a:pt x="498348" y="0"/>
                </a:lnTo>
                <a:close/>
              </a:path>
            </a:pathLst>
          </a:custGeom>
          <a:solidFill>
            <a:srgbClr val="3981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434625" y="2411464"/>
            <a:ext cx="996950" cy="1028700"/>
          </a:xfrm>
          <a:custGeom>
            <a:avLst/>
            <a:gdLst/>
            <a:ahLst/>
            <a:cxnLst/>
            <a:rect l="l" t="t" r="r" b="b"/>
            <a:pathLst>
              <a:path w="996950" h="1028700">
                <a:moveTo>
                  <a:pt x="0" y="514350"/>
                </a:moveTo>
                <a:lnTo>
                  <a:pt x="2281" y="464809"/>
                </a:lnTo>
                <a:lnTo>
                  <a:pt x="8986" y="416602"/>
                </a:lnTo>
                <a:lnTo>
                  <a:pt x="19906" y="369944"/>
                </a:lnTo>
                <a:lnTo>
                  <a:pt x="34832" y="325051"/>
                </a:lnTo>
                <a:lnTo>
                  <a:pt x="53555" y="282136"/>
                </a:lnTo>
                <a:lnTo>
                  <a:pt x="75866" y="241417"/>
                </a:lnTo>
                <a:lnTo>
                  <a:pt x="101556" y="203109"/>
                </a:lnTo>
                <a:lnTo>
                  <a:pt x="130416" y="167427"/>
                </a:lnTo>
                <a:lnTo>
                  <a:pt x="162238" y="134585"/>
                </a:lnTo>
                <a:lnTo>
                  <a:pt x="196812" y="104801"/>
                </a:lnTo>
                <a:lnTo>
                  <a:pt x="233929" y="78289"/>
                </a:lnTo>
                <a:lnTo>
                  <a:pt x="273381" y="55265"/>
                </a:lnTo>
                <a:lnTo>
                  <a:pt x="314959" y="35944"/>
                </a:lnTo>
                <a:lnTo>
                  <a:pt x="358453" y="20541"/>
                </a:lnTo>
                <a:lnTo>
                  <a:pt x="403656" y="9273"/>
                </a:lnTo>
                <a:lnTo>
                  <a:pt x="450357" y="2354"/>
                </a:lnTo>
                <a:lnTo>
                  <a:pt x="498348" y="0"/>
                </a:lnTo>
                <a:lnTo>
                  <a:pt x="546338" y="2354"/>
                </a:lnTo>
                <a:lnTo>
                  <a:pt x="593039" y="9273"/>
                </a:lnTo>
                <a:lnTo>
                  <a:pt x="638242" y="20541"/>
                </a:lnTo>
                <a:lnTo>
                  <a:pt x="681736" y="35944"/>
                </a:lnTo>
                <a:lnTo>
                  <a:pt x="723314" y="55265"/>
                </a:lnTo>
                <a:lnTo>
                  <a:pt x="762766" y="78289"/>
                </a:lnTo>
                <a:lnTo>
                  <a:pt x="799883" y="104801"/>
                </a:lnTo>
                <a:lnTo>
                  <a:pt x="834457" y="134585"/>
                </a:lnTo>
                <a:lnTo>
                  <a:pt x="866279" y="167427"/>
                </a:lnTo>
                <a:lnTo>
                  <a:pt x="895139" y="203109"/>
                </a:lnTo>
                <a:lnTo>
                  <a:pt x="920829" y="241417"/>
                </a:lnTo>
                <a:lnTo>
                  <a:pt x="943140" y="282136"/>
                </a:lnTo>
                <a:lnTo>
                  <a:pt x="961863" y="325051"/>
                </a:lnTo>
                <a:lnTo>
                  <a:pt x="976789" y="369944"/>
                </a:lnTo>
                <a:lnTo>
                  <a:pt x="987709" y="416602"/>
                </a:lnTo>
                <a:lnTo>
                  <a:pt x="994414" y="464809"/>
                </a:lnTo>
                <a:lnTo>
                  <a:pt x="996696" y="514350"/>
                </a:lnTo>
                <a:lnTo>
                  <a:pt x="994414" y="563890"/>
                </a:lnTo>
                <a:lnTo>
                  <a:pt x="987709" y="612097"/>
                </a:lnTo>
                <a:lnTo>
                  <a:pt x="976789" y="658755"/>
                </a:lnTo>
                <a:lnTo>
                  <a:pt x="961863" y="703648"/>
                </a:lnTo>
                <a:lnTo>
                  <a:pt x="943140" y="746563"/>
                </a:lnTo>
                <a:lnTo>
                  <a:pt x="920829" y="787282"/>
                </a:lnTo>
                <a:lnTo>
                  <a:pt x="895139" y="825590"/>
                </a:lnTo>
                <a:lnTo>
                  <a:pt x="866279" y="861272"/>
                </a:lnTo>
                <a:lnTo>
                  <a:pt x="834457" y="894114"/>
                </a:lnTo>
                <a:lnTo>
                  <a:pt x="799883" y="923898"/>
                </a:lnTo>
                <a:lnTo>
                  <a:pt x="762766" y="950410"/>
                </a:lnTo>
                <a:lnTo>
                  <a:pt x="723314" y="973434"/>
                </a:lnTo>
                <a:lnTo>
                  <a:pt x="681736" y="992755"/>
                </a:lnTo>
                <a:lnTo>
                  <a:pt x="638242" y="1008158"/>
                </a:lnTo>
                <a:lnTo>
                  <a:pt x="593039" y="1019426"/>
                </a:lnTo>
                <a:lnTo>
                  <a:pt x="546338" y="1026345"/>
                </a:lnTo>
                <a:lnTo>
                  <a:pt x="498348" y="1028700"/>
                </a:lnTo>
                <a:lnTo>
                  <a:pt x="450357" y="1026345"/>
                </a:lnTo>
                <a:lnTo>
                  <a:pt x="403656" y="1019426"/>
                </a:lnTo>
                <a:lnTo>
                  <a:pt x="358453" y="1008158"/>
                </a:lnTo>
                <a:lnTo>
                  <a:pt x="314959" y="992755"/>
                </a:lnTo>
                <a:lnTo>
                  <a:pt x="273381" y="973434"/>
                </a:lnTo>
                <a:lnTo>
                  <a:pt x="233929" y="950410"/>
                </a:lnTo>
                <a:lnTo>
                  <a:pt x="196812" y="923898"/>
                </a:lnTo>
                <a:lnTo>
                  <a:pt x="162238" y="894114"/>
                </a:lnTo>
                <a:lnTo>
                  <a:pt x="130416" y="861272"/>
                </a:lnTo>
                <a:lnTo>
                  <a:pt x="101556" y="825590"/>
                </a:lnTo>
                <a:lnTo>
                  <a:pt x="75866" y="787282"/>
                </a:lnTo>
                <a:lnTo>
                  <a:pt x="53555" y="746563"/>
                </a:lnTo>
                <a:lnTo>
                  <a:pt x="34832" y="703648"/>
                </a:lnTo>
                <a:lnTo>
                  <a:pt x="19906" y="658755"/>
                </a:lnTo>
                <a:lnTo>
                  <a:pt x="8986" y="612097"/>
                </a:lnTo>
                <a:lnTo>
                  <a:pt x="2281" y="563890"/>
                </a:lnTo>
                <a:lnTo>
                  <a:pt x="0" y="514350"/>
                </a:lnTo>
                <a:close/>
              </a:path>
            </a:pathLst>
          </a:custGeom>
          <a:ln w="25908">
            <a:solidFill>
              <a:srgbClr val="285D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678466" y="2664067"/>
            <a:ext cx="50990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8120" marR="5080" indent="-186055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Node 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218730" y="3623045"/>
            <a:ext cx="995680" cy="1028700"/>
          </a:xfrm>
          <a:custGeom>
            <a:avLst/>
            <a:gdLst/>
            <a:ahLst/>
            <a:cxnLst/>
            <a:rect l="l" t="t" r="r" b="b"/>
            <a:pathLst>
              <a:path w="995679" h="1028700">
                <a:moveTo>
                  <a:pt x="497586" y="0"/>
                </a:moveTo>
                <a:lnTo>
                  <a:pt x="449662" y="2354"/>
                </a:lnTo>
                <a:lnTo>
                  <a:pt x="403027" y="9273"/>
                </a:lnTo>
                <a:lnTo>
                  <a:pt x="357891" y="20541"/>
                </a:lnTo>
                <a:lnTo>
                  <a:pt x="314461" y="35944"/>
                </a:lnTo>
                <a:lnTo>
                  <a:pt x="272946" y="55265"/>
                </a:lnTo>
                <a:lnTo>
                  <a:pt x="233554" y="78289"/>
                </a:lnTo>
                <a:lnTo>
                  <a:pt x="196494" y="104801"/>
                </a:lnTo>
                <a:lnTo>
                  <a:pt x="161974" y="134585"/>
                </a:lnTo>
                <a:lnTo>
                  <a:pt x="130203" y="167427"/>
                </a:lnTo>
                <a:lnTo>
                  <a:pt x="101389" y="203109"/>
                </a:lnTo>
                <a:lnTo>
                  <a:pt x="75740" y="241417"/>
                </a:lnTo>
                <a:lnTo>
                  <a:pt x="53466" y="282136"/>
                </a:lnTo>
                <a:lnTo>
                  <a:pt x="34774" y="325051"/>
                </a:lnTo>
                <a:lnTo>
                  <a:pt x="19873" y="369944"/>
                </a:lnTo>
                <a:lnTo>
                  <a:pt x="8971" y="416602"/>
                </a:lnTo>
                <a:lnTo>
                  <a:pt x="2277" y="464809"/>
                </a:lnTo>
                <a:lnTo>
                  <a:pt x="0" y="514350"/>
                </a:lnTo>
                <a:lnTo>
                  <a:pt x="2277" y="563890"/>
                </a:lnTo>
                <a:lnTo>
                  <a:pt x="8971" y="612097"/>
                </a:lnTo>
                <a:lnTo>
                  <a:pt x="19873" y="658755"/>
                </a:lnTo>
                <a:lnTo>
                  <a:pt x="34774" y="703648"/>
                </a:lnTo>
                <a:lnTo>
                  <a:pt x="53466" y="746563"/>
                </a:lnTo>
                <a:lnTo>
                  <a:pt x="75740" y="787282"/>
                </a:lnTo>
                <a:lnTo>
                  <a:pt x="101389" y="825590"/>
                </a:lnTo>
                <a:lnTo>
                  <a:pt x="130203" y="861272"/>
                </a:lnTo>
                <a:lnTo>
                  <a:pt x="161974" y="894114"/>
                </a:lnTo>
                <a:lnTo>
                  <a:pt x="196494" y="923898"/>
                </a:lnTo>
                <a:lnTo>
                  <a:pt x="233554" y="950410"/>
                </a:lnTo>
                <a:lnTo>
                  <a:pt x="272946" y="973434"/>
                </a:lnTo>
                <a:lnTo>
                  <a:pt x="314461" y="992755"/>
                </a:lnTo>
                <a:lnTo>
                  <a:pt x="357891" y="1008158"/>
                </a:lnTo>
                <a:lnTo>
                  <a:pt x="403027" y="1019426"/>
                </a:lnTo>
                <a:lnTo>
                  <a:pt x="449662" y="1026345"/>
                </a:lnTo>
                <a:lnTo>
                  <a:pt x="497586" y="1028700"/>
                </a:lnTo>
                <a:lnTo>
                  <a:pt x="545509" y="1026345"/>
                </a:lnTo>
                <a:lnTo>
                  <a:pt x="592144" y="1019426"/>
                </a:lnTo>
                <a:lnTo>
                  <a:pt x="637280" y="1008158"/>
                </a:lnTo>
                <a:lnTo>
                  <a:pt x="680710" y="992755"/>
                </a:lnTo>
                <a:lnTo>
                  <a:pt x="722225" y="973434"/>
                </a:lnTo>
                <a:lnTo>
                  <a:pt x="761617" y="950410"/>
                </a:lnTo>
                <a:lnTo>
                  <a:pt x="798677" y="923898"/>
                </a:lnTo>
                <a:lnTo>
                  <a:pt x="833197" y="894114"/>
                </a:lnTo>
                <a:lnTo>
                  <a:pt x="864968" y="861272"/>
                </a:lnTo>
                <a:lnTo>
                  <a:pt x="893782" y="825590"/>
                </a:lnTo>
                <a:lnTo>
                  <a:pt x="919431" y="787282"/>
                </a:lnTo>
                <a:lnTo>
                  <a:pt x="941705" y="746563"/>
                </a:lnTo>
                <a:lnTo>
                  <a:pt x="960397" y="703648"/>
                </a:lnTo>
                <a:lnTo>
                  <a:pt x="975298" y="658755"/>
                </a:lnTo>
                <a:lnTo>
                  <a:pt x="986200" y="612097"/>
                </a:lnTo>
                <a:lnTo>
                  <a:pt x="992894" y="563890"/>
                </a:lnTo>
                <a:lnTo>
                  <a:pt x="995172" y="514350"/>
                </a:lnTo>
                <a:lnTo>
                  <a:pt x="992894" y="464809"/>
                </a:lnTo>
                <a:lnTo>
                  <a:pt x="986200" y="416602"/>
                </a:lnTo>
                <a:lnTo>
                  <a:pt x="975298" y="369944"/>
                </a:lnTo>
                <a:lnTo>
                  <a:pt x="960397" y="325051"/>
                </a:lnTo>
                <a:lnTo>
                  <a:pt x="941705" y="282136"/>
                </a:lnTo>
                <a:lnTo>
                  <a:pt x="919431" y="241417"/>
                </a:lnTo>
                <a:lnTo>
                  <a:pt x="893782" y="203109"/>
                </a:lnTo>
                <a:lnTo>
                  <a:pt x="864968" y="167427"/>
                </a:lnTo>
                <a:lnTo>
                  <a:pt x="833197" y="134585"/>
                </a:lnTo>
                <a:lnTo>
                  <a:pt x="798677" y="104801"/>
                </a:lnTo>
                <a:lnTo>
                  <a:pt x="761617" y="78289"/>
                </a:lnTo>
                <a:lnTo>
                  <a:pt x="722225" y="55265"/>
                </a:lnTo>
                <a:lnTo>
                  <a:pt x="680710" y="35944"/>
                </a:lnTo>
                <a:lnTo>
                  <a:pt x="637280" y="20541"/>
                </a:lnTo>
                <a:lnTo>
                  <a:pt x="592144" y="9273"/>
                </a:lnTo>
                <a:lnTo>
                  <a:pt x="545509" y="2354"/>
                </a:lnTo>
                <a:lnTo>
                  <a:pt x="497586" y="0"/>
                </a:lnTo>
                <a:close/>
              </a:path>
            </a:pathLst>
          </a:custGeom>
          <a:solidFill>
            <a:srgbClr val="688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18730" y="3623045"/>
            <a:ext cx="995680" cy="1028700"/>
          </a:xfrm>
          <a:custGeom>
            <a:avLst/>
            <a:gdLst/>
            <a:ahLst/>
            <a:cxnLst/>
            <a:rect l="l" t="t" r="r" b="b"/>
            <a:pathLst>
              <a:path w="995679" h="1028700">
                <a:moveTo>
                  <a:pt x="0" y="514350"/>
                </a:moveTo>
                <a:lnTo>
                  <a:pt x="2277" y="464809"/>
                </a:lnTo>
                <a:lnTo>
                  <a:pt x="8971" y="416602"/>
                </a:lnTo>
                <a:lnTo>
                  <a:pt x="19873" y="369944"/>
                </a:lnTo>
                <a:lnTo>
                  <a:pt x="34774" y="325051"/>
                </a:lnTo>
                <a:lnTo>
                  <a:pt x="53466" y="282136"/>
                </a:lnTo>
                <a:lnTo>
                  <a:pt x="75740" y="241417"/>
                </a:lnTo>
                <a:lnTo>
                  <a:pt x="101389" y="203109"/>
                </a:lnTo>
                <a:lnTo>
                  <a:pt x="130203" y="167427"/>
                </a:lnTo>
                <a:lnTo>
                  <a:pt x="161974" y="134585"/>
                </a:lnTo>
                <a:lnTo>
                  <a:pt x="196494" y="104801"/>
                </a:lnTo>
                <a:lnTo>
                  <a:pt x="233554" y="78289"/>
                </a:lnTo>
                <a:lnTo>
                  <a:pt x="272946" y="55265"/>
                </a:lnTo>
                <a:lnTo>
                  <a:pt x="314461" y="35944"/>
                </a:lnTo>
                <a:lnTo>
                  <a:pt x="357891" y="20541"/>
                </a:lnTo>
                <a:lnTo>
                  <a:pt x="403027" y="9273"/>
                </a:lnTo>
                <a:lnTo>
                  <a:pt x="449662" y="2354"/>
                </a:lnTo>
                <a:lnTo>
                  <a:pt x="497586" y="0"/>
                </a:lnTo>
                <a:lnTo>
                  <a:pt x="545509" y="2354"/>
                </a:lnTo>
                <a:lnTo>
                  <a:pt x="592144" y="9273"/>
                </a:lnTo>
                <a:lnTo>
                  <a:pt x="637280" y="20541"/>
                </a:lnTo>
                <a:lnTo>
                  <a:pt x="680710" y="35944"/>
                </a:lnTo>
                <a:lnTo>
                  <a:pt x="722225" y="55265"/>
                </a:lnTo>
                <a:lnTo>
                  <a:pt x="761617" y="78289"/>
                </a:lnTo>
                <a:lnTo>
                  <a:pt x="798677" y="104801"/>
                </a:lnTo>
                <a:lnTo>
                  <a:pt x="833197" y="134585"/>
                </a:lnTo>
                <a:lnTo>
                  <a:pt x="864968" y="167427"/>
                </a:lnTo>
                <a:lnTo>
                  <a:pt x="893782" y="203109"/>
                </a:lnTo>
                <a:lnTo>
                  <a:pt x="919431" y="241417"/>
                </a:lnTo>
                <a:lnTo>
                  <a:pt x="941705" y="282136"/>
                </a:lnTo>
                <a:lnTo>
                  <a:pt x="960397" y="325051"/>
                </a:lnTo>
                <a:lnTo>
                  <a:pt x="975298" y="369944"/>
                </a:lnTo>
                <a:lnTo>
                  <a:pt x="986200" y="416602"/>
                </a:lnTo>
                <a:lnTo>
                  <a:pt x="992894" y="464809"/>
                </a:lnTo>
                <a:lnTo>
                  <a:pt x="995172" y="514350"/>
                </a:lnTo>
                <a:lnTo>
                  <a:pt x="992894" y="563890"/>
                </a:lnTo>
                <a:lnTo>
                  <a:pt x="986200" y="612097"/>
                </a:lnTo>
                <a:lnTo>
                  <a:pt x="975298" y="658755"/>
                </a:lnTo>
                <a:lnTo>
                  <a:pt x="960397" y="703648"/>
                </a:lnTo>
                <a:lnTo>
                  <a:pt x="941705" y="746563"/>
                </a:lnTo>
                <a:lnTo>
                  <a:pt x="919431" y="787282"/>
                </a:lnTo>
                <a:lnTo>
                  <a:pt x="893782" y="825590"/>
                </a:lnTo>
                <a:lnTo>
                  <a:pt x="864968" y="861272"/>
                </a:lnTo>
                <a:lnTo>
                  <a:pt x="833197" y="894114"/>
                </a:lnTo>
                <a:lnTo>
                  <a:pt x="798677" y="923898"/>
                </a:lnTo>
                <a:lnTo>
                  <a:pt x="761617" y="950410"/>
                </a:lnTo>
                <a:lnTo>
                  <a:pt x="722225" y="973434"/>
                </a:lnTo>
                <a:lnTo>
                  <a:pt x="680710" y="992755"/>
                </a:lnTo>
                <a:lnTo>
                  <a:pt x="637280" y="1008158"/>
                </a:lnTo>
                <a:lnTo>
                  <a:pt x="592144" y="1019426"/>
                </a:lnTo>
                <a:lnTo>
                  <a:pt x="545509" y="1026345"/>
                </a:lnTo>
                <a:lnTo>
                  <a:pt x="497586" y="1028700"/>
                </a:lnTo>
                <a:lnTo>
                  <a:pt x="449662" y="1026345"/>
                </a:lnTo>
                <a:lnTo>
                  <a:pt x="403027" y="1019426"/>
                </a:lnTo>
                <a:lnTo>
                  <a:pt x="357891" y="1008158"/>
                </a:lnTo>
                <a:lnTo>
                  <a:pt x="314461" y="992755"/>
                </a:lnTo>
                <a:lnTo>
                  <a:pt x="272946" y="973434"/>
                </a:lnTo>
                <a:lnTo>
                  <a:pt x="233554" y="950410"/>
                </a:lnTo>
                <a:lnTo>
                  <a:pt x="196494" y="923898"/>
                </a:lnTo>
                <a:lnTo>
                  <a:pt x="161974" y="894114"/>
                </a:lnTo>
                <a:lnTo>
                  <a:pt x="130203" y="861272"/>
                </a:lnTo>
                <a:lnTo>
                  <a:pt x="101389" y="825590"/>
                </a:lnTo>
                <a:lnTo>
                  <a:pt x="75740" y="787282"/>
                </a:lnTo>
                <a:lnTo>
                  <a:pt x="53466" y="746563"/>
                </a:lnTo>
                <a:lnTo>
                  <a:pt x="34774" y="703648"/>
                </a:lnTo>
                <a:lnTo>
                  <a:pt x="19873" y="658755"/>
                </a:lnTo>
                <a:lnTo>
                  <a:pt x="8971" y="612097"/>
                </a:lnTo>
                <a:lnTo>
                  <a:pt x="2277" y="563890"/>
                </a:lnTo>
                <a:lnTo>
                  <a:pt x="0" y="514350"/>
                </a:lnTo>
                <a:close/>
              </a:path>
            </a:pathLst>
          </a:custGeom>
          <a:ln w="25908">
            <a:solidFill>
              <a:srgbClr val="285D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461299" y="3876537"/>
            <a:ext cx="50990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434625" y="4633457"/>
            <a:ext cx="996950" cy="1028700"/>
          </a:xfrm>
          <a:custGeom>
            <a:avLst/>
            <a:gdLst/>
            <a:ahLst/>
            <a:cxnLst/>
            <a:rect l="l" t="t" r="r" b="b"/>
            <a:pathLst>
              <a:path w="996950" h="1028700">
                <a:moveTo>
                  <a:pt x="498348" y="0"/>
                </a:moveTo>
                <a:lnTo>
                  <a:pt x="450357" y="2354"/>
                </a:lnTo>
                <a:lnTo>
                  <a:pt x="403656" y="9273"/>
                </a:lnTo>
                <a:lnTo>
                  <a:pt x="358453" y="20541"/>
                </a:lnTo>
                <a:lnTo>
                  <a:pt x="314959" y="35944"/>
                </a:lnTo>
                <a:lnTo>
                  <a:pt x="273381" y="55265"/>
                </a:lnTo>
                <a:lnTo>
                  <a:pt x="233929" y="78289"/>
                </a:lnTo>
                <a:lnTo>
                  <a:pt x="196812" y="104801"/>
                </a:lnTo>
                <a:lnTo>
                  <a:pt x="162238" y="134585"/>
                </a:lnTo>
                <a:lnTo>
                  <a:pt x="130416" y="167427"/>
                </a:lnTo>
                <a:lnTo>
                  <a:pt x="101556" y="203109"/>
                </a:lnTo>
                <a:lnTo>
                  <a:pt x="75866" y="241417"/>
                </a:lnTo>
                <a:lnTo>
                  <a:pt x="53555" y="282136"/>
                </a:lnTo>
                <a:lnTo>
                  <a:pt x="34832" y="325051"/>
                </a:lnTo>
                <a:lnTo>
                  <a:pt x="19906" y="369944"/>
                </a:lnTo>
                <a:lnTo>
                  <a:pt x="8986" y="416602"/>
                </a:lnTo>
                <a:lnTo>
                  <a:pt x="2281" y="464809"/>
                </a:lnTo>
                <a:lnTo>
                  <a:pt x="0" y="514349"/>
                </a:lnTo>
                <a:lnTo>
                  <a:pt x="2281" y="563884"/>
                </a:lnTo>
                <a:lnTo>
                  <a:pt x="8986" y="612086"/>
                </a:lnTo>
                <a:lnTo>
                  <a:pt x="19906" y="658741"/>
                </a:lnTo>
                <a:lnTo>
                  <a:pt x="34832" y="703633"/>
                </a:lnTo>
                <a:lnTo>
                  <a:pt x="53555" y="746546"/>
                </a:lnTo>
                <a:lnTo>
                  <a:pt x="75866" y="787265"/>
                </a:lnTo>
                <a:lnTo>
                  <a:pt x="101556" y="825574"/>
                </a:lnTo>
                <a:lnTo>
                  <a:pt x="130416" y="861257"/>
                </a:lnTo>
                <a:lnTo>
                  <a:pt x="162238" y="894100"/>
                </a:lnTo>
                <a:lnTo>
                  <a:pt x="196812" y="923886"/>
                </a:lnTo>
                <a:lnTo>
                  <a:pt x="233929" y="950400"/>
                </a:lnTo>
                <a:lnTo>
                  <a:pt x="273381" y="973427"/>
                </a:lnTo>
                <a:lnTo>
                  <a:pt x="314959" y="992750"/>
                </a:lnTo>
                <a:lnTo>
                  <a:pt x="358453" y="1008155"/>
                </a:lnTo>
                <a:lnTo>
                  <a:pt x="403656" y="1019425"/>
                </a:lnTo>
                <a:lnTo>
                  <a:pt x="450357" y="1026345"/>
                </a:lnTo>
                <a:lnTo>
                  <a:pt x="498348" y="1028699"/>
                </a:lnTo>
                <a:lnTo>
                  <a:pt x="546338" y="1026345"/>
                </a:lnTo>
                <a:lnTo>
                  <a:pt x="593039" y="1019425"/>
                </a:lnTo>
                <a:lnTo>
                  <a:pt x="638242" y="1008155"/>
                </a:lnTo>
                <a:lnTo>
                  <a:pt x="681736" y="992750"/>
                </a:lnTo>
                <a:lnTo>
                  <a:pt x="723314" y="973427"/>
                </a:lnTo>
                <a:lnTo>
                  <a:pt x="762766" y="950400"/>
                </a:lnTo>
                <a:lnTo>
                  <a:pt x="799883" y="923886"/>
                </a:lnTo>
                <a:lnTo>
                  <a:pt x="834457" y="894100"/>
                </a:lnTo>
                <a:lnTo>
                  <a:pt x="866279" y="861257"/>
                </a:lnTo>
                <a:lnTo>
                  <a:pt x="895139" y="825574"/>
                </a:lnTo>
                <a:lnTo>
                  <a:pt x="920829" y="787265"/>
                </a:lnTo>
                <a:lnTo>
                  <a:pt x="943140" y="746546"/>
                </a:lnTo>
                <a:lnTo>
                  <a:pt x="961863" y="703633"/>
                </a:lnTo>
                <a:lnTo>
                  <a:pt x="976789" y="658741"/>
                </a:lnTo>
                <a:lnTo>
                  <a:pt x="987709" y="612086"/>
                </a:lnTo>
                <a:lnTo>
                  <a:pt x="994414" y="563884"/>
                </a:lnTo>
                <a:lnTo>
                  <a:pt x="996696" y="514349"/>
                </a:lnTo>
                <a:lnTo>
                  <a:pt x="994414" y="464809"/>
                </a:lnTo>
                <a:lnTo>
                  <a:pt x="987709" y="416602"/>
                </a:lnTo>
                <a:lnTo>
                  <a:pt x="976789" y="369944"/>
                </a:lnTo>
                <a:lnTo>
                  <a:pt x="961863" y="325051"/>
                </a:lnTo>
                <a:lnTo>
                  <a:pt x="943140" y="282136"/>
                </a:lnTo>
                <a:lnTo>
                  <a:pt x="920829" y="241417"/>
                </a:lnTo>
                <a:lnTo>
                  <a:pt x="895139" y="203109"/>
                </a:lnTo>
                <a:lnTo>
                  <a:pt x="866279" y="167427"/>
                </a:lnTo>
                <a:lnTo>
                  <a:pt x="834457" y="134585"/>
                </a:lnTo>
                <a:lnTo>
                  <a:pt x="799883" y="104801"/>
                </a:lnTo>
                <a:lnTo>
                  <a:pt x="762766" y="78289"/>
                </a:lnTo>
                <a:lnTo>
                  <a:pt x="723314" y="55265"/>
                </a:lnTo>
                <a:lnTo>
                  <a:pt x="681736" y="35944"/>
                </a:lnTo>
                <a:lnTo>
                  <a:pt x="638242" y="20541"/>
                </a:lnTo>
                <a:lnTo>
                  <a:pt x="593039" y="9273"/>
                </a:lnTo>
                <a:lnTo>
                  <a:pt x="546338" y="2354"/>
                </a:lnTo>
                <a:lnTo>
                  <a:pt x="498348" y="0"/>
                </a:lnTo>
                <a:close/>
              </a:path>
            </a:pathLst>
          </a:custGeom>
          <a:solidFill>
            <a:srgbClr val="3981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434625" y="4633457"/>
            <a:ext cx="996950" cy="1028700"/>
          </a:xfrm>
          <a:custGeom>
            <a:avLst/>
            <a:gdLst/>
            <a:ahLst/>
            <a:cxnLst/>
            <a:rect l="l" t="t" r="r" b="b"/>
            <a:pathLst>
              <a:path w="996950" h="1028700">
                <a:moveTo>
                  <a:pt x="0" y="514349"/>
                </a:moveTo>
                <a:lnTo>
                  <a:pt x="2281" y="464809"/>
                </a:lnTo>
                <a:lnTo>
                  <a:pt x="8986" y="416602"/>
                </a:lnTo>
                <a:lnTo>
                  <a:pt x="19906" y="369944"/>
                </a:lnTo>
                <a:lnTo>
                  <a:pt x="34832" y="325051"/>
                </a:lnTo>
                <a:lnTo>
                  <a:pt x="53555" y="282136"/>
                </a:lnTo>
                <a:lnTo>
                  <a:pt x="75866" y="241417"/>
                </a:lnTo>
                <a:lnTo>
                  <a:pt x="101556" y="203109"/>
                </a:lnTo>
                <a:lnTo>
                  <a:pt x="130416" y="167427"/>
                </a:lnTo>
                <a:lnTo>
                  <a:pt x="162238" y="134585"/>
                </a:lnTo>
                <a:lnTo>
                  <a:pt x="196812" y="104801"/>
                </a:lnTo>
                <a:lnTo>
                  <a:pt x="233929" y="78289"/>
                </a:lnTo>
                <a:lnTo>
                  <a:pt x="273381" y="55265"/>
                </a:lnTo>
                <a:lnTo>
                  <a:pt x="314959" y="35944"/>
                </a:lnTo>
                <a:lnTo>
                  <a:pt x="358453" y="20541"/>
                </a:lnTo>
                <a:lnTo>
                  <a:pt x="403656" y="9273"/>
                </a:lnTo>
                <a:lnTo>
                  <a:pt x="450357" y="2354"/>
                </a:lnTo>
                <a:lnTo>
                  <a:pt x="498348" y="0"/>
                </a:lnTo>
                <a:lnTo>
                  <a:pt x="546338" y="2354"/>
                </a:lnTo>
                <a:lnTo>
                  <a:pt x="593039" y="9273"/>
                </a:lnTo>
                <a:lnTo>
                  <a:pt x="638242" y="20541"/>
                </a:lnTo>
                <a:lnTo>
                  <a:pt x="681736" y="35944"/>
                </a:lnTo>
                <a:lnTo>
                  <a:pt x="723314" y="55265"/>
                </a:lnTo>
                <a:lnTo>
                  <a:pt x="762766" y="78289"/>
                </a:lnTo>
                <a:lnTo>
                  <a:pt x="799883" y="104801"/>
                </a:lnTo>
                <a:lnTo>
                  <a:pt x="834457" y="134585"/>
                </a:lnTo>
                <a:lnTo>
                  <a:pt x="866279" y="167427"/>
                </a:lnTo>
                <a:lnTo>
                  <a:pt x="895139" y="203109"/>
                </a:lnTo>
                <a:lnTo>
                  <a:pt x="920829" y="241417"/>
                </a:lnTo>
                <a:lnTo>
                  <a:pt x="943140" y="282136"/>
                </a:lnTo>
                <a:lnTo>
                  <a:pt x="961863" y="325051"/>
                </a:lnTo>
                <a:lnTo>
                  <a:pt x="976789" y="369944"/>
                </a:lnTo>
                <a:lnTo>
                  <a:pt x="987709" y="416602"/>
                </a:lnTo>
                <a:lnTo>
                  <a:pt x="994414" y="464809"/>
                </a:lnTo>
                <a:lnTo>
                  <a:pt x="996696" y="514349"/>
                </a:lnTo>
                <a:lnTo>
                  <a:pt x="994414" y="563884"/>
                </a:lnTo>
                <a:lnTo>
                  <a:pt x="987709" y="612086"/>
                </a:lnTo>
                <a:lnTo>
                  <a:pt x="976789" y="658741"/>
                </a:lnTo>
                <a:lnTo>
                  <a:pt x="961863" y="703633"/>
                </a:lnTo>
                <a:lnTo>
                  <a:pt x="943140" y="746546"/>
                </a:lnTo>
                <a:lnTo>
                  <a:pt x="920829" y="787265"/>
                </a:lnTo>
                <a:lnTo>
                  <a:pt x="895139" y="825574"/>
                </a:lnTo>
                <a:lnTo>
                  <a:pt x="866279" y="861257"/>
                </a:lnTo>
                <a:lnTo>
                  <a:pt x="834457" y="894100"/>
                </a:lnTo>
                <a:lnTo>
                  <a:pt x="799883" y="923886"/>
                </a:lnTo>
                <a:lnTo>
                  <a:pt x="762766" y="950400"/>
                </a:lnTo>
                <a:lnTo>
                  <a:pt x="723314" y="973427"/>
                </a:lnTo>
                <a:lnTo>
                  <a:pt x="681736" y="992750"/>
                </a:lnTo>
                <a:lnTo>
                  <a:pt x="638242" y="1008155"/>
                </a:lnTo>
                <a:lnTo>
                  <a:pt x="593039" y="1019425"/>
                </a:lnTo>
                <a:lnTo>
                  <a:pt x="546338" y="1026345"/>
                </a:lnTo>
                <a:lnTo>
                  <a:pt x="498348" y="1028699"/>
                </a:lnTo>
                <a:lnTo>
                  <a:pt x="450357" y="1026345"/>
                </a:lnTo>
                <a:lnTo>
                  <a:pt x="403656" y="1019425"/>
                </a:lnTo>
                <a:lnTo>
                  <a:pt x="358453" y="1008155"/>
                </a:lnTo>
                <a:lnTo>
                  <a:pt x="314959" y="992750"/>
                </a:lnTo>
                <a:lnTo>
                  <a:pt x="273381" y="973427"/>
                </a:lnTo>
                <a:lnTo>
                  <a:pt x="233929" y="950400"/>
                </a:lnTo>
                <a:lnTo>
                  <a:pt x="196812" y="923886"/>
                </a:lnTo>
                <a:lnTo>
                  <a:pt x="162238" y="894100"/>
                </a:lnTo>
                <a:lnTo>
                  <a:pt x="130416" y="861257"/>
                </a:lnTo>
                <a:lnTo>
                  <a:pt x="101556" y="825574"/>
                </a:lnTo>
                <a:lnTo>
                  <a:pt x="75866" y="787265"/>
                </a:lnTo>
                <a:lnTo>
                  <a:pt x="53555" y="746546"/>
                </a:lnTo>
                <a:lnTo>
                  <a:pt x="34832" y="703633"/>
                </a:lnTo>
                <a:lnTo>
                  <a:pt x="19906" y="658741"/>
                </a:lnTo>
                <a:lnTo>
                  <a:pt x="8986" y="612086"/>
                </a:lnTo>
                <a:lnTo>
                  <a:pt x="2281" y="563884"/>
                </a:lnTo>
                <a:lnTo>
                  <a:pt x="0" y="514349"/>
                </a:lnTo>
                <a:close/>
              </a:path>
            </a:pathLst>
          </a:custGeom>
          <a:ln w="25908">
            <a:solidFill>
              <a:srgbClr val="285D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678466" y="4886390"/>
            <a:ext cx="5111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326177" y="3623045"/>
            <a:ext cx="995680" cy="1028700"/>
          </a:xfrm>
          <a:custGeom>
            <a:avLst/>
            <a:gdLst/>
            <a:ahLst/>
            <a:cxnLst/>
            <a:rect l="l" t="t" r="r" b="b"/>
            <a:pathLst>
              <a:path w="995680" h="1028700">
                <a:moveTo>
                  <a:pt x="497586" y="0"/>
                </a:moveTo>
                <a:lnTo>
                  <a:pt x="449662" y="2354"/>
                </a:lnTo>
                <a:lnTo>
                  <a:pt x="403027" y="9273"/>
                </a:lnTo>
                <a:lnTo>
                  <a:pt x="357891" y="20541"/>
                </a:lnTo>
                <a:lnTo>
                  <a:pt x="314461" y="35944"/>
                </a:lnTo>
                <a:lnTo>
                  <a:pt x="272946" y="55265"/>
                </a:lnTo>
                <a:lnTo>
                  <a:pt x="233554" y="78289"/>
                </a:lnTo>
                <a:lnTo>
                  <a:pt x="196494" y="104801"/>
                </a:lnTo>
                <a:lnTo>
                  <a:pt x="161974" y="134585"/>
                </a:lnTo>
                <a:lnTo>
                  <a:pt x="130203" y="167427"/>
                </a:lnTo>
                <a:lnTo>
                  <a:pt x="101389" y="203109"/>
                </a:lnTo>
                <a:lnTo>
                  <a:pt x="75740" y="241417"/>
                </a:lnTo>
                <a:lnTo>
                  <a:pt x="53466" y="282136"/>
                </a:lnTo>
                <a:lnTo>
                  <a:pt x="34774" y="325051"/>
                </a:lnTo>
                <a:lnTo>
                  <a:pt x="19873" y="369944"/>
                </a:lnTo>
                <a:lnTo>
                  <a:pt x="8971" y="416602"/>
                </a:lnTo>
                <a:lnTo>
                  <a:pt x="2277" y="464809"/>
                </a:lnTo>
                <a:lnTo>
                  <a:pt x="0" y="514350"/>
                </a:lnTo>
                <a:lnTo>
                  <a:pt x="2277" y="563890"/>
                </a:lnTo>
                <a:lnTo>
                  <a:pt x="8971" y="612097"/>
                </a:lnTo>
                <a:lnTo>
                  <a:pt x="19873" y="658755"/>
                </a:lnTo>
                <a:lnTo>
                  <a:pt x="34774" y="703648"/>
                </a:lnTo>
                <a:lnTo>
                  <a:pt x="53466" y="746563"/>
                </a:lnTo>
                <a:lnTo>
                  <a:pt x="75740" y="787282"/>
                </a:lnTo>
                <a:lnTo>
                  <a:pt x="101389" y="825590"/>
                </a:lnTo>
                <a:lnTo>
                  <a:pt x="130203" y="861272"/>
                </a:lnTo>
                <a:lnTo>
                  <a:pt x="161974" y="894114"/>
                </a:lnTo>
                <a:lnTo>
                  <a:pt x="196494" y="923898"/>
                </a:lnTo>
                <a:lnTo>
                  <a:pt x="233554" y="950410"/>
                </a:lnTo>
                <a:lnTo>
                  <a:pt x="272946" y="973434"/>
                </a:lnTo>
                <a:lnTo>
                  <a:pt x="314461" y="992755"/>
                </a:lnTo>
                <a:lnTo>
                  <a:pt x="357891" y="1008158"/>
                </a:lnTo>
                <a:lnTo>
                  <a:pt x="403027" y="1019426"/>
                </a:lnTo>
                <a:lnTo>
                  <a:pt x="449662" y="1026345"/>
                </a:lnTo>
                <a:lnTo>
                  <a:pt x="497586" y="1028700"/>
                </a:lnTo>
                <a:lnTo>
                  <a:pt x="545509" y="1026345"/>
                </a:lnTo>
                <a:lnTo>
                  <a:pt x="592144" y="1019426"/>
                </a:lnTo>
                <a:lnTo>
                  <a:pt x="637280" y="1008158"/>
                </a:lnTo>
                <a:lnTo>
                  <a:pt x="680710" y="992755"/>
                </a:lnTo>
                <a:lnTo>
                  <a:pt x="722225" y="973434"/>
                </a:lnTo>
                <a:lnTo>
                  <a:pt x="761617" y="950410"/>
                </a:lnTo>
                <a:lnTo>
                  <a:pt x="798677" y="923898"/>
                </a:lnTo>
                <a:lnTo>
                  <a:pt x="833197" y="894114"/>
                </a:lnTo>
                <a:lnTo>
                  <a:pt x="864968" y="861272"/>
                </a:lnTo>
                <a:lnTo>
                  <a:pt x="893782" y="825590"/>
                </a:lnTo>
                <a:lnTo>
                  <a:pt x="919431" y="787282"/>
                </a:lnTo>
                <a:lnTo>
                  <a:pt x="941705" y="746563"/>
                </a:lnTo>
                <a:lnTo>
                  <a:pt x="960397" y="703648"/>
                </a:lnTo>
                <a:lnTo>
                  <a:pt x="975298" y="658755"/>
                </a:lnTo>
                <a:lnTo>
                  <a:pt x="986200" y="612097"/>
                </a:lnTo>
                <a:lnTo>
                  <a:pt x="992894" y="563890"/>
                </a:lnTo>
                <a:lnTo>
                  <a:pt x="995172" y="514350"/>
                </a:lnTo>
                <a:lnTo>
                  <a:pt x="992894" y="464809"/>
                </a:lnTo>
                <a:lnTo>
                  <a:pt x="986200" y="416602"/>
                </a:lnTo>
                <a:lnTo>
                  <a:pt x="975298" y="369944"/>
                </a:lnTo>
                <a:lnTo>
                  <a:pt x="960397" y="325051"/>
                </a:lnTo>
                <a:lnTo>
                  <a:pt x="941705" y="282136"/>
                </a:lnTo>
                <a:lnTo>
                  <a:pt x="919431" y="241417"/>
                </a:lnTo>
                <a:lnTo>
                  <a:pt x="893782" y="203109"/>
                </a:lnTo>
                <a:lnTo>
                  <a:pt x="864968" y="167427"/>
                </a:lnTo>
                <a:lnTo>
                  <a:pt x="833197" y="134585"/>
                </a:lnTo>
                <a:lnTo>
                  <a:pt x="798677" y="104801"/>
                </a:lnTo>
                <a:lnTo>
                  <a:pt x="761617" y="78289"/>
                </a:lnTo>
                <a:lnTo>
                  <a:pt x="722225" y="55265"/>
                </a:lnTo>
                <a:lnTo>
                  <a:pt x="680710" y="35944"/>
                </a:lnTo>
                <a:lnTo>
                  <a:pt x="637280" y="20541"/>
                </a:lnTo>
                <a:lnTo>
                  <a:pt x="592144" y="9273"/>
                </a:lnTo>
                <a:lnTo>
                  <a:pt x="545509" y="2354"/>
                </a:lnTo>
                <a:lnTo>
                  <a:pt x="497586" y="0"/>
                </a:lnTo>
                <a:close/>
              </a:path>
            </a:pathLst>
          </a:custGeom>
          <a:solidFill>
            <a:srgbClr val="3C80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326177" y="3623045"/>
            <a:ext cx="995680" cy="1028700"/>
          </a:xfrm>
          <a:custGeom>
            <a:avLst/>
            <a:gdLst/>
            <a:ahLst/>
            <a:cxnLst/>
            <a:rect l="l" t="t" r="r" b="b"/>
            <a:pathLst>
              <a:path w="995680" h="1028700">
                <a:moveTo>
                  <a:pt x="0" y="514350"/>
                </a:moveTo>
                <a:lnTo>
                  <a:pt x="2277" y="464809"/>
                </a:lnTo>
                <a:lnTo>
                  <a:pt x="8971" y="416602"/>
                </a:lnTo>
                <a:lnTo>
                  <a:pt x="19873" y="369944"/>
                </a:lnTo>
                <a:lnTo>
                  <a:pt x="34774" y="325051"/>
                </a:lnTo>
                <a:lnTo>
                  <a:pt x="53466" y="282136"/>
                </a:lnTo>
                <a:lnTo>
                  <a:pt x="75740" y="241417"/>
                </a:lnTo>
                <a:lnTo>
                  <a:pt x="101389" y="203109"/>
                </a:lnTo>
                <a:lnTo>
                  <a:pt x="130203" y="167427"/>
                </a:lnTo>
                <a:lnTo>
                  <a:pt x="161974" y="134585"/>
                </a:lnTo>
                <a:lnTo>
                  <a:pt x="196494" y="104801"/>
                </a:lnTo>
                <a:lnTo>
                  <a:pt x="233554" y="78289"/>
                </a:lnTo>
                <a:lnTo>
                  <a:pt x="272946" y="55265"/>
                </a:lnTo>
                <a:lnTo>
                  <a:pt x="314461" y="35944"/>
                </a:lnTo>
                <a:lnTo>
                  <a:pt x="357891" y="20541"/>
                </a:lnTo>
                <a:lnTo>
                  <a:pt x="403027" y="9273"/>
                </a:lnTo>
                <a:lnTo>
                  <a:pt x="449662" y="2354"/>
                </a:lnTo>
                <a:lnTo>
                  <a:pt x="497586" y="0"/>
                </a:lnTo>
                <a:lnTo>
                  <a:pt x="545509" y="2354"/>
                </a:lnTo>
                <a:lnTo>
                  <a:pt x="592144" y="9273"/>
                </a:lnTo>
                <a:lnTo>
                  <a:pt x="637280" y="20541"/>
                </a:lnTo>
                <a:lnTo>
                  <a:pt x="680710" y="35944"/>
                </a:lnTo>
                <a:lnTo>
                  <a:pt x="722225" y="55265"/>
                </a:lnTo>
                <a:lnTo>
                  <a:pt x="761617" y="78289"/>
                </a:lnTo>
                <a:lnTo>
                  <a:pt x="798677" y="104801"/>
                </a:lnTo>
                <a:lnTo>
                  <a:pt x="833197" y="134585"/>
                </a:lnTo>
                <a:lnTo>
                  <a:pt x="864968" y="167427"/>
                </a:lnTo>
                <a:lnTo>
                  <a:pt x="893782" y="203109"/>
                </a:lnTo>
                <a:lnTo>
                  <a:pt x="919431" y="241417"/>
                </a:lnTo>
                <a:lnTo>
                  <a:pt x="941705" y="282136"/>
                </a:lnTo>
                <a:lnTo>
                  <a:pt x="960397" y="325051"/>
                </a:lnTo>
                <a:lnTo>
                  <a:pt x="975298" y="369944"/>
                </a:lnTo>
                <a:lnTo>
                  <a:pt x="986200" y="416602"/>
                </a:lnTo>
                <a:lnTo>
                  <a:pt x="992894" y="464809"/>
                </a:lnTo>
                <a:lnTo>
                  <a:pt x="995172" y="514350"/>
                </a:lnTo>
                <a:lnTo>
                  <a:pt x="992894" y="563890"/>
                </a:lnTo>
                <a:lnTo>
                  <a:pt x="986200" y="612097"/>
                </a:lnTo>
                <a:lnTo>
                  <a:pt x="975298" y="658755"/>
                </a:lnTo>
                <a:lnTo>
                  <a:pt x="960397" y="703648"/>
                </a:lnTo>
                <a:lnTo>
                  <a:pt x="941705" y="746563"/>
                </a:lnTo>
                <a:lnTo>
                  <a:pt x="919431" y="787282"/>
                </a:lnTo>
                <a:lnTo>
                  <a:pt x="893782" y="825590"/>
                </a:lnTo>
                <a:lnTo>
                  <a:pt x="864968" y="861272"/>
                </a:lnTo>
                <a:lnTo>
                  <a:pt x="833197" y="894114"/>
                </a:lnTo>
                <a:lnTo>
                  <a:pt x="798677" y="923898"/>
                </a:lnTo>
                <a:lnTo>
                  <a:pt x="761617" y="950410"/>
                </a:lnTo>
                <a:lnTo>
                  <a:pt x="722225" y="973434"/>
                </a:lnTo>
                <a:lnTo>
                  <a:pt x="680710" y="992755"/>
                </a:lnTo>
                <a:lnTo>
                  <a:pt x="637280" y="1008158"/>
                </a:lnTo>
                <a:lnTo>
                  <a:pt x="592144" y="1019426"/>
                </a:lnTo>
                <a:lnTo>
                  <a:pt x="545509" y="1026345"/>
                </a:lnTo>
                <a:lnTo>
                  <a:pt x="497586" y="1028700"/>
                </a:lnTo>
                <a:lnTo>
                  <a:pt x="449662" y="1026345"/>
                </a:lnTo>
                <a:lnTo>
                  <a:pt x="403027" y="1019426"/>
                </a:lnTo>
                <a:lnTo>
                  <a:pt x="357891" y="1008158"/>
                </a:lnTo>
                <a:lnTo>
                  <a:pt x="314461" y="992755"/>
                </a:lnTo>
                <a:lnTo>
                  <a:pt x="272946" y="973434"/>
                </a:lnTo>
                <a:lnTo>
                  <a:pt x="233554" y="950410"/>
                </a:lnTo>
                <a:lnTo>
                  <a:pt x="196494" y="923898"/>
                </a:lnTo>
                <a:lnTo>
                  <a:pt x="161974" y="894114"/>
                </a:lnTo>
                <a:lnTo>
                  <a:pt x="130203" y="861272"/>
                </a:lnTo>
                <a:lnTo>
                  <a:pt x="101389" y="825590"/>
                </a:lnTo>
                <a:lnTo>
                  <a:pt x="75740" y="787282"/>
                </a:lnTo>
                <a:lnTo>
                  <a:pt x="53466" y="746563"/>
                </a:lnTo>
                <a:lnTo>
                  <a:pt x="34774" y="703648"/>
                </a:lnTo>
                <a:lnTo>
                  <a:pt x="19873" y="658755"/>
                </a:lnTo>
                <a:lnTo>
                  <a:pt x="8971" y="612097"/>
                </a:lnTo>
                <a:lnTo>
                  <a:pt x="2277" y="563890"/>
                </a:lnTo>
                <a:lnTo>
                  <a:pt x="0" y="514350"/>
                </a:lnTo>
                <a:close/>
              </a:path>
            </a:pathLst>
          </a:custGeom>
          <a:ln w="25908">
            <a:solidFill>
              <a:srgbClr val="285D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550460" y="3998152"/>
            <a:ext cx="5454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ent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423457" y="3924796"/>
            <a:ext cx="1693545" cy="213360"/>
          </a:xfrm>
          <a:custGeom>
            <a:avLst/>
            <a:gdLst/>
            <a:ahLst/>
            <a:cxnLst/>
            <a:rect l="l" t="t" r="r" b="b"/>
            <a:pathLst>
              <a:path w="1693545" h="213360">
                <a:moveTo>
                  <a:pt x="1586483" y="0"/>
                </a:moveTo>
                <a:lnTo>
                  <a:pt x="1586483" y="53339"/>
                </a:lnTo>
                <a:lnTo>
                  <a:pt x="0" y="53339"/>
                </a:lnTo>
                <a:lnTo>
                  <a:pt x="0" y="160019"/>
                </a:lnTo>
                <a:lnTo>
                  <a:pt x="1586483" y="160019"/>
                </a:lnTo>
                <a:lnTo>
                  <a:pt x="1586483" y="213359"/>
                </a:lnTo>
                <a:lnTo>
                  <a:pt x="1693164" y="106679"/>
                </a:lnTo>
                <a:lnTo>
                  <a:pt x="1586483" y="0"/>
                </a:lnTo>
                <a:close/>
              </a:path>
            </a:pathLst>
          </a:custGeom>
          <a:solidFill>
            <a:srgbClr val="3C80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423457" y="3924796"/>
            <a:ext cx="1693545" cy="213360"/>
          </a:xfrm>
          <a:custGeom>
            <a:avLst/>
            <a:gdLst/>
            <a:ahLst/>
            <a:cxnLst/>
            <a:rect l="l" t="t" r="r" b="b"/>
            <a:pathLst>
              <a:path w="1693545" h="213360">
                <a:moveTo>
                  <a:pt x="0" y="53339"/>
                </a:moveTo>
                <a:lnTo>
                  <a:pt x="1586483" y="53339"/>
                </a:lnTo>
                <a:lnTo>
                  <a:pt x="1586483" y="0"/>
                </a:lnTo>
                <a:lnTo>
                  <a:pt x="1693164" y="106679"/>
                </a:lnTo>
                <a:lnTo>
                  <a:pt x="1586483" y="213359"/>
                </a:lnTo>
                <a:lnTo>
                  <a:pt x="1586483" y="160019"/>
                </a:lnTo>
                <a:lnTo>
                  <a:pt x="0" y="160019"/>
                </a:lnTo>
                <a:lnTo>
                  <a:pt x="0" y="53339"/>
                </a:lnTo>
                <a:close/>
              </a:path>
            </a:pathLst>
          </a:custGeom>
          <a:ln w="25908">
            <a:solidFill>
              <a:srgbClr val="285D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481878" y="3335897"/>
            <a:ext cx="1576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 marR="5080" indent="-572135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Transfer </a:t>
            </a:r>
            <a:r>
              <a:rPr sz="1800" spc="-5" dirty="0">
                <a:latin typeface="Arial"/>
                <a:cs typeface="Arial"/>
              </a:rPr>
              <a:t>10€</a:t>
            </a:r>
            <a:r>
              <a:rPr sz="1800" spc="-9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  </a:t>
            </a:r>
            <a:r>
              <a:rPr sz="1800" spc="-5" dirty="0">
                <a:latin typeface="Arial"/>
                <a:cs typeface="Arial"/>
              </a:rPr>
              <a:t>Bob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423457" y="4199116"/>
            <a:ext cx="1693545" cy="213360"/>
          </a:xfrm>
          <a:custGeom>
            <a:avLst/>
            <a:gdLst/>
            <a:ahLst/>
            <a:cxnLst/>
            <a:rect l="l" t="t" r="r" b="b"/>
            <a:pathLst>
              <a:path w="1693545" h="213360">
                <a:moveTo>
                  <a:pt x="106680" y="0"/>
                </a:moveTo>
                <a:lnTo>
                  <a:pt x="0" y="106680"/>
                </a:lnTo>
                <a:lnTo>
                  <a:pt x="106680" y="213360"/>
                </a:lnTo>
                <a:lnTo>
                  <a:pt x="106680" y="160020"/>
                </a:lnTo>
                <a:lnTo>
                  <a:pt x="1693164" y="160020"/>
                </a:lnTo>
                <a:lnTo>
                  <a:pt x="1693164" y="53340"/>
                </a:lnTo>
                <a:lnTo>
                  <a:pt x="106680" y="53340"/>
                </a:lnTo>
                <a:lnTo>
                  <a:pt x="106680" y="0"/>
                </a:lnTo>
                <a:close/>
              </a:path>
            </a:pathLst>
          </a:custGeom>
          <a:solidFill>
            <a:srgbClr val="688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423457" y="4199116"/>
            <a:ext cx="1693545" cy="213360"/>
          </a:xfrm>
          <a:custGeom>
            <a:avLst/>
            <a:gdLst/>
            <a:ahLst/>
            <a:cxnLst/>
            <a:rect l="l" t="t" r="r" b="b"/>
            <a:pathLst>
              <a:path w="1693545" h="213360">
                <a:moveTo>
                  <a:pt x="1693164" y="160020"/>
                </a:moveTo>
                <a:lnTo>
                  <a:pt x="106680" y="160020"/>
                </a:lnTo>
                <a:lnTo>
                  <a:pt x="106680" y="213360"/>
                </a:lnTo>
                <a:lnTo>
                  <a:pt x="0" y="106680"/>
                </a:lnTo>
                <a:lnTo>
                  <a:pt x="106680" y="0"/>
                </a:lnTo>
                <a:lnTo>
                  <a:pt x="106680" y="53340"/>
                </a:lnTo>
                <a:lnTo>
                  <a:pt x="1693164" y="53340"/>
                </a:lnTo>
                <a:lnTo>
                  <a:pt x="1693164" y="160020"/>
                </a:lnTo>
                <a:close/>
              </a:path>
            </a:pathLst>
          </a:custGeom>
          <a:ln w="25908">
            <a:solidFill>
              <a:srgbClr val="285D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3136054" y="4475164"/>
            <a:ext cx="26606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latin typeface="Arial"/>
                <a:cs typeface="Arial"/>
              </a:rPr>
              <a:t>ok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240572" y="3116188"/>
            <a:ext cx="1102360" cy="718820"/>
          </a:xfrm>
          <a:custGeom>
            <a:avLst/>
            <a:gdLst/>
            <a:ahLst/>
            <a:cxnLst/>
            <a:rect l="l" t="t" r="r" b="b"/>
            <a:pathLst>
              <a:path w="1102360" h="718820">
                <a:moveTo>
                  <a:pt x="956182" y="0"/>
                </a:moveTo>
                <a:lnTo>
                  <a:pt x="983360" y="45974"/>
                </a:lnTo>
                <a:lnTo>
                  <a:pt x="0" y="626744"/>
                </a:lnTo>
                <a:lnTo>
                  <a:pt x="54228" y="718566"/>
                </a:lnTo>
                <a:lnTo>
                  <a:pt x="1037589" y="137795"/>
                </a:lnTo>
                <a:lnTo>
                  <a:pt x="1076464" y="137795"/>
                </a:lnTo>
                <a:lnTo>
                  <a:pt x="1102232" y="37591"/>
                </a:lnTo>
                <a:lnTo>
                  <a:pt x="956182" y="0"/>
                </a:lnTo>
                <a:close/>
              </a:path>
              <a:path w="1102360" h="718820">
                <a:moveTo>
                  <a:pt x="1076464" y="137795"/>
                </a:moveTo>
                <a:lnTo>
                  <a:pt x="1037589" y="137795"/>
                </a:lnTo>
                <a:lnTo>
                  <a:pt x="1064640" y="183769"/>
                </a:lnTo>
                <a:lnTo>
                  <a:pt x="1076464" y="137795"/>
                </a:lnTo>
                <a:close/>
              </a:path>
            </a:pathLst>
          </a:custGeom>
          <a:solidFill>
            <a:srgbClr val="688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240572" y="3116188"/>
            <a:ext cx="1102360" cy="718820"/>
          </a:xfrm>
          <a:custGeom>
            <a:avLst/>
            <a:gdLst/>
            <a:ahLst/>
            <a:cxnLst/>
            <a:rect l="l" t="t" r="r" b="b"/>
            <a:pathLst>
              <a:path w="1102360" h="718820">
                <a:moveTo>
                  <a:pt x="0" y="626744"/>
                </a:moveTo>
                <a:lnTo>
                  <a:pt x="983360" y="45974"/>
                </a:lnTo>
                <a:lnTo>
                  <a:pt x="956182" y="0"/>
                </a:lnTo>
                <a:lnTo>
                  <a:pt x="1102232" y="37591"/>
                </a:lnTo>
                <a:lnTo>
                  <a:pt x="1064640" y="183769"/>
                </a:lnTo>
                <a:lnTo>
                  <a:pt x="1037589" y="137795"/>
                </a:lnTo>
                <a:lnTo>
                  <a:pt x="54228" y="718566"/>
                </a:lnTo>
                <a:lnTo>
                  <a:pt x="0" y="626744"/>
                </a:lnTo>
                <a:close/>
              </a:path>
            </a:pathLst>
          </a:custGeom>
          <a:ln w="25400">
            <a:solidFill>
              <a:srgbClr val="285D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238286" y="4351644"/>
            <a:ext cx="1105535" cy="714375"/>
          </a:xfrm>
          <a:custGeom>
            <a:avLst/>
            <a:gdLst/>
            <a:ahLst/>
            <a:cxnLst/>
            <a:rect l="l" t="t" r="r" b="b"/>
            <a:pathLst>
              <a:path w="1105535" h="714375">
                <a:moveTo>
                  <a:pt x="53848" y="0"/>
                </a:moveTo>
                <a:lnTo>
                  <a:pt x="0" y="92075"/>
                </a:lnTo>
                <a:lnTo>
                  <a:pt x="986027" y="668401"/>
                </a:lnTo>
                <a:lnTo>
                  <a:pt x="959103" y="714375"/>
                </a:lnTo>
                <a:lnTo>
                  <a:pt x="1105027" y="676148"/>
                </a:lnTo>
                <a:lnTo>
                  <a:pt x="1078756" y="576199"/>
                </a:lnTo>
                <a:lnTo>
                  <a:pt x="1039749" y="576199"/>
                </a:lnTo>
                <a:lnTo>
                  <a:pt x="53848" y="0"/>
                </a:lnTo>
                <a:close/>
              </a:path>
              <a:path w="1105535" h="714375">
                <a:moveTo>
                  <a:pt x="1066673" y="530225"/>
                </a:moveTo>
                <a:lnTo>
                  <a:pt x="1039749" y="576199"/>
                </a:lnTo>
                <a:lnTo>
                  <a:pt x="1078756" y="576199"/>
                </a:lnTo>
                <a:lnTo>
                  <a:pt x="1066673" y="530225"/>
                </a:lnTo>
                <a:close/>
              </a:path>
            </a:pathLst>
          </a:custGeom>
          <a:solidFill>
            <a:srgbClr val="688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238286" y="4351644"/>
            <a:ext cx="1105535" cy="714375"/>
          </a:xfrm>
          <a:custGeom>
            <a:avLst/>
            <a:gdLst/>
            <a:ahLst/>
            <a:cxnLst/>
            <a:rect l="l" t="t" r="r" b="b"/>
            <a:pathLst>
              <a:path w="1105535" h="714375">
                <a:moveTo>
                  <a:pt x="53848" y="0"/>
                </a:moveTo>
                <a:lnTo>
                  <a:pt x="1039749" y="576199"/>
                </a:lnTo>
                <a:lnTo>
                  <a:pt x="1066673" y="530225"/>
                </a:lnTo>
                <a:lnTo>
                  <a:pt x="1105027" y="676148"/>
                </a:lnTo>
                <a:lnTo>
                  <a:pt x="959103" y="714375"/>
                </a:lnTo>
                <a:lnTo>
                  <a:pt x="986027" y="668401"/>
                </a:lnTo>
                <a:lnTo>
                  <a:pt x="0" y="92075"/>
                </a:lnTo>
                <a:lnTo>
                  <a:pt x="53848" y="0"/>
                </a:lnTo>
              </a:path>
            </a:pathLst>
          </a:custGeom>
          <a:ln w="25399">
            <a:solidFill>
              <a:srgbClr val="285D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5497873" y="3734804"/>
            <a:ext cx="19685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810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Client </a:t>
            </a:r>
            <a:r>
              <a:rPr sz="1800" spc="-10" dirty="0">
                <a:latin typeface="Arial"/>
                <a:cs typeface="Arial"/>
              </a:rPr>
              <a:t>says:  </a:t>
            </a:r>
            <a:r>
              <a:rPr sz="1800" spc="-5" dirty="0">
                <a:latin typeface="Arial"/>
                <a:cs typeface="Arial"/>
              </a:rPr>
              <a:t>transfer 10€ </a:t>
            </a:r>
            <a:r>
              <a:rPr sz="1800" dirty="0">
                <a:latin typeface="Arial"/>
                <a:cs typeface="Arial"/>
              </a:rPr>
              <a:t>to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Bob</a:t>
            </a:r>
            <a:endParaRPr sz="18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931607" y="380870"/>
            <a:ext cx="2601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"/>
                <a:cs typeface="Arial"/>
              </a:rPr>
              <a:t>Raft consensus</a:t>
            </a:r>
            <a:r>
              <a:rPr sz="1800" spc="-5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"/>
                <a:cs typeface="Arial"/>
              </a:rPr>
              <a:t>algorithm</a:t>
            </a: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6869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3021" y="750315"/>
            <a:ext cx="589280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 err="1"/>
              <a:t>Replicare</a:t>
            </a:r>
            <a:r>
              <a:rPr lang="en-US" spc="-5" dirty="0"/>
              <a:t> m</a:t>
            </a:r>
            <a:r>
              <a:rPr spc="-5" dirty="0"/>
              <a:t>aster – slave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62213" y="218058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36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3898" y="1370853"/>
            <a:ext cx="8322780" cy="11984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60045" marR="5080" indent="-347980">
              <a:lnSpc>
                <a:spcPct val="100000"/>
              </a:lnSpc>
              <a:spcBef>
                <a:spcPts val="105"/>
              </a:spcBef>
              <a:buClr>
                <a:srgbClr val="0092EE"/>
              </a:buClr>
              <a:buFont typeface="Courier New"/>
              <a:buChar char="o"/>
              <a:tabLst>
                <a:tab pos="360680" algn="l"/>
              </a:tabLst>
            </a:pPr>
            <a:r>
              <a:rPr lang="ro-RO" sz="2400" dirty="0" err="1">
                <a:solidFill>
                  <a:srgbClr val="253138"/>
                </a:solidFill>
                <a:latin typeface="Arial"/>
                <a:cs typeface="Arial"/>
              </a:rPr>
              <a:t>Furnizeaza</a:t>
            </a:r>
            <a:r>
              <a:rPr lang="ro-RO" sz="2400" dirty="0">
                <a:solidFill>
                  <a:srgbClr val="253138"/>
                </a:solidFill>
                <a:latin typeface="Arial"/>
                <a:cs typeface="Arial"/>
              </a:rPr>
              <a:t> o </a:t>
            </a:r>
            <a:r>
              <a:rPr lang="ro-RO" sz="2400" b="1" dirty="0">
                <a:solidFill>
                  <a:srgbClr val="006FC0"/>
                </a:solidFill>
                <a:latin typeface="Arial"/>
                <a:cs typeface="Arial"/>
              </a:rPr>
              <a:t>ordonare globala </a:t>
            </a:r>
            <a:r>
              <a:rPr lang="ro-RO" sz="2400" dirty="0">
                <a:solidFill>
                  <a:srgbClr val="253138"/>
                </a:solidFill>
                <a:latin typeface="Arial"/>
                <a:cs typeface="Arial"/>
              </a:rPr>
              <a:t>scrierilor provenind din partea </a:t>
            </a:r>
            <a:r>
              <a:rPr lang="ro-RO" sz="2400" dirty="0" err="1">
                <a:solidFill>
                  <a:srgbClr val="253138"/>
                </a:solidFill>
                <a:latin typeface="Arial"/>
                <a:cs typeface="Arial"/>
              </a:rPr>
              <a:t>clientilor</a:t>
            </a:r>
            <a:r>
              <a:rPr lang="ro-RO" sz="2400" dirty="0">
                <a:solidFill>
                  <a:srgbClr val="253138"/>
                </a:solidFill>
                <a:latin typeface="Arial"/>
                <a:cs typeface="Arial"/>
              </a:rPr>
              <a:t> – putem reconcilia scrieri concurente</a:t>
            </a:r>
            <a:endParaRPr lang="ro-RO" sz="2400" dirty="0">
              <a:latin typeface="Arial"/>
              <a:cs typeface="Arial"/>
            </a:endParaRPr>
          </a:p>
          <a:p>
            <a:pPr marL="360045" indent="-347980">
              <a:lnSpc>
                <a:spcPct val="100000"/>
              </a:lnSpc>
              <a:spcBef>
                <a:spcPts val="595"/>
              </a:spcBef>
              <a:buClr>
                <a:srgbClr val="0092EE"/>
              </a:buClr>
              <a:buFont typeface="Courier New"/>
              <a:buChar char="o"/>
              <a:tabLst>
                <a:tab pos="360680" algn="l"/>
              </a:tabLst>
            </a:pPr>
            <a:r>
              <a:rPr lang="ro-RO" sz="2400" dirty="0" err="1">
                <a:solidFill>
                  <a:srgbClr val="253138"/>
                </a:solidFill>
                <a:latin typeface="Arial"/>
                <a:cs typeface="Arial"/>
              </a:rPr>
              <a:t>Clientii</a:t>
            </a:r>
            <a:r>
              <a:rPr lang="ro-RO" sz="2400" dirty="0">
                <a:solidFill>
                  <a:srgbClr val="253138"/>
                </a:solidFill>
                <a:latin typeface="Arial"/>
                <a:cs typeface="Arial"/>
              </a:rPr>
              <a:t> ce </a:t>
            </a:r>
            <a:r>
              <a:rPr lang="ro-RO" sz="2400" dirty="0" err="1">
                <a:solidFill>
                  <a:srgbClr val="253138"/>
                </a:solidFill>
                <a:latin typeface="Arial"/>
                <a:cs typeface="Arial"/>
              </a:rPr>
              <a:t>contacteaza</a:t>
            </a:r>
            <a:r>
              <a:rPr lang="ro-RO" sz="2400" dirty="0">
                <a:solidFill>
                  <a:srgbClr val="253138"/>
                </a:solidFill>
                <a:latin typeface="Arial"/>
                <a:cs typeface="Arial"/>
              </a:rPr>
              <a:t> noduri </a:t>
            </a:r>
            <a:r>
              <a:rPr lang="ro-RO" sz="2400" dirty="0" err="1">
                <a:solidFill>
                  <a:srgbClr val="253138"/>
                </a:solidFill>
                <a:latin typeface="Arial"/>
                <a:cs typeface="Arial"/>
              </a:rPr>
              <a:t>follower</a:t>
            </a:r>
            <a:r>
              <a:rPr lang="ro-RO" sz="2400" dirty="0">
                <a:solidFill>
                  <a:srgbClr val="253138"/>
                </a:solidFill>
                <a:latin typeface="Arial"/>
                <a:cs typeface="Arial"/>
              </a:rPr>
              <a:t> sunt </a:t>
            </a:r>
            <a:r>
              <a:rPr lang="ro-RO" sz="2400" b="1" dirty="0" err="1">
                <a:solidFill>
                  <a:srgbClr val="006FC0"/>
                </a:solidFill>
                <a:latin typeface="Arial"/>
                <a:cs typeface="Arial"/>
              </a:rPr>
              <a:t>redirectionati</a:t>
            </a:r>
            <a:endParaRPr lang="ro-RO" sz="24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36770" y="3044189"/>
            <a:ext cx="996950" cy="1028700"/>
          </a:xfrm>
          <a:custGeom>
            <a:avLst/>
            <a:gdLst/>
            <a:ahLst/>
            <a:cxnLst/>
            <a:rect l="l" t="t" r="r" b="b"/>
            <a:pathLst>
              <a:path w="996950" h="1028700">
                <a:moveTo>
                  <a:pt x="498347" y="0"/>
                </a:moveTo>
                <a:lnTo>
                  <a:pt x="450357" y="2354"/>
                </a:lnTo>
                <a:lnTo>
                  <a:pt x="403656" y="9273"/>
                </a:lnTo>
                <a:lnTo>
                  <a:pt x="358453" y="20541"/>
                </a:lnTo>
                <a:lnTo>
                  <a:pt x="314959" y="35944"/>
                </a:lnTo>
                <a:lnTo>
                  <a:pt x="273381" y="55265"/>
                </a:lnTo>
                <a:lnTo>
                  <a:pt x="233929" y="78289"/>
                </a:lnTo>
                <a:lnTo>
                  <a:pt x="196812" y="104801"/>
                </a:lnTo>
                <a:lnTo>
                  <a:pt x="162238" y="134585"/>
                </a:lnTo>
                <a:lnTo>
                  <a:pt x="130416" y="167427"/>
                </a:lnTo>
                <a:lnTo>
                  <a:pt x="101556" y="203109"/>
                </a:lnTo>
                <a:lnTo>
                  <a:pt x="75866" y="241417"/>
                </a:lnTo>
                <a:lnTo>
                  <a:pt x="53555" y="282136"/>
                </a:lnTo>
                <a:lnTo>
                  <a:pt x="34832" y="325051"/>
                </a:lnTo>
                <a:lnTo>
                  <a:pt x="19906" y="369944"/>
                </a:lnTo>
                <a:lnTo>
                  <a:pt x="8986" y="416602"/>
                </a:lnTo>
                <a:lnTo>
                  <a:pt x="2281" y="464809"/>
                </a:lnTo>
                <a:lnTo>
                  <a:pt x="0" y="514350"/>
                </a:lnTo>
                <a:lnTo>
                  <a:pt x="2281" y="563890"/>
                </a:lnTo>
                <a:lnTo>
                  <a:pt x="8986" y="612097"/>
                </a:lnTo>
                <a:lnTo>
                  <a:pt x="19906" y="658755"/>
                </a:lnTo>
                <a:lnTo>
                  <a:pt x="34832" y="703648"/>
                </a:lnTo>
                <a:lnTo>
                  <a:pt x="53555" y="746563"/>
                </a:lnTo>
                <a:lnTo>
                  <a:pt x="75866" y="787282"/>
                </a:lnTo>
                <a:lnTo>
                  <a:pt x="101556" y="825590"/>
                </a:lnTo>
                <a:lnTo>
                  <a:pt x="130416" y="861272"/>
                </a:lnTo>
                <a:lnTo>
                  <a:pt x="162238" y="894114"/>
                </a:lnTo>
                <a:lnTo>
                  <a:pt x="196812" y="923898"/>
                </a:lnTo>
                <a:lnTo>
                  <a:pt x="233929" y="950410"/>
                </a:lnTo>
                <a:lnTo>
                  <a:pt x="273381" y="973434"/>
                </a:lnTo>
                <a:lnTo>
                  <a:pt x="314959" y="992755"/>
                </a:lnTo>
                <a:lnTo>
                  <a:pt x="358453" y="1008158"/>
                </a:lnTo>
                <a:lnTo>
                  <a:pt x="403656" y="1019426"/>
                </a:lnTo>
                <a:lnTo>
                  <a:pt x="450357" y="1026345"/>
                </a:lnTo>
                <a:lnTo>
                  <a:pt x="498347" y="1028700"/>
                </a:lnTo>
                <a:lnTo>
                  <a:pt x="546338" y="1026345"/>
                </a:lnTo>
                <a:lnTo>
                  <a:pt x="593039" y="1019426"/>
                </a:lnTo>
                <a:lnTo>
                  <a:pt x="638242" y="1008158"/>
                </a:lnTo>
                <a:lnTo>
                  <a:pt x="681736" y="992755"/>
                </a:lnTo>
                <a:lnTo>
                  <a:pt x="723314" y="973434"/>
                </a:lnTo>
                <a:lnTo>
                  <a:pt x="762766" y="950410"/>
                </a:lnTo>
                <a:lnTo>
                  <a:pt x="799883" y="923898"/>
                </a:lnTo>
                <a:lnTo>
                  <a:pt x="834457" y="894114"/>
                </a:lnTo>
                <a:lnTo>
                  <a:pt x="866279" y="861272"/>
                </a:lnTo>
                <a:lnTo>
                  <a:pt x="895139" y="825590"/>
                </a:lnTo>
                <a:lnTo>
                  <a:pt x="920829" y="787282"/>
                </a:lnTo>
                <a:lnTo>
                  <a:pt x="943140" y="746563"/>
                </a:lnTo>
                <a:lnTo>
                  <a:pt x="961863" y="703648"/>
                </a:lnTo>
                <a:lnTo>
                  <a:pt x="976789" y="658755"/>
                </a:lnTo>
                <a:lnTo>
                  <a:pt x="987709" y="612097"/>
                </a:lnTo>
                <a:lnTo>
                  <a:pt x="994414" y="563890"/>
                </a:lnTo>
                <a:lnTo>
                  <a:pt x="996695" y="514350"/>
                </a:lnTo>
                <a:lnTo>
                  <a:pt x="994414" y="464809"/>
                </a:lnTo>
                <a:lnTo>
                  <a:pt x="987709" y="416602"/>
                </a:lnTo>
                <a:lnTo>
                  <a:pt x="976789" y="369944"/>
                </a:lnTo>
                <a:lnTo>
                  <a:pt x="961863" y="325051"/>
                </a:lnTo>
                <a:lnTo>
                  <a:pt x="943140" y="282136"/>
                </a:lnTo>
                <a:lnTo>
                  <a:pt x="920829" y="241417"/>
                </a:lnTo>
                <a:lnTo>
                  <a:pt x="895139" y="203109"/>
                </a:lnTo>
                <a:lnTo>
                  <a:pt x="866279" y="167427"/>
                </a:lnTo>
                <a:lnTo>
                  <a:pt x="834457" y="134585"/>
                </a:lnTo>
                <a:lnTo>
                  <a:pt x="799883" y="104801"/>
                </a:lnTo>
                <a:lnTo>
                  <a:pt x="762766" y="78289"/>
                </a:lnTo>
                <a:lnTo>
                  <a:pt x="723314" y="55265"/>
                </a:lnTo>
                <a:lnTo>
                  <a:pt x="681736" y="35944"/>
                </a:lnTo>
                <a:lnTo>
                  <a:pt x="638242" y="20541"/>
                </a:lnTo>
                <a:lnTo>
                  <a:pt x="593039" y="9273"/>
                </a:lnTo>
                <a:lnTo>
                  <a:pt x="546338" y="2354"/>
                </a:lnTo>
                <a:lnTo>
                  <a:pt x="498347" y="0"/>
                </a:lnTo>
                <a:close/>
              </a:path>
            </a:pathLst>
          </a:custGeom>
          <a:solidFill>
            <a:srgbClr val="3981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36770" y="3044189"/>
            <a:ext cx="996950" cy="1028700"/>
          </a:xfrm>
          <a:custGeom>
            <a:avLst/>
            <a:gdLst/>
            <a:ahLst/>
            <a:cxnLst/>
            <a:rect l="l" t="t" r="r" b="b"/>
            <a:pathLst>
              <a:path w="996950" h="1028700">
                <a:moveTo>
                  <a:pt x="0" y="514350"/>
                </a:moveTo>
                <a:lnTo>
                  <a:pt x="2281" y="464809"/>
                </a:lnTo>
                <a:lnTo>
                  <a:pt x="8986" y="416602"/>
                </a:lnTo>
                <a:lnTo>
                  <a:pt x="19906" y="369944"/>
                </a:lnTo>
                <a:lnTo>
                  <a:pt x="34832" y="325051"/>
                </a:lnTo>
                <a:lnTo>
                  <a:pt x="53555" y="282136"/>
                </a:lnTo>
                <a:lnTo>
                  <a:pt x="75866" y="241417"/>
                </a:lnTo>
                <a:lnTo>
                  <a:pt x="101556" y="203109"/>
                </a:lnTo>
                <a:lnTo>
                  <a:pt x="130416" y="167427"/>
                </a:lnTo>
                <a:lnTo>
                  <a:pt x="162238" y="134585"/>
                </a:lnTo>
                <a:lnTo>
                  <a:pt x="196812" y="104801"/>
                </a:lnTo>
                <a:lnTo>
                  <a:pt x="233929" y="78289"/>
                </a:lnTo>
                <a:lnTo>
                  <a:pt x="273381" y="55265"/>
                </a:lnTo>
                <a:lnTo>
                  <a:pt x="314959" y="35944"/>
                </a:lnTo>
                <a:lnTo>
                  <a:pt x="358453" y="20541"/>
                </a:lnTo>
                <a:lnTo>
                  <a:pt x="403656" y="9273"/>
                </a:lnTo>
                <a:lnTo>
                  <a:pt x="450357" y="2354"/>
                </a:lnTo>
                <a:lnTo>
                  <a:pt x="498347" y="0"/>
                </a:lnTo>
                <a:lnTo>
                  <a:pt x="546338" y="2354"/>
                </a:lnTo>
                <a:lnTo>
                  <a:pt x="593039" y="9273"/>
                </a:lnTo>
                <a:lnTo>
                  <a:pt x="638242" y="20541"/>
                </a:lnTo>
                <a:lnTo>
                  <a:pt x="681736" y="35944"/>
                </a:lnTo>
                <a:lnTo>
                  <a:pt x="723314" y="55265"/>
                </a:lnTo>
                <a:lnTo>
                  <a:pt x="762766" y="78289"/>
                </a:lnTo>
                <a:lnTo>
                  <a:pt x="799883" y="104801"/>
                </a:lnTo>
                <a:lnTo>
                  <a:pt x="834457" y="134585"/>
                </a:lnTo>
                <a:lnTo>
                  <a:pt x="866279" y="167427"/>
                </a:lnTo>
                <a:lnTo>
                  <a:pt x="895139" y="203109"/>
                </a:lnTo>
                <a:lnTo>
                  <a:pt x="920829" y="241417"/>
                </a:lnTo>
                <a:lnTo>
                  <a:pt x="943140" y="282136"/>
                </a:lnTo>
                <a:lnTo>
                  <a:pt x="961863" y="325051"/>
                </a:lnTo>
                <a:lnTo>
                  <a:pt x="976789" y="369944"/>
                </a:lnTo>
                <a:lnTo>
                  <a:pt x="987709" y="416602"/>
                </a:lnTo>
                <a:lnTo>
                  <a:pt x="994414" y="464809"/>
                </a:lnTo>
                <a:lnTo>
                  <a:pt x="996695" y="514350"/>
                </a:lnTo>
                <a:lnTo>
                  <a:pt x="994414" y="563890"/>
                </a:lnTo>
                <a:lnTo>
                  <a:pt x="987709" y="612097"/>
                </a:lnTo>
                <a:lnTo>
                  <a:pt x="976789" y="658755"/>
                </a:lnTo>
                <a:lnTo>
                  <a:pt x="961863" y="703648"/>
                </a:lnTo>
                <a:lnTo>
                  <a:pt x="943140" y="746563"/>
                </a:lnTo>
                <a:lnTo>
                  <a:pt x="920829" y="787282"/>
                </a:lnTo>
                <a:lnTo>
                  <a:pt x="895139" y="825590"/>
                </a:lnTo>
                <a:lnTo>
                  <a:pt x="866279" y="861272"/>
                </a:lnTo>
                <a:lnTo>
                  <a:pt x="834457" y="894114"/>
                </a:lnTo>
                <a:lnTo>
                  <a:pt x="799883" y="923898"/>
                </a:lnTo>
                <a:lnTo>
                  <a:pt x="762766" y="950410"/>
                </a:lnTo>
                <a:lnTo>
                  <a:pt x="723314" y="973434"/>
                </a:lnTo>
                <a:lnTo>
                  <a:pt x="681736" y="992755"/>
                </a:lnTo>
                <a:lnTo>
                  <a:pt x="638242" y="1008158"/>
                </a:lnTo>
                <a:lnTo>
                  <a:pt x="593039" y="1019426"/>
                </a:lnTo>
                <a:lnTo>
                  <a:pt x="546338" y="1026345"/>
                </a:lnTo>
                <a:lnTo>
                  <a:pt x="498347" y="1028700"/>
                </a:lnTo>
                <a:lnTo>
                  <a:pt x="450357" y="1026345"/>
                </a:lnTo>
                <a:lnTo>
                  <a:pt x="403656" y="1019426"/>
                </a:lnTo>
                <a:lnTo>
                  <a:pt x="358453" y="1008158"/>
                </a:lnTo>
                <a:lnTo>
                  <a:pt x="314959" y="992755"/>
                </a:lnTo>
                <a:lnTo>
                  <a:pt x="273381" y="973434"/>
                </a:lnTo>
                <a:lnTo>
                  <a:pt x="233929" y="950410"/>
                </a:lnTo>
                <a:lnTo>
                  <a:pt x="196812" y="923898"/>
                </a:lnTo>
                <a:lnTo>
                  <a:pt x="162238" y="894114"/>
                </a:lnTo>
                <a:lnTo>
                  <a:pt x="130416" y="861272"/>
                </a:lnTo>
                <a:lnTo>
                  <a:pt x="101556" y="825590"/>
                </a:lnTo>
                <a:lnTo>
                  <a:pt x="75866" y="787282"/>
                </a:lnTo>
                <a:lnTo>
                  <a:pt x="53555" y="746563"/>
                </a:lnTo>
                <a:lnTo>
                  <a:pt x="34832" y="703648"/>
                </a:lnTo>
                <a:lnTo>
                  <a:pt x="19906" y="658755"/>
                </a:lnTo>
                <a:lnTo>
                  <a:pt x="8986" y="612097"/>
                </a:lnTo>
                <a:lnTo>
                  <a:pt x="2281" y="563890"/>
                </a:lnTo>
                <a:lnTo>
                  <a:pt x="0" y="514350"/>
                </a:lnTo>
                <a:close/>
              </a:path>
            </a:pathLst>
          </a:custGeom>
          <a:ln w="25908">
            <a:solidFill>
              <a:srgbClr val="285D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880228" y="3297377"/>
            <a:ext cx="511175" cy="513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951982" y="3765041"/>
            <a:ext cx="996950" cy="1028700"/>
          </a:xfrm>
          <a:custGeom>
            <a:avLst/>
            <a:gdLst/>
            <a:ahLst/>
            <a:cxnLst/>
            <a:rect l="l" t="t" r="r" b="b"/>
            <a:pathLst>
              <a:path w="996950" h="1028700">
                <a:moveTo>
                  <a:pt x="498347" y="0"/>
                </a:moveTo>
                <a:lnTo>
                  <a:pt x="450357" y="2354"/>
                </a:lnTo>
                <a:lnTo>
                  <a:pt x="403656" y="9273"/>
                </a:lnTo>
                <a:lnTo>
                  <a:pt x="358453" y="20541"/>
                </a:lnTo>
                <a:lnTo>
                  <a:pt x="314959" y="35944"/>
                </a:lnTo>
                <a:lnTo>
                  <a:pt x="273381" y="55265"/>
                </a:lnTo>
                <a:lnTo>
                  <a:pt x="233929" y="78289"/>
                </a:lnTo>
                <a:lnTo>
                  <a:pt x="196812" y="104801"/>
                </a:lnTo>
                <a:lnTo>
                  <a:pt x="162238" y="134585"/>
                </a:lnTo>
                <a:lnTo>
                  <a:pt x="130416" y="167427"/>
                </a:lnTo>
                <a:lnTo>
                  <a:pt x="101556" y="203109"/>
                </a:lnTo>
                <a:lnTo>
                  <a:pt x="75866" y="241417"/>
                </a:lnTo>
                <a:lnTo>
                  <a:pt x="53555" y="282136"/>
                </a:lnTo>
                <a:lnTo>
                  <a:pt x="34832" y="325051"/>
                </a:lnTo>
                <a:lnTo>
                  <a:pt x="19906" y="369944"/>
                </a:lnTo>
                <a:lnTo>
                  <a:pt x="8986" y="416602"/>
                </a:lnTo>
                <a:lnTo>
                  <a:pt x="2281" y="464809"/>
                </a:lnTo>
                <a:lnTo>
                  <a:pt x="0" y="514349"/>
                </a:lnTo>
                <a:lnTo>
                  <a:pt x="2281" y="563890"/>
                </a:lnTo>
                <a:lnTo>
                  <a:pt x="8986" y="612097"/>
                </a:lnTo>
                <a:lnTo>
                  <a:pt x="19906" y="658755"/>
                </a:lnTo>
                <a:lnTo>
                  <a:pt x="34832" y="703648"/>
                </a:lnTo>
                <a:lnTo>
                  <a:pt x="53555" y="746563"/>
                </a:lnTo>
                <a:lnTo>
                  <a:pt x="75866" y="787282"/>
                </a:lnTo>
                <a:lnTo>
                  <a:pt x="101556" y="825590"/>
                </a:lnTo>
                <a:lnTo>
                  <a:pt x="130416" y="861272"/>
                </a:lnTo>
                <a:lnTo>
                  <a:pt x="162238" y="894114"/>
                </a:lnTo>
                <a:lnTo>
                  <a:pt x="196812" y="923898"/>
                </a:lnTo>
                <a:lnTo>
                  <a:pt x="233929" y="950410"/>
                </a:lnTo>
                <a:lnTo>
                  <a:pt x="273381" y="973434"/>
                </a:lnTo>
                <a:lnTo>
                  <a:pt x="314959" y="992755"/>
                </a:lnTo>
                <a:lnTo>
                  <a:pt x="358453" y="1008158"/>
                </a:lnTo>
                <a:lnTo>
                  <a:pt x="403656" y="1019426"/>
                </a:lnTo>
                <a:lnTo>
                  <a:pt x="450357" y="1026345"/>
                </a:lnTo>
                <a:lnTo>
                  <a:pt x="498347" y="1028699"/>
                </a:lnTo>
                <a:lnTo>
                  <a:pt x="546338" y="1026345"/>
                </a:lnTo>
                <a:lnTo>
                  <a:pt x="593039" y="1019426"/>
                </a:lnTo>
                <a:lnTo>
                  <a:pt x="638242" y="1008158"/>
                </a:lnTo>
                <a:lnTo>
                  <a:pt x="681736" y="992755"/>
                </a:lnTo>
                <a:lnTo>
                  <a:pt x="723314" y="973434"/>
                </a:lnTo>
                <a:lnTo>
                  <a:pt x="762766" y="950410"/>
                </a:lnTo>
                <a:lnTo>
                  <a:pt x="799883" y="923898"/>
                </a:lnTo>
                <a:lnTo>
                  <a:pt x="834457" y="894114"/>
                </a:lnTo>
                <a:lnTo>
                  <a:pt x="866279" y="861272"/>
                </a:lnTo>
                <a:lnTo>
                  <a:pt x="895139" y="825590"/>
                </a:lnTo>
                <a:lnTo>
                  <a:pt x="920829" y="787282"/>
                </a:lnTo>
                <a:lnTo>
                  <a:pt x="943140" y="746563"/>
                </a:lnTo>
                <a:lnTo>
                  <a:pt x="961863" y="703648"/>
                </a:lnTo>
                <a:lnTo>
                  <a:pt x="976789" y="658755"/>
                </a:lnTo>
                <a:lnTo>
                  <a:pt x="987709" y="612097"/>
                </a:lnTo>
                <a:lnTo>
                  <a:pt x="994414" y="563890"/>
                </a:lnTo>
                <a:lnTo>
                  <a:pt x="996695" y="514349"/>
                </a:lnTo>
                <a:lnTo>
                  <a:pt x="994414" y="464809"/>
                </a:lnTo>
                <a:lnTo>
                  <a:pt x="987709" y="416602"/>
                </a:lnTo>
                <a:lnTo>
                  <a:pt x="976789" y="369944"/>
                </a:lnTo>
                <a:lnTo>
                  <a:pt x="961863" y="325051"/>
                </a:lnTo>
                <a:lnTo>
                  <a:pt x="943140" y="282136"/>
                </a:lnTo>
                <a:lnTo>
                  <a:pt x="920829" y="241417"/>
                </a:lnTo>
                <a:lnTo>
                  <a:pt x="895139" y="203109"/>
                </a:lnTo>
                <a:lnTo>
                  <a:pt x="866279" y="167427"/>
                </a:lnTo>
                <a:lnTo>
                  <a:pt x="834457" y="134585"/>
                </a:lnTo>
                <a:lnTo>
                  <a:pt x="799883" y="104801"/>
                </a:lnTo>
                <a:lnTo>
                  <a:pt x="762766" y="78289"/>
                </a:lnTo>
                <a:lnTo>
                  <a:pt x="723314" y="55265"/>
                </a:lnTo>
                <a:lnTo>
                  <a:pt x="681736" y="35944"/>
                </a:lnTo>
                <a:lnTo>
                  <a:pt x="638242" y="20541"/>
                </a:lnTo>
                <a:lnTo>
                  <a:pt x="593039" y="9273"/>
                </a:lnTo>
                <a:lnTo>
                  <a:pt x="546338" y="2354"/>
                </a:lnTo>
                <a:lnTo>
                  <a:pt x="498347" y="0"/>
                </a:lnTo>
                <a:close/>
              </a:path>
            </a:pathLst>
          </a:custGeom>
          <a:solidFill>
            <a:srgbClr val="688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51982" y="3765041"/>
            <a:ext cx="996950" cy="1028700"/>
          </a:xfrm>
          <a:custGeom>
            <a:avLst/>
            <a:gdLst/>
            <a:ahLst/>
            <a:cxnLst/>
            <a:rect l="l" t="t" r="r" b="b"/>
            <a:pathLst>
              <a:path w="996950" h="1028700">
                <a:moveTo>
                  <a:pt x="0" y="514349"/>
                </a:moveTo>
                <a:lnTo>
                  <a:pt x="2281" y="464809"/>
                </a:lnTo>
                <a:lnTo>
                  <a:pt x="8986" y="416602"/>
                </a:lnTo>
                <a:lnTo>
                  <a:pt x="19906" y="369944"/>
                </a:lnTo>
                <a:lnTo>
                  <a:pt x="34832" y="325051"/>
                </a:lnTo>
                <a:lnTo>
                  <a:pt x="53555" y="282136"/>
                </a:lnTo>
                <a:lnTo>
                  <a:pt x="75866" y="241417"/>
                </a:lnTo>
                <a:lnTo>
                  <a:pt x="101556" y="203109"/>
                </a:lnTo>
                <a:lnTo>
                  <a:pt x="130416" y="167427"/>
                </a:lnTo>
                <a:lnTo>
                  <a:pt x="162238" y="134585"/>
                </a:lnTo>
                <a:lnTo>
                  <a:pt x="196812" y="104801"/>
                </a:lnTo>
                <a:lnTo>
                  <a:pt x="233929" y="78289"/>
                </a:lnTo>
                <a:lnTo>
                  <a:pt x="273381" y="55265"/>
                </a:lnTo>
                <a:lnTo>
                  <a:pt x="314959" y="35944"/>
                </a:lnTo>
                <a:lnTo>
                  <a:pt x="358453" y="20541"/>
                </a:lnTo>
                <a:lnTo>
                  <a:pt x="403656" y="9273"/>
                </a:lnTo>
                <a:lnTo>
                  <a:pt x="450357" y="2354"/>
                </a:lnTo>
                <a:lnTo>
                  <a:pt x="498347" y="0"/>
                </a:lnTo>
                <a:lnTo>
                  <a:pt x="546338" y="2354"/>
                </a:lnTo>
                <a:lnTo>
                  <a:pt x="593039" y="9273"/>
                </a:lnTo>
                <a:lnTo>
                  <a:pt x="638242" y="20541"/>
                </a:lnTo>
                <a:lnTo>
                  <a:pt x="681736" y="35944"/>
                </a:lnTo>
                <a:lnTo>
                  <a:pt x="723314" y="55265"/>
                </a:lnTo>
                <a:lnTo>
                  <a:pt x="762766" y="78289"/>
                </a:lnTo>
                <a:lnTo>
                  <a:pt x="799883" y="104801"/>
                </a:lnTo>
                <a:lnTo>
                  <a:pt x="834457" y="134585"/>
                </a:lnTo>
                <a:lnTo>
                  <a:pt x="866279" y="167427"/>
                </a:lnTo>
                <a:lnTo>
                  <a:pt x="895139" y="203109"/>
                </a:lnTo>
                <a:lnTo>
                  <a:pt x="920829" y="241417"/>
                </a:lnTo>
                <a:lnTo>
                  <a:pt x="943140" y="282136"/>
                </a:lnTo>
                <a:lnTo>
                  <a:pt x="961863" y="325051"/>
                </a:lnTo>
                <a:lnTo>
                  <a:pt x="976789" y="369944"/>
                </a:lnTo>
                <a:lnTo>
                  <a:pt x="987709" y="416602"/>
                </a:lnTo>
                <a:lnTo>
                  <a:pt x="994414" y="464809"/>
                </a:lnTo>
                <a:lnTo>
                  <a:pt x="996695" y="514349"/>
                </a:lnTo>
                <a:lnTo>
                  <a:pt x="994414" y="563890"/>
                </a:lnTo>
                <a:lnTo>
                  <a:pt x="987709" y="612097"/>
                </a:lnTo>
                <a:lnTo>
                  <a:pt x="976789" y="658755"/>
                </a:lnTo>
                <a:lnTo>
                  <a:pt x="961863" y="703648"/>
                </a:lnTo>
                <a:lnTo>
                  <a:pt x="943140" y="746563"/>
                </a:lnTo>
                <a:lnTo>
                  <a:pt x="920829" y="787282"/>
                </a:lnTo>
                <a:lnTo>
                  <a:pt x="895139" y="825590"/>
                </a:lnTo>
                <a:lnTo>
                  <a:pt x="866279" y="861272"/>
                </a:lnTo>
                <a:lnTo>
                  <a:pt x="834457" y="894114"/>
                </a:lnTo>
                <a:lnTo>
                  <a:pt x="799883" y="923898"/>
                </a:lnTo>
                <a:lnTo>
                  <a:pt x="762766" y="950410"/>
                </a:lnTo>
                <a:lnTo>
                  <a:pt x="723314" y="973434"/>
                </a:lnTo>
                <a:lnTo>
                  <a:pt x="681736" y="992755"/>
                </a:lnTo>
                <a:lnTo>
                  <a:pt x="638242" y="1008158"/>
                </a:lnTo>
                <a:lnTo>
                  <a:pt x="593039" y="1019426"/>
                </a:lnTo>
                <a:lnTo>
                  <a:pt x="546338" y="1026345"/>
                </a:lnTo>
                <a:lnTo>
                  <a:pt x="498347" y="1028699"/>
                </a:lnTo>
                <a:lnTo>
                  <a:pt x="450357" y="1026345"/>
                </a:lnTo>
                <a:lnTo>
                  <a:pt x="403656" y="1019426"/>
                </a:lnTo>
                <a:lnTo>
                  <a:pt x="358453" y="1008158"/>
                </a:lnTo>
                <a:lnTo>
                  <a:pt x="314959" y="992755"/>
                </a:lnTo>
                <a:lnTo>
                  <a:pt x="273381" y="973434"/>
                </a:lnTo>
                <a:lnTo>
                  <a:pt x="233929" y="950410"/>
                </a:lnTo>
                <a:lnTo>
                  <a:pt x="196812" y="923898"/>
                </a:lnTo>
                <a:lnTo>
                  <a:pt x="162238" y="894114"/>
                </a:lnTo>
                <a:lnTo>
                  <a:pt x="130416" y="861272"/>
                </a:lnTo>
                <a:lnTo>
                  <a:pt x="101556" y="825590"/>
                </a:lnTo>
                <a:lnTo>
                  <a:pt x="75866" y="787282"/>
                </a:lnTo>
                <a:lnTo>
                  <a:pt x="53555" y="746563"/>
                </a:lnTo>
                <a:lnTo>
                  <a:pt x="34832" y="703648"/>
                </a:lnTo>
                <a:lnTo>
                  <a:pt x="19906" y="658755"/>
                </a:lnTo>
                <a:lnTo>
                  <a:pt x="8986" y="612097"/>
                </a:lnTo>
                <a:lnTo>
                  <a:pt x="2281" y="563890"/>
                </a:lnTo>
                <a:lnTo>
                  <a:pt x="0" y="514349"/>
                </a:lnTo>
                <a:close/>
              </a:path>
            </a:pathLst>
          </a:custGeom>
          <a:ln w="25908">
            <a:solidFill>
              <a:srgbClr val="285D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195821" y="4018279"/>
            <a:ext cx="50990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8120" marR="5080" indent="-186055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Node 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636770" y="4421885"/>
            <a:ext cx="996950" cy="1030605"/>
          </a:xfrm>
          <a:custGeom>
            <a:avLst/>
            <a:gdLst/>
            <a:ahLst/>
            <a:cxnLst/>
            <a:rect l="l" t="t" r="r" b="b"/>
            <a:pathLst>
              <a:path w="996950" h="1030604">
                <a:moveTo>
                  <a:pt x="498347" y="0"/>
                </a:moveTo>
                <a:lnTo>
                  <a:pt x="450357" y="2358"/>
                </a:lnTo>
                <a:lnTo>
                  <a:pt x="403656" y="9288"/>
                </a:lnTo>
                <a:lnTo>
                  <a:pt x="358453" y="20575"/>
                </a:lnTo>
                <a:lnTo>
                  <a:pt x="314959" y="36002"/>
                </a:lnTo>
                <a:lnTo>
                  <a:pt x="273381" y="55354"/>
                </a:lnTo>
                <a:lnTo>
                  <a:pt x="233929" y="78415"/>
                </a:lnTo>
                <a:lnTo>
                  <a:pt x="196812" y="104968"/>
                </a:lnTo>
                <a:lnTo>
                  <a:pt x="162238" y="134799"/>
                </a:lnTo>
                <a:lnTo>
                  <a:pt x="130416" y="167690"/>
                </a:lnTo>
                <a:lnTo>
                  <a:pt x="101556" y="203427"/>
                </a:lnTo>
                <a:lnTo>
                  <a:pt x="75866" y="241793"/>
                </a:lnTo>
                <a:lnTo>
                  <a:pt x="53555" y="282572"/>
                </a:lnTo>
                <a:lnTo>
                  <a:pt x="34832" y="325549"/>
                </a:lnTo>
                <a:lnTo>
                  <a:pt x="19906" y="370507"/>
                </a:lnTo>
                <a:lnTo>
                  <a:pt x="8986" y="417231"/>
                </a:lnTo>
                <a:lnTo>
                  <a:pt x="2281" y="465504"/>
                </a:lnTo>
                <a:lnTo>
                  <a:pt x="0" y="515112"/>
                </a:lnTo>
                <a:lnTo>
                  <a:pt x="2281" y="564719"/>
                </a:lnTo>
                <a:lnTo>
                  <a:pt x="8986" y="612992"/>
                </a:lnTo>
                <a:lnTo>
                  <a:pt x="19906" y="659716"/>
                </a:lnTo>
                <a:lnTo>
                  <a:pt x="34832" y="704674"/>
                </a:lnTo>
                <a:lnTo>
                  <a:pt x="53555" y="747651"/>
                </a:lnTo>
                <a:lnTo>
                  <a:pt x="75866" y="788430"/>
                </a:lnTo>
                <a:lnTo>
                  <a:pt x="101556" y="826796"/>
                </a:lnTo>
                <a:lnTo>
                  <a:pt x="130416" y="862533"/>
                </a:lnTo>
                <a:lnTo>
                  <a:pt x="162238" y="895424"/>
                </a:lnTo>
                <a:lnTo>
                  <a:pt x="196812" y="925255"/>
                </a:lnTo>
                <a:lnTo>
                  <a:pt x="233929" y="951808"/>
                </a:lnTo>
                <a:lnTo>
                  <a:pt x="273381" y="974869"/>
                </a:lnTo>
                <a:lnTo>
                  <a:pt x="314959" y="994221"/>
                </a:lnTo>
                <a:lnTo>
                  <a:pt x="358453" y="1009648"/>
                </a:lnTo>
                <a:lnTo>
                  <a:pt x="403656" y="1020935"/>
                </a:lnTo>
                <a:lnTo>
                  <a:pt x="450357" y="1027865"/>
                </a:lnTo>
                <a:lnTo>
                  <a:pt x="498347" y="1030223"/>
                </a:lnTo>
                <a:lnTo>
                  <a:pt x="546338" y="1027865"/>
                </a:lnTo>
                <a:lnTo>
                  <a:pt x="593039" y="1020935"/>
                </a:lnTo>
                <a:lnTo>
                  <a:pt x="638242" y="1009648"/>
                </a:lnTo>
                <a:lnTo>
                  <a:pt x="681736" y="994221"/>
                </a:lnTo>
                <a:lnTo>
                  <a:pt x="723314" y="974869"/>
                </a:lnTo>
                <a:lnTo>
                  <a:pt x="762766" y="951808"/>
                </a:lnTo>
                <a:lnTo>
                  <a:pt x="799883" y="925255"/>
                </a:lnTo>
                <a:lnTo>
                  <a:pt x="834457" y="895424"/>
                </a:lnTo>
                <a:lnTo>
                  <a:pt x="866279" y="862533"/>
                </a:lnTo>
                <a:lnTo>
                  <a:pt x="895139" y="826796"/>
                </a:lnTo>
                <a:lnTo>
                  <a:pt x="920829" y="788430"/>
                </a:lnTo>
                <a:lnTo>
                  <a:pt x="943140" y="747651"/>
                </a:lnTo>
                <a:lnTo>
                  <a:pt x="961863" y="704674"/>
                </a:lnTo>
                <a:lnTo>
                  <a:pt x="976789" y="659716"/>
                </a:lnTo>
                <a:lnTo>
                  <a:pt x="987709" y="612992"/>
                </a:lnTo>
                <a:lnTo>
                  <a:pt x="994414" y="564719"/>
                </a:lnTo>
                <a:lnTo>
                  <a:pt x="996695" y="515112"/>
                </a:lnTo>
                <a:lnTo>
                  <a:pt x="994414" y="465504"/>
                </a:lnTo>
                <a:lnTo>
                  <a:pt x="987709" y="417231"/>
                </a:lnTo>
                <a:lnTo>
                  <a:pt x="976789" y="370507"/>
                </a:lnTo>
                <a:lnTo>
                  <a:pt x="961863" y="325549"/>
                </a:lnTo>
                <a:lnTo>
                  <a:pt x="943140" y="282572"/>
                </a:lnTo>
                <a:lnTo>
                  <a:pt x="920829" y="241793"/>
                </a:lnTo>
                <a:lnTo>
                  <a:pt x="895139" y="203427"/>
                </a:lnTo>
                <a:lnTo>
                  <a:pt x="866279" y="167690"/>
                </a:lnTo>
                <a:lnTo>
                  <a:pt x="834457" y="134799"/>
                </a:lnTo>
                <a:lnTo>
                  <a:pt x="799883" y="104968"/>
                </a:lnTo>
                <a:lnTo>
                  <a:pt x="762766" y="78415"/>
                </a:lnTo>
                <a:lnTo>
                  <a:pt x="723314" y="55354"/>
                </a:lnTo>
                <a:lnTo>
                  <a:pt x="681736" y="36002"/>
                </a:lnTo>
                <a:lnTo>
                  <a:pt x="638242" y="20575"/>
                </a:lnTo>
                <a:lnTo>
                  <a:pt x="593039" y="9288"/>
                </a:lnTo>
                <a:lnTo>
                  <a:pt x="546338" y="2358"/>
                </a:lnTo>
                <a:lnTo>
                  <a:pt x="498347" y="0"/>
                </a:lnTo>
                <a:close/>
              </a:path>
            </a:pathLst>
          </a:custGeom>
          <a:solidFill>
            <a:srgbClr val="3981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36770" y="4421885"/>
            <a:ext cx="996950" cy="1030605"/>
          </a:xfrm>
          <a:custGeom>
            <a:avLst/>
            <a:gdLst/>
            <a:ahLst/>
            <a:cxnLst/>
            <a:rect l="l" t="t" r="r" b="b"/>
            <a:pathLst>
              <a:path w="996950" h="1030604">
                <a:moveTo>
                  <a:pt x="0" y="515112"/>
                </a:moveTo>
                <a:lnTo>
                  <a:pt x="2281" y="465504"/>
                </a:lnTo>
                <a:lnTo>
                  <a:pt x="8986" y="417231"/>
                </a:lnTo>
                <a:lnTo>
                  <a:pt x="19906" y="370507"/>
                </a:lnTo>
                <a:lnTo>
                  <a:pt x="34832" y="325549"/>
                </a:lnTo>
                <a:lnTo>
                  <a:pt x="53555" y="282572"/>
                </a:lnTo>
                <a:lnTo>
                  <a:pt x="75866" y="241793"/>
                </a:lnTo>
                <a:lnTo>
                  <a:pt x="101556" y="203427"/>
                </a:lnTo>
                <a:lnTo>
                  <a:pt x="130416" y="167690"/>
                </a:lnTo>
                <a:lnTo>
                  <a:pt x="162238" y="134799"/>
                </a:lnTo>
                <a:lnTo>
                  <a:pt x="196812" y="104968"/>
                </a:lnTo>
                <a:lnTo>
                  <a:pt x="233929" y="78415"/>
                </a:lnTo>
                <a:lnTo>
                  <a:pt x="273381" y="55354"/>
                </a:lnTo>
                <a:lnTo>
                  <a:pt x="314959" y="36002"/>
                </a:lnTo>
                <a:lnTo>
                  <a:pt x="358453" y="20575"/>
                </a:lnTo>
                <a:lnTo>
                  <a:pt x="403656" y="9288"/>
                </a:lnTo>
                <a:lnTo>
                  <a:pt x="450357" y="2358"/>
                </a:lnTo>
                <a:lnTo>
                  <a:pt x="498347" y="0"/>
                </a:lnTo>
                <a:lnTo>
                  <a:pt x="546338" y="2358"/>
                </a:lnTo>
                <a:lnTo>
                  <a:pt x="593039" y="9288"/>
                </a:lnTo>
                <a:lnTo>
                  <a:pt x="638242" y="20575"/>
                </a:lnTo>
                <a:lnTo>
                  <a:pt x="681736" y="36002"/>
                </a:lnTo>
                <a:lnTo>
                  <a:pt x="723314" y="55354"/>
                </a:lnTo>
                <a:lnTo>
                  <a:pt x="762766" y="78415"/>
                </a:lnTo>
                <a:lnTo>
                  <a:pt x="799883" y="104968"/>
                </a:lnTo>
                <a:lnTo>
                  <a:pt x="834457" y="134799"/>
                </a:lnTo>
                <a:lnTo>
                  <a:pt x="866279" y="167690"/>
                </a:lnTo>
                <a:lnTo>
                  <a:pt x="895139" y="203427"/>
                </a:lnTo>
                <a:lnTo>
                  <a:pt x="920829" y="241793"/>
                </a:lnTo>
                <a:lnTo>
                  <a:pt x="943140" y="282572"/>
                </a:lnTo>
                <a:lnTo>
                  <a:pt x="961863" y="325549"/>
                </a:lnTo>
                <a:lnTo>
                  <a:pt x="976789" y="370507"/>
                </a:lnTo>
                <a:lnTo>
                  <a:pt x="987709" y="417231"/>
                </a:lnTo>
                <a:lnTo>
                  <a:pt x="994414" y="465504"/>
                </a:lnTo>
                <a:lnTo>
                  <a:pt x="996695" y="515112"/>
                </a:lnTo>
                <a:lnTo>
                  <a:pt x="994414" y="564719"/>
                </a:lnTo>
                <a:lnTo>
                  <a:pt x="987709" y="612992"/>
                </a:lnTo>
                <a:lnTo>
                  <a:pt x="976789" y="659716"/>
                </a:lnTo>
                <a:lnTo>
                  <a:pt x="961863" y="704674"/>
                </a:lnTo>
                <a:lnTo>
                  <a:pt x="943140" y="747651"/>
                </a:lnTo>
                <a:lnTo>
                  <a:pt x="920829" y="788430"/>
                </a:lnTo>
                <a:lnTo>
                  <a:pt x="895139" y="826796"/>
                </a:lnTo>
                <a:lnTo>
                  <a:pt x="866279" y="862533"/>
                </a:lnTo>
                <a:lnTo>
                  <a:pt x="834457" y="895424"/>
                </a:lnTo>
                <a:lnTo>
                  <a:pt x="799883" y="925255"/>
                </a:lnTo>
                <a:lnTo>
                  <a:pt x="762766" y="951808"/>
                </a:lnTo>
                <a:lnTo>
                  <a:pt x="723314" y="974869"/>
                </a:lnTo>
                <a:lnTo>
                  <a:pt x="681736" y="994221"/>
                </a:lnTo>
                <a:lnTo>
                  <a:pt x="638242" y="1009648"/>
                </a:lnTo>
                <a:lnTo>
                  <a:pt x="593039" y="1020935"/>
                </a:lnTo>
                <a:lnTo>
                  <a:pt x="546338" y="1027865"/>
                </a:lnTo>
                <a:lnTo>
                  <a:pt x="498347" y="1030223"/>
                </a:lnTo>
                <a:lnTo>
                  <a:pt x="450357" y="1027865"/>
                </a:lnTo>
                <a:lnTo>
                  <a:pt x="403656" y="1020935"/>
                </a:lnTo>
                <a:lnTo>
                  <a:pt x="358453" y="1009648"/>
                </a:lnTo>
                <a:lnTo>
                  <a:pt x="314959" y="994221"/>
                </a:lnTo>
                <a:lnTo>
                  <a:pt x="273381" y="974869"/>
                </a:lnTo>
                <a:lnTo>
                  <a:pt x="233929" y="951808"/>
                </a:lnTo>
                <a:lnTo>
                  <a:pt x="196812" y="925255"/>
                </a:lnTo>
                <a:lnTo>
                  <a:pt x="162238" y="895424"/>
                </a:lnTo>
                <a:lnTo>
                  <a:pt x="130416" y="862533"/>
                </a:lnTo>
                <a:lnTo>
                  <a:pt x="101556" y="826796"/>
                </a:lnTo>
                <a:lnTo>
                  <a:pt x="75866" y="788430"/>
                </a:lnTo>
                <a:lnTo>
                  <a:pt x="53555" y="747651"/>
                </a:lnTo>
                <a:lnTo>
                  <a:pt x="34832" y="704674"/>
                </a:lnTo>
                <a:lnTo>
                  <a:pt x="19906" y="659716"/>
                </a:lnTo>
                <a:lnTo>
                  <a:pt x="8986" y="612992"/>
                </a:lnTo>
                <a:lnTo>
                  <a:pt x="2281" y="564719"/>
                </a:lnTo>
                <a:lnTo>
                  <a:pt x="0" y="515112"/>
                </a:lnTo>
                <a:close/>
              </a:path>
            </a:pathLst>
          </a:custGeom>
          <a:ln w="25908">
            <a:solidFill>
              <a:srgbClr val="285D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880228" y="4675708"/>
            <a:ext cx="511175" cy="513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468374" y="4421885"/>
            <a:ext cx="995680" cy="1030605"/>
          </a:xfrm>
          <a:custGeom>
            <a:avLst/>
            <a:gdLst/>
            <a:ahLst/>
            <a:cxnLst/>
            <a:rect l="l" t="t" r="r" b="b"/>
            <a:pathLst>
              <a:path w="995680" h="1030604">
                <a:moveTo>
                  <a:pt x="497586" y="0"/>
                </a:moveTo>
                <a:lnTo>
                  <a:pt x="449662" y="2358"/>
                </a:lnTo>
                <a:lnTo>
                  <a:pt x="403027" y="9288"/>
                </a:lnTo>
                <a:lnTo>
                  <a:pt x="357891" y="20575"/>
                </a:lnTo>
                <a:lnTo>
                  <a:pt x="314461" y="36002"/>
                </a:lnTo>
                <a:lnTo>
                  <a:pt x="272946" y="55354"/>
                </a:lnTo>
                <a:lnTo>
                  <a:pt x="233554" y="78415"/>
                </a:lnTo>
                <a:lnTo>
                  <a:pt x="196494" y="104968"/>
                </a:lnTo>
                <a:lnTo>
                  <a:pt x="161974" y="134799"/>
                </a:lnTo>
                <a:lnTo>
                  <a:pt x="130203" y="167690"/>
                </a:lnTo>
                <a:lnTo>
                  <a:pt x="101389" y="203427"/>
                </a:lnTo>
                <a:lnTo>
                  <a:pt x="75740" y="241793"/>
                </a:lnTo>
                <a:lnTo>
                  <a:pt x="53466" y="282572"/>
                </a:lnTo>
                <a:lnTo>
                  <a:pt x="34774" y="325549"/>
                </a:lnTo>
                <a:lnTo>
                  <a:pt x="19873" y="370507"/>
                </a:lnTo>
                <a:lnTo>
                  <a:pt x="8971" y="417231"/>
                </a:lnTo>
                <a:lnTo>
                  <a:pt x="2277" y="465504"/>
                </a:lnTo>
                <a:lnTo>
                  <a:pt x="0" y="515112"/>
                </a:lnTo>
                <a:lnTo>
                  <a:pt x="2277" y="564719"/>
                </a:lnTo>
                <a:lnTo>
                  <a:pt x="8971" y="612992"/>
                </a:lnTo>
                <a:lnTo>
                  <a:pt x="19873" y="659716"/>
                </a:lnTo>
                <a:lnTo>
                  <a:pt x="34774" y="704674"/>
                </a:lnTo>
                <a:lnTo>
                  <a:pt x="53466" y="747651"/>
                </a:lnTo>
                <a:lnTo>
                  <a:pt x="75740" y="788430"/>
                </a:lnTo>
                <a:lnTo>
                  <a:pt x="101389" y="826796"/>
                </a:lnTo>
                <a:lnTo>
                  <a:pt x="130203" y="862533"/>
                </a:lnTo>
                <a:lnTo>
                  <a:pt x="161974" y="895424"/>
                </a:lnTo>
                <a:lnTo>
                  <a:pt x="196494" y="925255"/>
                </a:lnTo>
                <a:lnTo>
                  <a:pt x="233554" y="951808"/>
                </a:lnTo>
                <a:lnTo>
                  <a:pt x="272946" y="974869"/>
                </a:lnTo>
                <a:lnTo>
                  <a:pt x="314461" y="994221"/>
                </a:lnTo>
                <a:lnTo>
                  <a:pt x="357891" y="1009648"/>
                </a:lnTo>
                <a:lnTo>
                  <a:pt x="403027" y="1020935"/>
                </a:lnTo>
                <a:lnTo>
                  <a:pt x="449662" y="1027865"/>
                </a:lnTo>
                <a:lnTo>
                  <a:pt x="497586" y="1030223"/>
                </a:lnTo>
                <a:lnTo>
                  <a:pt x="545509" y="1027865"/>
                </a:lnTo>
                <a:lnTo>
                  <a:pt x="592144" y="1020935"/>
                </a:lnTo>
                <a:lnTo>
                  <a:pt x="637280" y="1009648"/>
                </a:lnTo>
                <a:lnTo>
                  <a:pt x="680710" y="994221"/>
                </a:lnTo>
                <a:lnTo>
                  <a:pt x="722225" y="974869"/>
                </a:lnTo>
                <a:lnTo>
                  <a:pt x="761617" y="951808"/>
                </a:lnTo>
                <a:lnTo>
                  <a:pt x="798677" y="925255"/>
                </a:lnTo>
                <a:lnTo>
                  <a:pt x="833197" y="895424"/>
                </a:lnTo>
                <a:lnTo>
                  <a:pt x="864968" y="862533"/>
                </a:lnTo>
                <a:lnTo>
                  <a:pt x="893782" y="826796"/>
                </a:lnTo>
                <a:lnTo>
                  <a:pt x="919431" y="788430"/>
                </a:lnTo>
                <a:lnTo>
                  <a:pt x="941705" y="747651"/>
                </a:lnTo>
                <a:lnTo>
                  <a:pt x="960397" y="704674"/>
                </a:lnTo>
                <a:lnTo>
                  <a:pt x="975298" y="659716"/>
                </a:lnTo>
                <a:lnTo>
                  <a:pt x="986200" y="612992"/>
                </a:lnTo>
                <a:lnTo>
                  <a:pt x="992894" y="564719"/>
                </a:lnTo>
                <a:lnTo>
                  <a:pt x="995171" y="515112"/>
                </a:lnTo>
                <a:lnTo>
                  <a:pt x="992894" y="465504"/>
                </a:lnTo>
                <a:lnTo>
                  <a:pt x="986200" y="417231"/>
                </a:lnTo>
                <a:lnTo>
                  <a:pt x="975298" y="370507"/>
                </a:lnTo>
                <a:lnTo>
                  <a:pt x="960397" y="325549"/>
                </a:lnTo>
                <a:lnTo>
                  <a:pt x="941705" y="282572"/>
                </a:lnTo>
                <a:lnTo>
                  <a:pt x="919431" y="241793"/>
                </a:lnTo>
                <a:lnTo>
                  <a:pt x="893782" y="203427"/>
                </a:lnTo>
                <a:lnTo>
                  <a:pt x="864968" y="167690"/>
                </a:lnTo>
                <a:lnTo>
                  <a:pt x="833197" y="134799"/>
                </a:lnTo>
                <a:lnTo>
                  <a:pt x="798677" y="104968"/>
                </a:lnTo>
                <a:lnTo>
                  <a:pt x="761617" y="78415"/>
                </a:lnTo>
                <a:lnTo>
                  <a:pt x="722225" y="55354"/>
                </a:lnTo>
                <a:lnTo>
                  <a:pt x="680710" y="36002"/>
                </a:lnTo>
                <a:lnTo>
                  <a:pt x="637280" y="20575"/>
                </a:lnTo>
                <a:lnTo>
                  <a:pt x="592144" y="9288"/>
                </a:lnTo>
                <a:lnTo>
                  <a:pt x="545509" y="2358"/>
                </a:lnTo>
                <a:lnTo>
                  <a:pt x="497586" y="0"/>
                </a:lnTo>
                <a:close/>
              </a:path>
            </a:pathLst>
          </a:custGeom>
          <a:solidFill>
            <a:srgbClr val="3C80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468374" y="4421885"/>
            <a:ext cx="995680" cy="1030605"/>
          </a:xfrm>
          <a:custGeom>
            <a:avLst/>
            <a:gdLst/>
            <a:ahLst/>
            <a:cxnLst/>
            <a:rect l="l" t="t" r="r" b="b"/>
            <a:pathLst>
              <a:path w="995680" h="1030604">
                <a:moveTo>
                  <a:pt x="0" y="515112"/>
                </a:moveTo>
                <a:lnTo>
                  <a:pt x="2277" y="465504"/>
                </a:lnTo>
                <a:lnTo>
                  <a:pt x="8971" y="417231"/>
                </a:lnTo>
                <a:lnTo>
                  <a:pt x="19873" y="370507"/>
                </a:lnTo>
                <a:lnTo>
                  <a:pt x="34774" y="325549"/>
                </a:lnTo>
                <a:lnTo>
                  <a:pt x="53466" y="282572"/>
                </a:lnTo>
                <a:lnTo>
                  <a:pt x="75740" y="241793"/>
                </a:lnTo>
                <a:lnTo>
                  <a:pt x="101389" y="203427"/>
                </a:lnTo>
                <a:lnTo>
                  <a:pt x="130203" y="167690"/>
                </a:lnTo>
                <a:lnTo>
                  <a:pt x="161974" y="134799"/>
                </a:lnTo>
                <a:lnTo>
                  <a:pt x="196494" y="104968"/>
                </a:lnTo>
                <a:lnTo>
                  <a:pt x="233554" y="78415"/>
                </a:lnTo>
                <a:lnTo>
                  <a:pt x="272946" y="55354"/>
                </a:lnTo>
                <a:lnTo>
                  <a:pt x="314461" y="36002"/>
                </a:lnTo>
                <a:lnTo>
                  <a:pt x="357891" y="20575"/>
                </a:lnTo>
                <a:lnTo>
                  <a:pt x="403027" y="9288"/>
                </a:lnTo>
                <a:lnTo>
                  <a:pt x="449662" y="2358"/>
                </a:lnTo>
                <a:lnTo>
                  <a:pt x="497586" y="0"/>
                </a:lnTo>
                <a:lnTo>
                  <a:pt x="545509" y="2358"/>
                </a:lnTo>
                <a:lnTo>
                  <a:pt x="592144" y="9288"/>
                </a:lnTo>
                <a:lnTo>
                  <a:pt x="637280" y="20575"/>
                </a:lnTo>
                <a:lnTo>
                  <a:pt x="680710" y="36002"/>
                </a:lnTo>
                <a:lnTo>
                  <a:pt x="722225" y="55354"/>
                </a:lnTo>
                <a:lnTo>
                  <a:pt x="761617" y="78415"/>
                </a:lnTo>
                <a:lnTo>
                  <a:pt x="798677" y="104968"/>
                </a:lnTo>
                <a:lnTo>
                  <a:pt x="833197" y="134799"/>
                </a:lnTo>
                <a:lnTo>
                  <a:pt x="864968" y="167690"/>
                </a:lnTo>
                <a:lnTo>
                  <a:pt x="893782" y="203427"/>
                </a:lnTo>
                <a:lnTo>
                  <a:pt x="919431" y="241793"/>
                </a:lnTo>
                <a:lnTo>
                  <a:pt x="941705" y="282572"/>
                </a:lnTo>
                <a:lnTo>
                  <a:pt x="960397" y="325549"/>
                </a:lnTo>
                <a:lnTo>
                  <a:pt x="975298" y="370507"/>
                </a:lnTo>
                <a:lnTo>
                  <a:pt x="986200" y="417231"/>
                </a:lnTo>
                <a:lnTo>
                  <a:pt x="992894" y="465504"/>
                </a:lnTo>
                <a:lnTo>
                  <a:pt x="995171" y="515112"/>
                </a:lnTo>
                <a:lnTo>
                  <a:pt x="992894" y="564719"/>
                </a:lnTo>
                <a:lnTo>
                  <a:pt x="986200" y="612992"/>
                </a:lnTo>
                <a:lnTo>
                  <a:pt x="975298" y="659716"/>
                </a:lnTo>
                <a:lnTo>
                  <a:pt x="960397" y="704674"/>
                </a:lnTo>
                <a:lnTo>
                  <a:pt x="941705" y="747651"/>
                </a:lnTo>
                <a:lnTo>
                  <a:pt x="919431" y="788430"/>
                </a:lnTo>
                <a:lnTo>
                  <a:pt x="893782" y="826796"/>
                </a:lnTo>
                <a:lnTo>
                  <a:pt x="864968" y="862533"/>
                </a:lnTo>
                <a:lnTo>
                  <a:pt x="833197" y="895424"/>
                </a:lnTo>
                <a:lnTo>
                  <a:pt x="798677" y="925255"/>
                </a:lnTo>
                <a:lnTo>
                  <a:pt x="761617" y="951808"/>
                </a:lnTo>
                <a:lnTo>
                  <a:pt x="722225" y="974869"/>
                </a:lnTo>
                <a:lnTo>
                  <a:pt x="680710" y="994221"/>
                </a:lnTo>
                <a:lnTo>
                  <a:pt x="637280" y="1009648"/>
                </a:lnTo>
                <a:lnTo>
                  <a:pt x="592144" y="1020935"/>
                </a:lnTo>
                <a:lnTo>
                  <a:pt x="545509" y="1027865"/>
                </a:lnTo>
                <a:lnTo>
                  <a:pt x="497586" y="1030223"/>
                </a:lnTo>
                <a:lnTo>
                  <a:pt x="449662" y="1027865"/>
                </a:lnTo>
                <a:lnTo>
                  <a:pt x="403027" y="1020935"/>
                </a:lnTo>
                <a:lnTo>
                  <a:pt x="357891" y="1009648"/>
                </a:lnTo>
                <a:lnTo>
                  <a:pt x="314461" y="994221"/>
                </a:lnTo>
                <a:lnTo>
                  <a:pt x="272946" y="974869"/>
                </a:lnTo>
                <a:lnTo>
                  <a:pt x="233554" y="951808"/>
                </a:lnTo>
                <a:lnTo>
                  <a:pt x="196494" y="925255"/>
                </a:lnTo>
                <a:lnTo>
                  <a:pt x="161974" y="895424"/>
                </a:lnTo>
                <a:lnTo>
                  <a:pt x="130203" y="862533"/>
                </a:lnTo>
                <a:lnTo>
                  <a:pt x="101389" y="826796"/>
                </a:lnTo>
                <a:lnTo>
                  <a:pt x="75740" y="788430"/>
                </a:lnTo>
                <a:lnTo>
                  <a:pt x="53466" y="747651"/>
                </a:lnTo>
                <a:lnTo>
                  <a:pt x="34774" y="704674"/>
                </a:lnTo>
                <a:lnTo>
                  <a:pt x="19873" y="659716"/>
                </a:lnTo>
                <a:lnTo>
                  <a:pt x="8971" y="612992"/>
                </a:lnTo>
                <a:lnTo>
                  <a:pt x="2277" y="564719"/>
                </a:lnTo>
                <a:lnTo>
                  <a:pt x="0" y="515112"/>
                </a:lnTo>
                <a:close/>
              </a:path>
            </a:pathLst>
          </a:custGeom>
          <a:ln w="25908">
            <a:solidFill>
              <a:srgbClr val="285D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692655" y="4797628"/>
            <a:ext cx="54546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Cl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ent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704338" y="4687061"/>
            <a:ext cx="1691639" cy="213360"/>
          </a:xfrm>
          <a:custGeom>
            <a:avLst/>
            <a:gdLst/>
            <a:ahLst/>
            <a:cxnLst/>
            <a:rect l="l" t="t" r="r" b="b"/>
            <a:pathLst>
              <a:path w="1691639" h="213360">
                <a:moveTo>
                  <a:pt x="1584960" y="0"/>
                </a:moveTo>
                <a:lnTo>
                  <a:pt x="1584960" y="53339"/>
                </a:lnTo>
                <a:lnTo>
                  <a:pt x="0" y="53339"/>
                </a:lnTo>
                <a:lnTo>
                  <a:pt x="0" y="160019"/>
                </a:lnTo>
                <a:lnTo>
                  <a:pt x="1584960" y="160019"/>
                </a:lnTo>
                <a:lnTo>
                  <a:pt x="1584960" y="213360"/>
                </a:lnTo>
                <a:lnTo>
                  <a:pt x="1691639" y="106680"/>
                </a:lnTo>
                <a:lnTo>
                  <a:pt x="1584960" y="0"/>
                </a:lnTo>
                <a:close/>
              </a:path>
            </a:pathLst>
          </a:custGeom>
          <a:solidFill>
            <a:srgbClr val="3C80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704338" y="4687061"/>
            <a:ext cx="1691639" cy="213360"/>
          </a:xfrm>
          <a:custGeom>
            <a:avLst/>
            <a:gdLst/>
            <a:ahLst/>
            <a:cxnLst/>
            <a:rect l="l" t="t" r="r" b="b"/>
            <a:pathLst>
              <a:path w="1691639" h="213360">
                <a:moveTo>
                  <a:pt x="0" y="53339"/>
                </a:moveTo>
                <a:lnTo>
                  <a:pt x="1584960" y="53339"/>
                </a:lnTo>
                <a:lnTo>
                  <a:pt x="1584960" y="0"/>
                </a:lnTo>
                <a:lnTo>
                  <a:pt x="1691639" y="106680"/>
                </a:lnTo>
                <a:lnTo>
                  <a:pt x="1584960" y="213360"/>
                </a:lnTo>
                <a:lnTo>
                  <a:pt x="1584960" y="160019"/>
                </a:lnTo>
                <a:lnTo>
                  <a:pt x="0" y="160019"/>
                </a:lnTo>
                <a:lnTo>
                  <a:pt x="0" y="53339"/>
                </a:lnTo>
                <a:close/>
              </a:path>
            </a:pathLst>
          </a:custGeom>
          <a:ln w="25908">
            <a:solidFill>
              <a:srgbClr val="285D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2762757" y="4098797"/>
            <a:ext cx="157607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84200" marR="5080" indent="-5715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Transfer </a:t>
            </a:r>
            <a:r>
              <a:rPr sz="1800" spc="-5" dirty="0">
                <a:latin typeface="Arial"/>
                <a:cs typeface="Arial"/>
              </a:rPr>
              <a:t>10€</a:t>
            </a:r>
            <a:r>
              <a:rPr sz="1800" spc="-9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to  </a:t>
            </a:r>
            <a:r>
              <a:rPr sz="1800" spc="-5" dirty="0">
                <a:latin typeface="Arial"/>
                <a:cs typeface="Arial"/>
              </a:rPr>
              <a:t>Bob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704338" y="4962905"/>
            <a:ext cx="1691639" cy="213360"/>
          </a:xfrm>
          <a:custGeom>
            <a:avLst/>
            <a:gdLst/>
            <a:ahLst/>
            <a:cxnLst/>
            <a:rect l="l" t="t" r="r" b="b"/>
            <a:pathLst>
              <a:path w="1691639" h="213360">
                <a:moveTo>
                  <a:pt x="106680" y="0"/>
                </a:moveTo>
                <a:lnTo>
                  <a:pt x="0" y="106680"/>
                </a:lnTo>
                <a:lnTo>
                  <a:pt x="106680" y="213360"/>
                </a:lnTo>
                <a:lnTo>
                  <a:pt x="106680" y="160020"/>
                </a:lnTo>
                <a:lnTo>
                  <a:pt x="1691639" y="160020"/>
                </a:lnTo>
                <a:lnTo>
                  <a:pt x="1691639" y="53340"/>
                </a:lnTo>
                <a:lnTo>
                  <a:pt x="106680" y="53340"/>
                </a:lnTo>
                <a:lnTo>
                  <a:pt x="106680" y="0"/>
                </a:lnTo>
                <a:close/>
              </a:path>
            </a:pathLst>
          </a:custGeom>
          <a:solidFill>
            <a:srgbClr val="3981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04338" y="4962905"/>
            <a:ext cx="1691639" cy="213360"/>
          </a:xfrm>
          <a:custGeom>
            <a:avLst/>
            <a:gdLst/>
            <a:ahLst/>
            <a:cxnLst/>
            <a:rect l="l" t="t" r="r" b="b"/>
            <a:pathLst>
              <a:path w="1691639" h="213360">
                <a:moveTo>
                  <a:pt x="1691639" y="160020"/>
                </a:moveTo>
                <a:lnTo>
                  <a:pt x="106680" y="160020"/>
                </a:lnTo>
                <a:lnTo>
                  <a:pt x="106680" y="213360"/>
                </a:lnTo>
                <a:lnTo>
                  <a:pt x="0" y="106680"/>
                </a:lnTo>
                <a:lnTo>
                  <a:pt x="106680" y="0"/>
                </a:lnTo>
                <a:lnTo>
                  <a:pt x="106680" y="53340"/>
                </a:lnTo>
                <a:lnTo>
                  <a:pt x="1691639" y="53340"/>
                </a:lnTo>
                <a:lnTo>
                  <a:pt x="1691639" y="160020"/>
                </a:lnTo>
                <a:close/>
              </a:path>
            </a:pathLst>
          </a:custGeom>
          <a:ln w="25908">
            <a:solidFill>
              <a:srgbClr val="285D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2788666" y="5238064"/>
            <a:ext cx="152400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08585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Not </a:t>
            </a:r>
            <a:r>
              <a:rPr sz="1800" dirty="0">
                <a:latin typeface="Arial"/>
                <a:cs typeface="Arial"/>
              </a:rPr>
              <a:t>a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leader;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800" spc="-5" dirty="0">
                <a:latin typeface="Arial"/>
                <a:cs typeface="Arial"/>
              </a:rPr>
              <a:t>contact node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2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48562" y="381497"/>
            <a:ext cx="2601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"/>
                <a:cs typeface="Arial"/>
              </a:rPr>
              <a:t>Raft consensus</a:t>
            </a:r>
            <a:r>
              <a:rPr sz="1800" spc="-5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"/>
                <a:cs typeface="Arial"/>
              </a:rPr>
              <a:t>algorithm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1205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2315" y="723429"/>
            <a:ext cx="363181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 err="1"/>
              <a:t>Defectarea</a:t>
            </a:r>
            <a:r>
              <a:rPr lang="en-US" dirty="0"/>
              <a:t> </a:t>
            </a:r>
            <a:r>
              <a:rPr lang="en-US" dirty="0" err="1"/>
              <a:t>liderului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562213" y="218058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37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3654" y="1488914"/>
            <a:ext cx="8362079" cy="3627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60045" indent="-347980">
              <a:lnSpc>
                <a:spcPct val="100000"/>
              </a:lnSpc>
              <a:spcBef>
                <a:spcPts val="105"/>
              </a:spcBef>
              <a:buClr>
                <a:srgbClr val="0092EE"/>
              </a:buClr>
              <a:buFont typeface="Courier New"/>
              <a:buChar char="o"/>
              <a:tabLst>
                <a:tab pos="360680" algn="l"/>
              </a:tabLst>
            </a:pPr>
            <a:r>
              <a:rPr lang="ro-RO" sz="2600" dirty="0">
                <a:solidFill>
                  <a:srgbClr val="253138"/>
                </a:solidFill>
                <a:latin typeface="Arial"/>
                <a:cs typeface="Arial"/>
              </a:rPr>
              <a:t>Liderul trimite periodic mesaje </a:t>
            </a:r>
            <a:r>
              <a:rPr lang="ro-RO" sz="2600" dirty="0" err="1">
                <a:solidFill>
                  <a:srgbClr val="253138"/>
                </a:solidFill>
                <a:latin typeface="Arial"/>
                <a:cs typeface="Arial"/>
              </a:rPr>
              <a:t>heartbeat</a:t>
            </a:r>
            <a:r>
              <a:rPr lang="ro-RO" sz="2600" dirty="0">
                <a:solidFill>
                  <a:srgbClr val="253138"/>
                </a:solidFill>
                <a:latin typeface="Arial"/>
                <a:cs typeface="Arial"/>
              </a:rPr>
              <a:t> (</a:t>
            </a:r>
            <a:r>
              <a:rPr lang="ro-RO" sz="2600" dirty="0" err="1">
                <a:solidFill>
                  <a:srgbClr val="253138"/>
                </a:solidFill>
                <a:latin typeface="Arial"/>
                <a:cs typeface="Arial"/>
              </a:rPr>
              <a:t>alive</a:t>
            </a:r>
            <a:r>
              <a:rPr lang="ro-RO" sz="2600" dirty="0">
                <a:solidFill>
                  <a:srgbClr val="253138"/>
                </a:solidFill>
                <a:latin typeface="Arial"/>
                <a:cs typeface="Arial"/>
              </a:rPr>
              <a:t>) tuturor nodurilor </a:t>
            </a:r>
            <a:r>
              <a:rPr lang="ro-RO" sz="2600" dirty="0" err="1">
                <a:solidFill>
                  <a:srgbClr val="253138"/>
                </a:solidFill>
                <a:latin typeface="Arial"/>
                <a:cs typeface="Arial"/>
              </a:rPr>
              <a:t>follower</a:t>
            </a:r>
            <a:endParaRPr lang="ro-RO" sz="2600" dirty="0">
              <a:solidFill>
                <a:srgbClr val="253138"/>
              </a:solidFill>
              <a:latin typeface="Arial"/>
              <a:cs typeface="Arial"/>
            </a:endParaRPr>
          </a:p>
          <a:p>
            <a:pPr marL="360045" indent="-347980">
              <a:lnSpc>
                <a:spcPct val="100000"/>
              </a:lnSpc>
              <a:spcBef>
                <a:spcPts val="105"/>
              </a:spcBef>
              <a:buClr>
                <a:srgbClr val="0092EE"/>
              </a:buClr>
              <a:buFont typeface="Courier New"/>
              <a:buChar char="o"/>
              <a:tabLst>
                <a:tab pos="360680" algn="l"/>
              </a:tabLst>
            </a:pPr>
            <a:endParaRPr lang="ro-RO" sz="2600" dirty="0">
              <a:latin typeface="Arial"/>
              <a:cs typeface="Arial"/>
            </a:endParaRPr>
          </a:p>
          <a:p>
            <a:pPr marL="360045" marR="113030" indent="-347980">
              <a:lnSpc>
                <a:spcPct val="100000"/>
              </a:lnSpc>
              <a:buClr>
                <a:srgbClr val="0092EE"/>
              </a:buClr>
              <a:buFont typeface="Courier New"/>
              <a:buChar char="o"/>
              <a:tabLst>
                <a:tab pos="360680" algn="l"/>
              </a:tabLst>
            </a:pPr>
            <a:r>
              <a:rPr lang="ro-RO" sz="2600" dirty="0">
                <a:solidFill>
                  <a:srgbClr val="253138"/>
                </a:solidFill>
                <a:latin typeface="Arial"/>
                <a:cs typeface="Arial"/>
              </a:rPr>
              <a:t>Daca un nod </a:t>
            </a:r>
            <a:r>
              <a:rPr lang="ro-RO" sz="2600" dirty="0" err="1">
                <a:solidFill>
                  <a:srgbClr val="253138"/>
                </a:solidFill>
                <a:latin typeface="Arial"/>
                <a:cs typeface="Arial"/>
              </a:rPr>
              <a:t>follower</a:t>
            </a:r>
            <a:r>
              <a:rPr lang="ro-RO" sz="2600" dirty="0">
                <a:solidFill>
                  <a:srgbClr val="253138"/>
                </a:solidFill>
                <a:latin typeface="Arial"/>
                <a:cs typeface="Arial"/>
              </a:rPr>
              <a:t> nu mai </a:t>
            </a:r>
            <a:r>
              <a:rPr lang="ro-RO" sz="2600" dirty="0" err="1">
                <a:solidFill>
                  <a:srgbClr val="253138"/>
                </a:solidFill>
                <a:latin typeface="Arial"/>
                <a:cs typeface="Arial"/>
              </a:rPr>
              <a:t>primeste</a:t>
            </a:r>
            <a:r>
              <a:rPr lang="ro-RO" sz="2600" dirty="0">
                <a:solidFill>
                  <a:srgbClr val="253138"/>
                </a:solidFill>
                <a:latin typeface="Arial"/>
                <a:cs typeface="Arial"/>
              </a:rPr>
              <a:t> mesaje </a:t>
            </a:r>
            <a:r>
              <a:rPr lang="ro-RO" sz="2600" dirty="0" err="1">
                <a:solidFill>
                  <a:srgbClr val="253138"/>
                </a:solidFill>
                <a:latin typeface="Arial"/>
                <a:cs typeface="Arial"/>
              </a:rPr>
              <a:t>heartbeat</a:t>
            </a:r>
            <a:r>
              <a:rPr lang="ro-RO" sz="2600" dirty="0">
                <a:solidFill>
                  <a:srgbClr val="253138"/>
                </a:solidFill>
                <a:latin typeface="Arial"/>
                <a:cs typeface="Arial"/>
              </a:rPr>
              <a:t>, presupune </a:t>
            </a:r>
            <a:r>
              <a:rPr lang="ro-RO" sz="2600" spc="-5" dirty="0">
                <a:solidFill>
                  <a:srgbClr val="253138"/>
                </a:solidFill>
                <a:latin typeface="Arial"/>
                <a:cs typeface="Arial"/>
              </a:rPr>
              <a:t>ca </a:t>
            </a:r>
            <a:r>
              <a:rPr lang="ro-RO" sz="2600" spc="-5" dirty="0" err="1">
                <a:solidFill>
                  <a:srgbClr val="253138"/>
                </a:solidFill>
                <a:latin typeface="Arial"/>
                <a:cs typeface="Arial"/>
              </a:rPr>
              <a:t>leaderul</a:t>
            </a:r>
            <a:r>
              <a:rPr lang="ro-RO" sz="2600" spc="-5" dirty="0">
                <a:solidFill>
                  <a:srgbClr val="253138"/>
                </a:solidFill>
                <a:latin typeface="Arial"/>
                <a:cs typeface="Arial"/>
              </a:rPr>
              <a:t> s-a defectat </a:t>
            </a:r>
            <a:r>
              <a:rPr lang="ro-RO" sz="2600" dirty="0">
                <a:solidFill>
                  <a:srgbClr val="253138"/>
                </a:solidFill>
                <a:latin typeface="Arial"/>
                <a:cs typeface="Arial"/>
              </a:rPr>
              <a:t>si </a:t>
            </a:r>
            <a:r>
              <a:rPr lang="ro-RO" sz="2600" dirty="0" err="1">
                <a:solidFill>
                  <a:srgbClr val="253138"/>
                </a:solidFill>
                <a:latin typeface="Arial"/>
                <a:cs typeface="Arial"/>
              </a:rPr>
              <a:t>initiaza</a:t>
            </a:r>
            <a:r>
              <a:rPr lang="ro-RO" sz="2600" dirty="0">
                <a:solidFill>
                  <a:srgbClr val="253138"/>
                </a:solidFill>
                <a:latin typeface="Arial"/>
                <a:cs typeface="Arial"/>
              </a:rPr>
              <a:t> o </a:t>
            </a:r>
            <a:r>
              <a:rPr lang="ro-RO" sz="2600" b="1" dirty="0">
                <a:solidFill>
                  <a:srgbClr val="006FC0"/>
                </a:solidFill>
                <a:latin typeface="Arial"/>
                <a:cs typeface="Arial"/>
              </a:rPr>
              <a:t>alegere</a:t>
            </a:r>
            <a:endParaRPr lang="ro-RO" sz="2600" dirty="0">
              <a:latin typeface="Arial"/>
              <a:cs typeface="Arial"/>
            </a:endParaRPr>
          </a:p>
          <a:p>
            <a:pPr marL="360045" marR="78740" indent="-347980">
              <a:lnSpc>
                <a:spcPct val="100000"/>
              </a:lnSpc>
              <a:buClr>
                <a:srgbClr val="0092EE"/>
              </a:buClr>
              <a:buFont typeface="Courier New"/>
              <a:buChar char="o"/>
              <a:tabLst>
                <a:tab pos="360680" algn="l"/>
              </a:tabLst>
            </a:pPr>
            <a:endParaRPr lang="ro-RO" sz="2600" dirty="0">
              <a:latin typeface="Arial"/>
              <a:cs typeface="Arial"/>
            </a:endParaRPr>
          </a:p>
          <a:p>
            <a:pPr marL="360045" marR="78740" indent="-347980">
              <a:lnSpc>
                <a:spcPct val="100000"/>
              </a:lnSpc>
              <a:buClr>
                <a:srgbClr val="0092EE"/>
              </a:buClr>
              <a:buFont typeface="Courier New"/>
              <a:buChar char="o"/>
              <a:tabLst>
                <a:tab pos="360680" algn="l"/>
              </a:tabLst>
            </a:pPr>
            <a:r>
              <a:rPr lang="ro-RO" sz="2600" dirty="0">
                <a:latin typeface="Arial"/>
                <a:cs typeface="Arial"/>
              </a:rPr>
              <a:t>O alegere este </a:t>
            </a:r>
            <a:r>
              <a:rPr lang="ro-RO" sz="2600" dirty="0" err="1">
                <a:latin typeface="Arial"/>
                <a:cs typeface="Arial"/>
              </a:rPr>
              <a:t>castigata</a:t>
            </a:r>
            <a:r>
              <a:rPr lang="ro-RO" sz="2600" dirty="0">
                <a:latin typeface="Arial"/>
                <a:cs typeface="Arial"/>
              </a:rPr>
              <a:t> daca un nod </a:t>
            </a:r>
            <a:r>
              <a:rPr lang="ro-RO" sz="2600" dirty="0" err="1">
                <a:latin typeface="Arial"/>
                <a:cs typeface="Arial"/>
              </a:rPr>
              <a:t>primeste</a:t>
            </a:r>
            <a:r>
              <a:rPr lang="ro-RO" sz="2600" dirty="0">
                <a:latin typeface="Arial"/>
                <a:cs typeface="Arial"/>
              </a:rPr>
              <a:t> voturi pozitive din partea unui cluster </a:t>
            </a:r>
            <a:r>
              <a:rPr lang="ro-RO" sz="2600" b="1" dirty="0">
                <a:solidFill>
                  <a:srgbClr val="006FC0"/>
                </a:solidFill>
                <a:latin typeface="Arial"/>
                <a:cs typeface="Arial"/>
              </a:rPr>
              <a:t>majoritar </a:t>
            </a:r>
            <a:r>
              <a:rPr lang="ro-RO" sz="2600" dirty="0">
                <a:latin typeface="Arial"/>
                <a:cs typeface="Arial"/>
              </a:rPr>
              <a:t>de </a:t>
            </a:r>
            <a:r>
              <a:rPr lang="ro-RO" sz="2600" spc="-5" dirty="0">
                <a:latin typeface="Arial"/>
                <a:cs typeface="Arial"/>
              </a:rPr>
              <a:t>noduri</a:t>
            </a:r>
            <a:endParaRPr lang="ro-RO" sz="2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6469" y="371867"/>
            <a:ext cx="2601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"/>
                <a:cs typeface="Arial"/>
              </a:rPr>
              <a:t>Raft consensus</a:t>
            </a:r>
            <a:r>
              <a:rPr sz="1800" spc="-5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"/>
                <a:cs typeface="Arial"/>
              </a:rPr>
              <a:t>algorithm</a:t>
            </a: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3649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63075" y="861708"/>
            <a:ext cx="3100437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 err="1"/>
              <a:t>Mesaje</a:t>
            </a:r>
            <a:r>
              <a:rPr lang="en-US" spc="-5" dirty="0"/>
              <a:t> </a:t>
            </a:r>
            <a:r>
              <a:rPr spc="-5" dirty="0"/>
              <a:t>He</a:t>
            </a:r>
            <a:r>
              <a:rPr dirty="0"/>
              <a:t>a</a:t>
            </a:r>
            <a:r>
              <a:rPr spc="-5" dirty="0"/>
              <a:t>rtbeat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62213" y="218058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38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650485" y="3387090"/>
            <a:ext cx="1854835" cy="1912620"/>
          </a:xfrm>
          <a:custGeom>
            <a:avLst/>
            <a:gdLst/>
            <a:ahLst/>
            <a:cxnLst/>
            <a:rect l="l" t="t" r="r" b="b"/>
            <a:pathLst>
              <a:path w="1854834" h="1912620">
                <a:moveTo>
                  <a:pt x="927353" y="0"/>
                </a:moveTo>
                <a:lnTo>
                  <a:pt x="879630" y="1244"/>
                </a:lnTo>
                <a:lnTo>
                  <a:pt x="832532" y="4936"/>
                </a:lnTo>
                <a:lnTo>
                  <a:pt x="786120" y="11017"/>
                </a:lnTo>
                <a:lnTo>
                  <a:pt x="740451" y="19427"/>
                </a:lnTo>
                <a:lnTo>
                  <a:pt x="695584" y="30104"/>
                </a:lnTo>
                <a:lnTo>
                  <a:pt x="651577" y="42990"/>
                </a:lnTo>
                <a:lnTo>
                  <a:pt x="608487" y="58024"/>
                </a:lnTo>
                <a:lnTo>
                  <a:pt x="566374" y="75146"/>
                </a:lnTo>
                <a:lnTo>
                  <a:pt x="525295" y="94296"/>
                </a:lnTo>
                <a:lnTo>
                  <a:pt x="485309" y="115413"/>
                </a:lnTo>
                <a:lnTo>
                  <a:pt x="446474" y="138439"/>
                </a:lnTo>
                <a:lnTo>
                  <a:pt x="408849" y="163312"/>
                </a:lnTo>
                <a:lnTo>
                  <a:pt x="372491" y="189973"/>
                </a:lnTo>
                <a:lnTo>
                  <a:pt x="337459" y="218362"/>
                </a:lnTo>
                <a:lnTo>
                  <a:pt x="303811" y="248418"/>
                </a:lnTo>
                <a:lnTo>
                  <a:pt x="271605" y="280082"/>
                </a:lnTo>
                <a:lnTo>
                  <a:pt x="240900" y="313293"/>
                </a:lnTo>
                <a:lnTo>
                  <a:pt x="211753" y="347992"/>
                </a:lnTo>
                <a:lnTo>
                  <a:pt x="184224" y="384118"/>
                </a:lnTo>
                <a:lnTo>
                  <a:pt x="158370" y="421611"/>
                </a:lnTo>
                <a:lnTo>
                  <a:pt x="134249" y="460411"/>
                </a:lnTo>
                <a:lnTo>
                  <a:pt x="111921" y="500459"/>
                </a:lnTo>
                <a:lnTo>
                  <a:pt x="91442" y="541693"/>
                </a:lnTo>
                <a:lnTo>
                  <a:pt x="72872" y="584055"/>
                </a:lnTo>
                <a:lnTo>
                  <a:pt x="56268" y="627483"/>
                </a:lnTo>
                <a:lnTo>
                  <a:pt x="41689" y="671918"/>
                </a:lnTo>
                <a:lnTo>
                  <a:pt x="29193" y="717300"/>
                </a:lnTo>
                <a:lnTo>
                  <a:pt x="18839" y="763569"/>
                </a:lnTo>
                <a:lnTo>
                  <a:pt x="10684" y="810664"/>
                </a:lnTo>
                <a:lnTo>
                  <a:pt x="4787" y="858526"/>
                </a:lnTo>
                <a:lnTo>
                  <a:pt x="1206" y="907095"/>
                </a:lnTo>
                <a:lnTo>
                  <a:pt x="0" y="956310"/>
                </a:lnTo>
                <a:lnTo>
                  <a:pt x="1206" y="1005524"/>
                </a:lnTo>
                <a:lnTo>
                  <a:pt x="4787" y="1054093"/>
                </a:lnTo>
                <a:lnTo>
                  <a:pt x="10684" y="1101955"/>
                </a:lnTo>
                <a:lnTo>
                  <a:pt x="18839" y="1149050"/>
                </a:lnTo>
                <a:lnTo>
                  <a:pt x="29193" y="1195319"/>
                </a:lnTo>
                <a:lnTo>
                  <a:pt x="41689" y="1240701"/>
                </a:lnTo>
                <a:lnTo>
                  <a:pt x="56268" y="1285136"/>
                </a:lnTo>
                <a:lnTo>
                  <a:pt x="72872" y="1328564"/>
                </a:lnTo>
                <a:lnTo>
                  <a:pt x="91442" y="1370926"/>
                </a:lnTo>
                <a:lnTo>
                  <a:pt x="111921" y="1412160"/>
                </a:lnTo>
                <a:lnTo>
                  <a:pt x="134249" y="1452208"/>
                </a:lnTo>
                <a:lnTo>
                  <a:pt x="158370" y="1491008"/>
                </a:lnTo>
                <a:lnTo>
                  <a:pt x="184224" y="1528501"/>
                </a:lnTo>
                <a:lnTo>
                  <a:pt x="211753" y="1564627"/>
                </a:lnTo>
                <a:lnTo>
                  <a:pt x="240900" y="1599326"/>
                </a:lnTo>
                <a:lnTo>
                  <a:pt x="271605" y="1632537"/>
                </a:lnTo>
                <a:lnTo>
                  <a:pt x="303811" y="1664201"/>
                </a:lnTo>
                <a:lnTo>
                  <a:pt x="337459" y="1694257"/>
                </a:lnTo>
                <a:lnTo>
                  <a:pt x="372491" y="1722646"/>
                </a:lnTo>
                <a:lnTo>
                  <a:pt x="408849" y="1749307"/>
                </a:lnTo>
                <a:lnTo>
                  <a:pt x="446474" y="1774180"/>
                </a:lnTo>
                <a:lnTo>
                  <a:pt x="485309" y="1797206"/>
                </a:lnTo>
                <a:lnTo>
                  <a:pt x="525295" y="1818323"/>
                </a:lnTo>
                <a:lnTo>
                  <a:pt x="566374" y="1837473"/>
                </a:lnTo>
                <a:lnTo>
                  <a:pt x="608487" y="1854595"/>
                </a:lnTo>
                <a:lnTo>
                  <a:pt x="651577" y="1869629"/>
                </a:lnTo>
                <a:lnTo>
                  <a:pt x="695584" y="1882515"/>
                </a:lnTo>
                <a:lnTo>
                  <a:pt x="740451" y="1893192"/>
                </a:lnTo>
                <a:lnTo>
                  <a:pt x="786120" y="1901602"/>
                </a:lnTo>
                <a:lnTo>
                  <a:pt x="832532" y="1907683"/>
                </a:lnTo>
                <a:lnTo>
                  <a:pt x="879630" y="1911375"/>
                </a:lnTo>
                <a:lnTo>
                  <a:pt x="927353" y="1912620"/>
                </a:lnTo>
                <a:lnTo>
                  <a:pt x="975077" y="1911375"/>
                </a:lnTo>
                <a:lnTo>
                  <a:pt x="1022175" y="1907683"/>
                </a:lnTo>
                <a:lnTo>
                  <a:pt x="1068587" y="1901602"/>
                </a:lnTo>
                <a:lnTo>
                  <a:pt x="1114256" y="1893192"/>
                </a:lnTo>
                <a:lnTo>
                  <a:pt x="1159123" y="1882515"/>
                </a:lnTo>
                <a:lnTo>
                  <a:pt x="1203130" y="1869629"/>
                </a:lnTo>
                <a:lnTo>
                  <a:pt x="1246220" y="1854595"/>
                </a:lnTo>
                <a:lnTo>
                  <a:pt x="1288333" y="1837473"/>
                </a:lnTo>
                <a:lnTo>
                  <a:pt x="1329412" y="1818323"/>
                </a:lnTo>
                <a:lnTo>
                  <a:pt x="1369398" y="1797206"/>
                </a:lnTo>
                <a:lnTo>
                  <a:pt x="1408233" y="1774180"/>
                </a:lnTo>
                <a:lnTo>
                  <a:pt x="1445858" y="1749307"/>
                </a:lnTo>
                <a:lnTo>
                  <a:pt x="1482216" y="1722646"/>
                </a:lnTo>
                <a:lnTo>
                  <a:pt x="1517248" y="1694257"/>
                </a:lnTo>
                <a:lnTo>
                  <a:pt x="1550896" y="1664201"/>
                </a:lnTo>
                <a:lnTo>
                  <a:pt x="1583102" y="1632537"/>
                </a:lnTo>
                <a:lnTo>
                  <a:pt x="1613807" y="1599326"/>
                </a:lnTo>
                <a:lnTo>
                  <a:pt x="1642954" y="1564627"/>
                </a:lnTo>
                <a:lnTo>
                  <a:pt x="1670483" y="1528501"/>
                </a:lnTo>
                <a:lnTo>
                  <a:pt x="1696337" y="1491008"/>
                </a:lnTo>
                <a:lnTo>
                  <a:pt x="1720458" y="1452208"/>
                </a:lnTo>
                <a:lnTo>
                  <a:pt x="1742786" y="1412160"/>
                </a:lnTo>
                <a:lnTo>
                  <a:pt x="1763265" y="1370926"/>
                </a:lnTo>
                <a:lnTo>
                  <a:pt x="1781835" y="1328564"/>
                </a:lnTo>
                <a:lnTo>
                  <a:pt x="1798439" y="1285136"/>
                </a:lnTo>
                <a:lnTo>
                  <a:pt x="1813018" y="1240701"/>
                </a:lnTo>
                <a:lnTo>
                  <a:pt x="1825514" y="1195319"/>
                </a:lnTo>
                <a:lnTo>
                  <a:pt x="1835868" y="1149050"/>
                </a:lnTo>
                <a:lnTo>
                  <a:pt x="1844023" y="1101955"/>
                </a:lnTo>
                <a:lnTo>
                  <a:pt x="1849920" y="1054093"/>
                </a:lnTo>
                <a:lnTo>
                  <a:pt x="1853501" y="1005524"/>
                </a:lnTo>
                <a:lnTo>
                  <a:pt x="1854708" y="956310"/>
                </a:lnTo>
                <a:lnTo>
                  <a:pt x="1853501" y="907095"/>
                </a:lnTo>
                <a:lnTo>
                  <a:pt x="1849920" y="858526"/>
                </a:lnTo>
                <a:lnTo>
                  <a:pt x="1844023" y="810664"/>
                </a:lnTo>
                <a:lnTo>
                  <a:pt x="1835868" y="763569"/>
                </a:lnTo>
                <a:lnTo>
                  <a:pt x="1825514" y="717300"/>
                </a:lnTo>
                <a:lnTo>
                  <a:pt x="1813018" y="671918"/>
                </a:lnTo>
                <a:lnTo>
                  <a:pt x="1798439" y="627483"/>
                </a:lnTo>
                <a:lnTo>
                  <a:pt x="1781835" y="584055"/>
                </a:lnTo>
                <a:lnTo>
                  <a:pt x="1763265" y="541693"/>
                </a:lnTo>
                <a:lnTo>
                  <a:pt x="1742786" y="500459"/>
                </a:lnTo>
                <a:lnTo>
                  <a:pt x="1720458" y="460411"/>
                </a:lnTo>
                <a:lnTo>
                  <a:pt x="1696337" y="421611"/>
                </a:lnTo>
                <a:lnTo>
                  <a:pt x="1670483" y="384118"/>
                </a:lnTo>
                <a:lnTo>
                  <a:pt x="1642954" y="347992"/>
                </a:lnTo>
                <a:lnTo>
                  <a:pt x="1613807" y="313293"/>
                </a:lnTo>
                <a:lnTo>
                  <a:pt x="1583102" y="280082"/>
                </a:lnTo>
                <a:lnTo>
                  <a:pt x="1550896" y="248418"/>
                </a:lnTo>
                <a:lnTo>
                  <a:pt x="1517248" y="218362"/>
                </a:lnTo>
                <a:lnTo>
                  <a:pt x="1482216" y="189973"/>
                </a:lnTo>
                <a:lnTo>
                  <a:pt x="1445858" y="163312"/>
                </a:lnTo>
                <a:lnTo>
                  <a:pt x="1408233" y="138439"/>
                </a:lnTo>
                <a:lnTo>
                  <a:pt x="1369398" y="115413"/>
                </a:lnTo>
                <a:lnTo>
                  <a:pt x="1329412" y="94296"/>
                </a:lnTo>
                <a:lnTo>
                  <a:pt x="1288333" y="75146"/>
                </a:lnTo>
                <a:lnTo>
                  <a:pt x="1246220" y="58024"/>
                </a:lnTo>
                <a:lnTo>
                  <a:pt x="1203130" y="42990"/>
                </a:lnTo>
                <a:lnTo>
                  <a:pt x="1159123" y="30104"/>
                </a:lnTo>
                <a:lnTo>
                  <a:pt x="1114256" y="19427"/>
                </a:lnTo>
                <a:lnTo>
                  <a:pt x="1068587" y="11017"/>
                </a:lnTo>
                <a:lnTo>
                  <a:pt x="1022175" y="4936"/>
                </a:lnTo>
                <a:lnTo>
                  <a:pt x="975077" y="1244"/>
                </a:lnTo>
                <a:lnTo>
                  <a:pt x="927353" y="0"/>
                </a:lnTo>
                <a:close/>
              </a:path>
            </a:pathLst>
          </a:custGeom>
          <a:solidFill>
            <a:srgbClr val="3981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50485" y="3387090"/>
            <a:ext cx="1854835" cy="1912620"/>
          </a:xfrm>
          <a:custGeom>
            <a:avLst/>
            <a:gdLst/>
            <a:ahLst/>
            <a:cxnLst/>
            <a:rect l="l" t="t" r="r" b="b"/>
            <a:pathLst>
              <a:path w="1854834" h="1912620">
                <a:moveTo>
                  <a:pt x="0" y="956310"/>
                </a:moveTo>
                <a:lnTo>
                  <a:pt x="1206" y="907095"/>
                </a:lnTo>
                <a:lnTo>
                  <a:pt x="4787" y="858526"/>
                </a:lnTo>
                <a:lnTo>
                  <a:pt x="10684" y="810664"/>
                </a:lnTo>
                <a:lnTo>
                  <a:pt x="18839" y="763569"/>
                </a:lnTo>
                <a:lnTo>
                  <a:pt x="29193" y="717300"/>
                </a:lnTo>
                <a:lnTo>
                  <a:pt x="41689" y="671918"/>
                </a:lnTo>
                <a:lnTo>
                  <a:pt x="56268" y="627483"/>
                </a:lnTo>
                <a:lnTo>
                  <a:pt x="72872" y="584055"/>
                </a:lnTo>
                <a:lnTo>
                  <a:pt x="91442" y="541693"/>
                </a:lnTo>
                <a:lnTo>
                  <a:pt x="111921" y="500459"/>
                </a:lnTo>
                <a:lnTo>
                  <a:pt x="134249" y="460411"/>
                </a:lnTo>
                <a:lnTo>
                  <a:pt x="158370" y="421611"/>
                </a:lnTo>
                <a:lnTo>
                  <a:pt x="184224" y="384118"/>
                </a:lnTo>
                <a:lnTo>
                  <a:pt x="211753" y="347992"/>
                </a:lnTo>
                <a:lnTo>
                  <a:pt x="240900" y="313293"/>
                </a:lnTo>
                <a:lnTo>
                  <a:pt x="271605" y="280082"/>
                </a:lnTo>
                <a:lnTo>
                  <a:pt x="303811" y="248418"/>
                </a:lnTo>
                <a:lnTo>
                  <a:pt x="337459" y="218362"/>
                </a:lnTo>
                <a:lnTo>
                  <a:pt x="372491" y="189973"/>
                </a:lnTo>
                <a:lnTo>
                  <a:pt x="408849" y="163312"/>
                </a:lnTo>
                <a:lnTo>
                  <a:pt x="446474" y="138439"/>
                </a:lnTo>
                <a:lnTo>
                  <a:pt x="485309" y="115413"/>
                </a:lnTo>
                <a:lnTo>
                  <a:pt x="525295" y="94296"/>
                </a:lnTo>
                <a:lnTo>
                  <a:pt x="566374" y="75146"/>
                </a:lnTo>
                <a:lnTo>
                  <a:pt x="608487" y="58024"/>
                </a:lnTo>
                <a:lnTo>
                  <a:pt x="651577" y="42990"/>
                </a:lnTo>
                <a:lnTo>
                  <a:pt x="695584" y="30104"/>
                </a:lnTo>
                <a:lnTo>
                  <a:pt x="740451" y="19427"/>
                </a:lnTo>
                <a:lnTo>
                  <a:pt x="786120" y="11017"/>
                </a:lnTo>
                <a:lnTo>
                  <a:pt x="832532" y="4936"/>
                </a:lnTo>
                <a:lnTo>
                  <a:pt x="879630" y="1244"/>
                </a:lnTo>
                <a:lnTo>
                  <a:pt x="927353" y="0"/>
                </a:lnTo>
                <a:lnTo>
                  <a:pt x="975077" y="1244"/>
                </a:lnTo>
                <a:lnTo>
                  <a:pt x="1022175" y="4936"/>
                </a:lnTo>
                <a:lnTo>
                  <a:pt x="1068587" y="11017"/>
                </a:lnTo>
                <a:lnTo>
                  <a:pt x="1114256" y="19427"/>
                </a:lnTo>
                <a:lnTo>
                  <a:pt x="1159123" y="30104"/>
                </a:lnTo>
                <a:lnTo>
                  <a:pt x="1203130" y="42990"/>
                </a:lnTo>
                <a:lnTo>
                  <a:pt x="1246220" y="58024"/>
                </a:lnTo>
                <a:lnTo>
                  <a:pt x="1288333" y="75146"/>
                </a:lnTo>
                <a:lnTo>
                  <a:pt x="1329412" y="94296"/>
                </a:lnTo>
                <a:lnTo>
                  <a:pt x="1369398" y="115413"/>
                </a:lnTo>
                <a:lnTo>
                  <a:pt x="1408233" y="138439"/>
                </a:lnTo>
                <a:lnTo>
                  <a:pt x="1445858" y="163312"/>
                </a:lnTo>
                <a:lnTo>
                  <a:pt x="1482216" y="189973"/>
                </a:lnTo>
                <a:lnTo>
                  <a:pt x="1517248" y="218362"/>
                </a:lnTo>
                <a:lnTo>
                  <a:pt x="1550896" y="248418"/>
                </a:lnTo>
                <a:lnTo>
                  <a:pt x="1583102" y="280082"/>
                </a:lnTo>
                <a:lnTo>
                  <a:pt x="1613807" y="313293"/>
                </a:lnTo>
                <a:lnTo>
                  <a:pt x="1642954" y="347992"/>
                </a:lnTo>
                <a:lnTo>
                  <a:pt x="1670483" y="384118"/>
                </a:lnTo>
                <a:lnTo>
                  <a:pt x="1696337" y="421611"/>
                </a:lnTo>
                <a:lnTo>
                  <a:pt x="1720458" y="460411"/>
                </a:lnTo>
                <a:lnTo>
                  <a:pt x="1742786" y="500459"/>
                </a:lnTo>
                <a:lnTo>
                  <a:pt x="1763265" y="541693"/>
                </a:lnTo>
                <a:lnTo>
                  <a:pt x="1781835" y="584055"/>
                </a:lnTo>
                <a:lnTo>
                  <a:pt x="1798439" y="627483"/>
                </a:lnTo>
                <a:lnTo>
                  <a:pt x="1813018" y="671918"/>
                </a:lnTo>
                <a:lnTo>
                  <a:pt x="1825514" y="717300"/>
                </a:lnTo>
                <a:lnTo>
                  <a:pt x="1835868" y="763569"/>
                </a:lnTo>
                <a:lnTo>
                  <a:pt x="1844023" y="810664"/>
                </a:lnTo>
                <a:lnTo>
                  <a:pt x="1849920" y="858526"/>
                </a:lnTo>
                <a:lnTo>
                  <a:pt x="1853501" y="907095"/>
                </a:lnTo>
                <a:lnTo>
                  <a:pt x="1854708" y="956310"/>
                </a:lnTo>
                <a:lnTo>
                  <a:pt x="1853501" y="1005524"/>
                </a:lnTo>
                <a:lnTo>
                  <a:pt x="1849920" y="1054093"/>
                </a:lnTo>
                <a:lnTo>
                  <a:pt x="1844023" y="1101955"/>
                </a:lnTo>
                <a:lnTo>
                  <a:pt x="1835868" y="1149050"/>
                </a:lnTo>
                <a:lnTo>
                  <a:pt x="1825514" y="1195319"/>
                </a:lnTo>
                <a:lnTo>
                  <a:pt x="1813018" y="1240701"/>
                </a:lnTo>
                <a:lnTo>
                  <a:pt x="1798439" y="1285136"/>
                </a:lnTo>
                <a:lnTo>
                  <a:pt x="1781835" y="1328564"/>
                </a:lnTo>
                <a:lnTo>
                  <a:pt x="1763265" y="1370926"/>
                </a:lnTo>
                <a:lnTo>
                  <a:pt x="1742786" y="1412160"/>
                </a:lnTo>
                <a:lnTo>
                  <a:pt x="1720458" y="1452208"/>
                </a:lnTo>
                <a:lnTo>
                  <a:pt x="1696337" y="1491008"/>
                </a:lnTo>
                <a:lnTo>
                  <a:pt x="1670483" y="1528501"/>
                </a:lnTo>
                <a:lnTo>
                  <a:pt x="1642954" y="1564627"/>
                </a:lnTo>
                <a:lnTo>
                  <a:pt x="1613807" y="1599326"/>
                </a:lnTo>
                <a:lnTo>
                  <a:pt x="1583102" y="1632537"/>
                </a:lnTo>
                <a:lnTo>
                  <a:pt x="1550896" y="1664201"/>
                </a:lnTo>
                <a:lnTo>
                  <a:pt x="1517248" y="1694257"/>
                </a:lnTo>
                <a:lnTo>
                  <a:pt x="1482216" y="1722646"/>
                </a:lnTo>
                <a:lnTo>
                  <a:pt x="1445858" y="1749307"/>
                </a:lnTo>
                <a:lnTo>
                  <a:pt x="1408233" y="1774180"/>
                </a:lnTo>
                <a:lnTo>
                  <a:pt x="1369398" y="1797206"/>
                </a:lnTo>
                <a:lnTo>
                  <a:pt x="1329412" y="1818323"/>
                </a:lnTo>
                <a:lnTo>
                  <a:pt x="1288333" y="1837473"/>
                </a:lnTo>
                <a:lnTo>
                  <a:pt x="1246220" y="1854595"/>
                </a:lnTo>
                <a:lnTo>
                  <a:pt x="1203130" y="1869629"/>
                </a:lnTo>
                <a:lnTo>
                  <a:pt x="1159123" y="1882515"/>
                </a:lnTo>
                <a:lnTo>
                  <a:pt x="1114256" y="1893192"/>
                </a:lnTo>
                <a:lnTo>
                  <a:pt x="1068587" y="1901602"/>
                </a:lnTo>
                <a:lnTo>
                  <a:pt x="1022175" y="1907683"/>
                </a:lnTo>
                <a:lnTo>
                  <a:pt x="975077" y="1911375"/>
                </a:lnTo>
                <a:lnTo>
                  <a:pt x="927353" y="1912620"/>
                </a:lnTo>
                <a:lnTo>
                  <a:pt x="879630" y="1911375"/>
                </a:lnTo>
                <a:lnTo>
                  <a:pt x="832532" y="1907683"/>
                </a:lnTo>
                <a:lnTo>
                  <a:pt x="786120" y="1901602"/>
                </a:lnTo>
                <a:lnTo>
                  <a:pt x="740451" y="1893192"/>
                </a:lnTo>
                <a:lnTo>
                  <a:pt x="695584" y="1882515"/>
                </a:lnTo>
                <a:lnTo>
                  <a:pt x="651577" y="1869629"/>
                </a:lnTo>
                <a:lnTo>
                  <a:pt x="608487" y="1854595"/>
                </a:lnTo>
                <a:lnTo>
                  <a:pt x="566374" y="1837473"/>
                </a:lnTo>
                <a:lnTo>
                  <a:pt x="525295" y="1818323"/>
                </a:lnTo>
                <a:lnTo>
                  <a:pt x="485309" y="1797206"/>
                </a:lnTo>
                <a:lnTo>
                  <a:pt x="446474" y="1774180"/>
                </a:lnTo>
                <a:lnTo>
                  <a:pt x="408849" y="1749307"/>
                </a:lnTo>
                <a:lnTo>
                  <a:pt x="372491" y="1722646"/>
                </a:lnTo>
                <a:lnTo>
                  <a:pt x="337459" y="1694257"/>
                </a:lnTo>
                <a:lnTo>
                  <a:pt x="303811" y="1664201"/>
                </a:lnTo>
                <a:lnTo>
                  <a:pt x="271605" y="1632537"/>
                </a:lnTo>
                <a:lnTo>
                  <a:pt x="240900" y="1599326"/>
                </a:lnTo>
                <a:lnTo>
                  <a:pt x="211753" y="1564627"/>
                </a:lnTo>
                <a:lnTo>
                  <a:pt x="184224" y="1528501"/>
                </a:lnTo>
                <a:lnTo>
                  <a:pt x="158370" y="1491008"/>
                </a:lnTo>
                <a:lnTo>
                  <a:pt x="134249" y="1452208"/>
                </a:lnTo>
                <a:lnTo>
                  <a:pt x="111921" y="1412160"/>
                </a:lnTo>
                <a:lnTo>
                  <a:pt x="91442" y="1370926"/>
                </a:lnTo>
                <a:lnTo>
                  <a:pt x="72872" y="1328564"/>
                </a:lnTo>
                <a:lnTo>
                  <a:pt x="56268" y="1285136"/>
                </a:lnTo>
                <a:lnTo>
                  <a:pt x="41689" y="1240701"/>
                </a:lnTo>
                <a:lnTo>
                  <a:pt x="29193" y="1195319"/>
                </a:lnTo>
                <a:lnTo>
                  <a:pt x="18839" y="1149050"/>
                </a:lnTo>
                <a:lnTo>
                  <a:pt x="10684" y="1101955"/>
                </a:lnTo>
                <a:lnTo>
                  <a:pt x="4787" y="1054093"/>
                </a:lnTo>
                <a:lnTo>
                  <a:pt x="1206" y="1005524"/>
                </a:lnTo>
                <a:lnTo>
                  <a:pt x="0" y="956310"/>
                </a:lnTo>
                <a:close/>
              </a:path>
            </a:pathLst>
          </a:custGeom>
          <a:ln w="25908">
            <a:solidFill>
              <a:srgbClr val="285D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083302" y="4170934"/>
            <a:ext cx="988060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Follower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751838" y="3387090"/>
            <a:ext cx="1854835" cy="1912620"/>
          </a:xfrm>
          <a:custGeom>
            <a:avLst/>
            <a:gdLst/>
            <a:ahLst/>
            <a:cxnLst/>
            <a:rect l="l" t="t" r="r" b="b"/>
            <a:pathLst>
              <a:path w="1854835" h="1912620">
                <a:moveTo>
                  <a:pt x="927354" y="0"/>
                </a:moveTo>
                <a:lnTo>
                  <a:pt x="879630" y="1244"/>
                </a:lnTo>
                <a:lnTo>
                  <a:pt x="832532" y="4936"/>
                </a:lnTo>
                <a:lnTo>
                  <a:pt x="786120" y="11017"/>
                </a:lnTo>
                <a:lnTo>
                  <a:pt x="740451" y="19427"/>
                </a:lnTo>
                <a:lnTo>
                  <a:pt x="695584" y="30104"/>
                </a:lnTo>
                <a:lnTo>
                  <a:pt x="651577" y="42990"/>
                </a:lnTo>
                <a:lnTo>
                  <a:pt x="608487" y="58024"/>
                </a:lnTo>
                <a:lnTo>
                  <a:pt x="566374" y="75146"/>
                </a:lnTo>
                <a:lnTo>
                  <a:pt x="525295" y="94296"/>
                </a:lnTo>
                <a:lnTo>
                  <a:pt x="485309" y="115413"/>
                </a:lnTo>
                <a:lnTo>
                  <a:pt x="446474" y="138439"/>
                </a:lnTo>
                <a:lnTo>
                  <a:pt x="408849" y="163312"/>
                </a:lnTo>
                <a:lnTo>
                  <a:pt x="372491" y="189973"/>
                </a:lnTo>
                <a:lnTo>
                  <a:pt x="337459" y="218362"/>
                </a:lnTo>
                <a:lnTo>
                  <a:pt x="303811" y="248418"/>
                </a:lnTo>
                <a:lnTo>
                  <a:pt x="271605" y="280082"/>
                </a:lnTo>
                <a:lnTo>
                  <a:pt x="240900" y="313293"/>
                </a:lnTo>
                <a:lnTo>
                  <a:pt x="211753" y="347992"/>
                </a:lnTo>
                <a:lnTo>
                  <a:pt x="184224" y="384118"/>
                </a:lnTo>
                <a:lnTo>
                  <a:pt x="158370" y="421611"/>
                </a:lnTo>
                <a:lnTo>
                  <a:pt x="134249" y="460411"/>
                </a:lnTo>
                <a:lnTo>
                  <a:pt x="111921" y="500459"/>
                </a:lnTo>
                <a:lnTo>
                  <a:pt x="91442" y="541693"/>
                </a:lnTo>
                <a:lnTo>
                  <a:pt x="72872" y="584055"/>
                </a:lnTo>
                <a:lnTo>
                  <a:pt x="56268" y="627483"/>
                </a:lnTo>
                <a:lnTo>
                  <a:pt x="41689" y="671918"/>
                </a:lnTo>
                <a:lnTo>
                  <a:pt x="29193" y="717300"/>
                </a:lnTo>
                <a:lnTo>
                  <a:pt x="18839" y="763569"/>
                </a:lnTo>
                <a:lnTo>
                  <a:pt x="10684" y="810664"/>
                </a:lnTo>
                <a:lnTo>
                  <a:pt x="4787" y="858526"/>
                </a:lnTo>
                <a:lnTo>
                  <a:pt x="1206" y="907095"/>
                </a:lnTo>
                <a:lnTo>
                  <a:pt x="0" y="956310"/>
                </a:lnTo>
                <a:lnTo>
                  <a:pt x="1206" y="1005524"/>
                </a:lnTo>
                <a:lnTo>
                  <a:pt x="4787" y="1054093"/>
                </a:lnTo>
                <a:lnTo>
                  <a:pt x="10684" y="1101955"/>
                </a:lnTo>
                <a:lnTo>
                  <a:pt x="18839" y="1149050"/>
                </a:lnTo>
                <a:lnTo>
                  <a:pt x="29193" y="1195319"/>
                </a:lnTo>
                <a:lnTo>
                  <a:pt x="41689" y="1240701"/>
                </a:lnTo>
                <a:lnTo>
                  <a:pt x="56268" y="1285136"/>
                </a:lnTo>
                <a:lnTo>
                  <a:pt x="72872" y="1328564"/>
                </a:lnTo>
                <a:lnTo>
                  <a:pt x="91442" y="1370926"/>
                </a:lnTo>
                <a:lnTo>
                  <a:pt x="111921" y="1412160"/>
                </a:lnTo>
                <a:lnTo>
                  <a:pt x="134249" y="1452208"/>
                </a:lnTo>
                <a:lnTo>
                  <a:pt x="158370" y="1491008"/>
                </a:lnTo>
                <a:lnTo>
                  <a:pt x="184224" y="1528501"/>
                </a:lnTo>
                <a:lnTo>
                  <a:pt x="211753" y="1564627"/>
                </a:lnTo>
                <a:lnTo>
                  <a:pt x="240900" y="1599326"/>
                </a:lnTo>
                <a:lnTo>
                  <a:pt x="271605" y="1632537"/>
                </a:lnTo>
                <a:lnTo>
                  <a:pt x="303811" y="1664201"/>
                </a:lnTo>
                <a:lnTo>
                  <a:pt x="337459" y="1694257"/>
                </a:lnTo>
                <a:lnTo>
                  <a:pt x="372491" y="1722646"/>
                </a:lnTo>
                <a:lnTo>
                  <a:pt x="408849" y="1749307"/>
                </a:lnTo>
                <a:lnTo>
                  <a:pt x="446474" y="1774180"/>
                </a:lnTo>
                <a:lnTo>
                  <a:pt x="485309" y="1797206"/>
                </a:lnTo>
                <a:lnTo>
                  <a:pt x="525295" y="1818323"/>
                </a:lnTo>
                <a:lnTo>
                  <a:pt x="566374" y="1837473"/>
                </a:lnTo>
                <a:lnTo>
                  <a:pt x="608487" y="1854595"/>
                </a:lnTo>
                <a:lnTo>
                  <a:pt x="651577" y="1869629"/>
                </a:lnTo>
                <a:lnTo>
                  <a:pt x="695584" y="1882515"/>
                </a:lnTo>
                <a:lnTo>
                  <a:pt x="740451" y="1893192"/>
                </a:lnTo>
                <a:lnTo>
                  <a:pt x="786120" y="1901602"/>
                </a:lnTo>
                <a:lnTo>
                  <a:pt x="832532" y="1907683"/>
                </a:lnTo>
                <a:lnTo>
                  <a:pt x="879630" y="1911375"/>
                </a:lnTo>
                <a:lnTo>
                  <a:pt x="927354" y="1912620"/>
                </a:lnTo>
                <a:lnTo>
                  <a:pt x="975077" y="1911375"/>
                </a:lnTo>
                <a:lnTo>
                  <a:pt x="1022175" y="1907683"/>
                </a:lnTo>
                <a:lnTo>
                  <a:pt x="1068587" y="1901602"/>
                </a:lnTo>
                <a:lnTo>
                  <a:pt x="1114256" y="1893192"/>
                </a:lnTo>
                <a:lnTo>
                  <a:pt x="1159123" y="1882515"/>
                </a:lnTo>
                <a:lnTo>
                  <a:pt x="1203130" y="1869629"/>
                </a:lnTo>
                <a:lnTo>
                  <a:pt x="1246220" y="1854595"/>
                </a:lnTo>
                <a:lnTo>
                  <a:pt x="1288333" y="1837473"/>
                </a:lnTo>
                <a:lnTo>
                  <a:pt x="1329412" y="1818323"/>
                </a:lnTo>
                <a:lnTo>
                  <a:pt x="1369398" y="1797206"/>
                </a:lnTo>
                <a:lnTo>
                  <a:pt x="1408233" y="1774180"/>
                </a:lnTo>
                <a:lnTo>
                  <a:pt x="1445858" y="1749307"/>
                </a:lnTo>
                <a:lnTo>
                  <a:pt x="1482216" y="1722646"/>
                </a:lnTo>
                <a:lnTo>
                  <a:pt x="1517248" y="1694257"/>
                </a:lnTo>
                <a:lnTo>
                  <a:pt x="1550896" y="1664201"/>
                </a:lnTo>
                <a:lnTo>
                  <a:pt x="1583102" y="1632537"/>
                </a:lnTo>
                <a:lnTo>
                  <a:pt x="1613807" y="1599326"/>
                </a:lnTo>
                <a:lnTo>
                  <a:pt x="1642954" y="1564627"/>
                </a:lnTo>
                <a:lnTo>
                  <a:pt x="1670483" y="1528501"/>
                </a:lnTo>
                <a:lnTo>
                  <a:pt x="1696337" y="1491008"/>
                </a:lnTo>
                <a:lnTo>
                  <a:pt x="1720458" y="1452208"/>
                </a:lnTo>
                <a:lnTo>
                  <a:pt x="1742786" y="1412160"/>
                </a:lnTo>
                <a:lnTo>
                  <a:pt x="1763265" y="1370926"/>
                </a:lnTo>
                <a:lnTo>
                  <a:pt x="1781835" y="1328564"/>
                </a:lnTo>
                <a:lnTo>
                  <a:pt x="1798439" y="1285136"/>
                </a:lnTo>
                <a:lnTo>
                  <a:pt x="1813018" y="1240701"/>
                </a:lnTo>
                <a:lnTo>
                  <a:pt x="1825514" y="1195319"/>
                </a:lnTo>
                <a:lnTo>
                  <a:pt x="1835868" y="1149050"/>
                </a:lnTo>
                <a:lnTo>
                  <a:pt x="1844023" y="1101955"/>
                </a:lnTo>
                <a:lnTo>
                  <a:pt x="1849920" y="1054093"/>
                </a:lnTo>
                <a:lnTo>
                  <a:pt x="1853501" y="1005524"/>
                </a:lnTo>
                <a:lnTo>
                  <a:pt x="1854708" y="956310"/>
                </a:lnTo>
                <a:lnTo>
                  <a:pt x="1853501" y="907095"/>
                </a:lnTo>
                <a:lnTo>
                  <a:pt x="1849920" y="858526"/>
                </a:lnTo>
                <a:lnTo>
                  <a:pt x="1844023" y="810664"/>
                </a:lnTo>
                <a:lnTo>
                  <a:pt x="1835868" y="763569"/>
                </a:lnTo>
                <a:lnTo>
                  <a:pt x="1825514" y="717300"/>
                </a:lnTo>
                <a:lnTo>
                  <a:pt x="1813018" y="671918"/>
                </a:lnTo>
                <a:lnTo>
                  <a:pt x="1798439" y="627483"/>
                </a:lnTo>
                <a:lnTo>
                  <a:pt x="1781835" y="584055"/>
                </a:lnTo>
                <a:lnTo>
                  <a:pt x="1763265" y="541693"/>
                </a:lnTo>
                <a:lnTo>
                  <a:pt x="1742786" y="500459"/>
                </a:lnTo>
                <a:lnTo>
                  <a:pt x="1720458" y="460411"/>
                </a:lnTo>
                <a:lnTo>
                  <a:pt x="1696337" y="421611"/>
                </a:lnTo>
                <a:lnTo>
                  <a:pt x="1670483" y="384118"/>
                </a:lnTo>
                <a:lnTo>
                  <a:pt x="1642954" y="347992"/>
                </a:lnTo>
                <a:lnTo>
                  <a:pt x="1613807" y="313293"/>
                </a:lnTo>
                <a:lnTo>
                  <a:pt x="1583102" y="280082"/>
                </a:lnTo>
                <a:lnTo>
                  <a:pt x="1550896" y="248418"/>
                </a:lnTo>
                <a:lnTo>
                  <a:pt x="1517248" y="218362"/>
                </a:lnTo>
                <a:lnTo>
                  <a:pt x="1482216" y="189973"/>
                </a:lnTo>
                <a:lnTo>
                  <a:pt x="1445858" y="163312"/>
                </a:lnTo>
                <a:lnTo>
                  <a:pt x="1408233" y="138439"/>
                </a:lnTo>
                <a:lnTo>
                  <a:pt x="1369398" y="115413"/>
                </a:lnTo>
                <a:lnTo>
                  <a:pt x="1329412" y="94296"/>
                </a:lnTo>
                <a:lnTo>
                  <a:pt x="1288333" y="75146"/>
                </a:lnTo>
                <a:lnTo>
                  <a:pt x="1246220" y="58024"/>
                </a:lnTo>
                <a:lnTo>
                  <a:pt x="1203130" y="42990"/>
                </a:lnTo>
                <a:lnTo>
                  <a:pt x="1159123" y="30104"/>
                </a:lnTo>
                <a:lnTo>
                  <a:pt x="1114256" y="19427"/>
                </a:lnTo>
                <a:lnTo>
                  <a:pt x="1068587" y="11017"/>
                </a:lnTo>
                <a:lnTo>
                  <a:pt x="1022175" y="4936"/>
                </a:lnTo>
                <a:lnTo>
                  <a:pt x="975077" y="1244"/>
                </a:lnTo>
                <a:lnTo>
                  <a:pt x="927354" y="0"/>
                </a:lnTo>
                <a:close/>
              </a:path>
            </a:pathLst>
          </a:custGeom>
          <a:solidFill>
            <a:srgbClr val="688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751838" y="3387090"/>
            <a:ext cx="1854835" cy="1912620"/>
          </a:xfrm>
          <a:custGeom>
            <a:avLst/>
            <a:gdLst/>
            <a:ahLst/>
            <a:cxnLst/>
            <a:rect l="l" t="t" r="r" b="b"/>
            <a:pathLst>
              <a:path w="1854835" h="1912620">
                <a:moveTo>
                  <a:pt x="0" y="956310"/>
                </a:moveTo>
                <a:lnTo>
                  <a:pt x="1206" y="907095"/>
                </a:lnTo>
                <a:lnTo>
                  <a:pt x="4787" y="858526"/>
                </a:lnTo>
                <a:lnTo>
                  <a:pt x="10684" y="810664"/>
                </a:lnTo>
                <a:lnTo>
                  <a:pt x="18839" y="763569"/>
                </a:lnTo>
                <a:lnTo>
                  <a:pt x="29193" y="717300"/>
                </a:lnTo>
                <a:lnTo>
                  <a:pt x="41689" y="671918"/>
                </a:lnTo>
                <a:lnTo>
                  <a:pt x="56268" y="627483"/>
                </a:lnTo>
                <a:lnTo>
                  <a:pt x="72872" y="584055"/>
                </a:lnTo>
                <a:lnTo>
                  <a:pt x="91442" y="541693"/>
                </a:lnTo>
                <a:lnTo>
                  <a:pt x="111921" y="500459"/>
                </a:lnTo>
                <a:lnTo>
                  <a:pt x="134249" y="460411"/>
                </a:lnTo>
                <a:lnTo>
                  <a:pt x="158370" y="421611"/>
                </a:lnTo>
                <a:lnTo>
                  <a:pt x="184224" y="384118"/>
                </a:lnTo>
                <a:lnTo>
                  <a:pt x="211753" y="347992"/>
                </a:lnTo>
                <a:lnTo>
                  <a:pt x="240900" y="313293"/>
                </a:lnTo>
                <a:lnTo>
                  <a:pt x="271605" y="280082"/>
                </a:lnTo>
                <a:lnTo>
                  <a:pt x="303811" y="248418"/>
                </a:lnTo>
                <a:lnTo>
                  <a:pt x="337459" y="218362"/>
                </a:lnTo>
                <a:lnTo>
                  <a:pt x="372491" y="189973"/>
                </a:lnTo>
                <a:lnTo>
                  <a:pt x="408849" y="163312"/>
                </a:lnTo>
                <a:lnTo>
                  <a:pt x="446474" y="138439"/>
                </a:lnTo>
                <a:lnTo>
                  <a:pt x="485309" y="115413"/>
                </a:lnTo>
                <a:lnTo>
                  <a:pt x="525295" y="94296"/>
                </a:lnTo>
                <a:lnTo>
                  <a:pt x="566374" y="75146"/>
                </a:lnTo>
                <a:lnTo>
                  <a:pt x="608487" y="58024"/>
                </a:lnTo>
                <a:lnTo>
                  <a:pt x="651577" y="42990"/>
                </a:lnTo>
                <a:lnTo>
                  <a:pt x="695584" y="30104"/>
                </a:lnTo>
                <a:lnTo>
                  <a:pt x="740451" y="19427"/>
                </a:lnTo>
                <a:lnTo>
                  <a:pt x="786120" y="11017"/>
                </a:lnTo>
                <a:lnTo>
                  <a:pt x="832532" y="4936"/>
                </a:lnTo>
                <a:lnTo>
                  <a:pt x="879630" y="1244"/>
                </a:lnTo>
                <a:lnTo>
                  <a:pt x="927354" y="0"/>
                </a:lnTo>
                <a:lnTo>
                  <a:pt x="975077" y="1244"/>
                </a:lnTo>
                <a:lnTo>
                  <a:pt x="1022175" y="4936"/>
                </a:lnTo>
                <a:lnTo>
                  <a:pt x="1068587" y="11017"/>
                </a:lnTo>
                <a:lnTo>
                  <a:pt x="1114256" y="19427"/>
                </a:lnTo>
                <a:lnTo>
                  <a:pt x="1159123" y="30104"/>
                </a:lnTo>
                <a:lnTo>
                  <a:pt x="1203130" y="42990"/>
                </a:lnTo>
                <a:lnTo>
                  <a:pt x="1246220" y="58024"/>
                </a:lnTo>
                <a:lnTo>
                  <a:pt x="1288333" y="75146"/>
                </a:lnTo>
                <a:lnTo>
                  <a:pt x="1329412" y="94296"/>
                </a:lnTo>
                <a:lnTo>
                  <a:pt x="1369398" y="115413"/>
                </a:lnTo>
                <a:lnTo>
                  <a:pt x="1408233" y="138439"/>
                </a:lnTo>
                <a:lnTo>
                  <a:pt x="1445858" y="163312"/>
                </a:lnTo>
                <a:lnTo>
                  <a:pt x="1482216" y="189973"/>
                </a:lnTo>
                <a:lnTo>
                  <a:pt x="1517248" y="218362"/>
                </a:lnTo>
                <a:lnTo>
                  <a:pt x="1550896" y="248418"/>
                </a:lnTo>
                <a:lnTo>
                  <a:pt x="1583102" y="280082"/>
                </a:lnTo>
                <a:lnTo>
                  <a:pt x="1613807" y="313293"/>
                </a:lnTo>
                <a:lnTo>
                  <a:pt x="1642954" y="347992"/>
                </a:lnTo>
                <a:lnTo>
                  <a:pt x="1670483" y="384118"/>
                </a:lnTo>
                <a:lnTo>
                  <a:pt x="1696337" y="421611"/>
                </a:lnTo>
                <a:lnTo>
                  <a:pt x="1720458" y="460411"/>
                </a:lnTo>
                <a:lnTo>
                  <a:pt x="1742786" y="500459"/>
                </a:lnTo>
                <a:lnTo>
                  <a:pt x="1763265" y="541693"/>
                </a:lnTo>
                <a:lnTo>
                  <a:pt x="1781835" y="584055"/>
                </a:lnTo>
                <a:lnTo>
                  <a:pt x="1798439" y="627483"/>
                </a:lnTo>
                <a:lnTo>
                  <a:pt x="1813018" y="671918"/>
                </a:lnTo>
                <a:lnTo>
                  <a:pt x="1825514" y="717300"/>
                </a:lnTo>
                <a:lnTo>
                  <a:pt x="1835868" y="763569"/>
                </a:lnTo>
                <a:lnTo>
                  <a:pt x="1844023" y="810664"/>
                </a:lnTo>
                <a:lnTo>
                  <a:pt x="1849920" y="858526"/>
                </a:lnTo>
                <a:lnTo>
                  <a:pt x="1853501" y="907095"/>
                </a:lnTo>
                <a:lnTo>
                  <a:pt x="1854708" y="956310"/>
                </a:lnTo>
                <a:lnTo>
                  <a:pt x="1853501" y="1005524"/>
                </a:lnTo>
                <a:lnTo>
                  <a:pt x="1849920" y="1054093"/>
                </a:lnTo>
                <a:lnTo>
                  <a:pt x="1844023" y="1101955"/>
                </a:lnTo>
                <a:lnTo>
                  <a:pt x="1835868" y="1149050"/>
                </a:lnTo>
                <a:lnTo>
                  <a:pt x="1825514" y="1195319"/>
                </a:lnTo>
                <a:lnTo>
                  <a:pt x="1813018" y="1240701"/>
                </a:lnTo>
                <a:lnTo>
                  <a:pt x="1798439" y="1285136"/>
                </a:lnTo>
                <a:lnTo>
                  <a:pt x="1781835" y="1328564"/>
                </a:lnTo>
                <a:lnTo>
                  <a:pt x="1763265" y="1370926"/>
                </a:lnTo>
                <a:lnTo>
                  <a:pt x="1742786" y="1412160"/>
                </a:lnTo>
                <a:lnTo>
                  <a:pt x="1720458" y="1452208"/>
                </a:lnTo>
                <a:lnTo>
                  <a:pt x="1696337" y="1491008"/>
                </a:lnTo>
                <a:lnTo>
                  <a:pt x="1670483" y="1528501"/>
                </a:lnTo>
                <a:lnTo>
                  <a:pt x="1642954" y="1564627"/>
                </a:lnTo>
                <a:lnTo>
                  <a:pt x="1613807" y="1599326"/>
                </a:lnTo>
                <a:lnTo>
                  <a:pt x="1583102" y="1632537"/>
                </a:lnTo>
                <a:lnTo>
                  <a:pt x="1550896" y="1664201"/>
                </a:lnTo>
                <a:lnTo>
                  <a:pt x="1517248" y="1694257"/>
                </a:lnTo>
                <a:lnTo>
                  <a:pt x="1482216" y="1722646"/>
                </a:lnTo>
                <a:lnTo>
                  <a:pt x="1445858" y="1749307"/>
                </a:lnTo>
                <a:lnTo>
                  <a:pt x="1408233" y="1774180"/>
                </a:lnTo>
                <a:lnTo>
                  <a:pt x="1369398" y="1797206"/>
                </a:lnTo>
                <a:lnTo>
                  <a:pt x="1329412" y="1818323"/>
                </a:lnTo>
                <a:lnTo>
                  <a:pt x="1288333" y="1837473"/>
                </a:lnTo>
                <a:lnTo>
                  <a:pt x="1246220" y="1854595"/>
                </a:lnTo>
                <a:lnTo>
                  <a:pt x="1203130" y="1869629"/>
                </a:lnTo>
                <a:lnTo>
                  <a:pt x="1159123" y="1882515"/>
                </a:lnTo>
                <a:lnTo>
                  <a:pt x="1114256" y="1893192"/>
                </a:lnTo>
                <a:lnTo>
                  <a:pt x="1068587" y="1901602"/>
                </a:lnTo>
                <a:lnTo>
                  <a:pt x="1022175" y="1907683"/>
                </a:lnTo>
                <a:lnTo>
                  <a:pt x="975077" y="1911375"/>
                </a:lnTo>
                <a:lnTo>
                  <a:pt x="927354" y="1912620"/>
                </a:lnTo>
                <a:lnTo>
                  <a:pt x="879630" y="1911375"/>
                </a:lnTo>
                <a:lnTo>
                  <a:pt x="832532" y="1907683"/>
                </a:lnTo>
                <a:lnTo>
                  <a:pt x="786120" y="1901602"/>
                </a:lnTo>
                <a:lnTo>
                  <a:pt x="740451" y="1893192"/>
                </a:lnTo>
                <a:lnTo>
                  <a:pt x="695584" y="1882515"/>
                </a:lnTo>
                <a:lnTo>
                  <a:pt x="651577" y="1869629"/>
                </a:lnTo>
                <a:lnTo>
                  <a:pt x="608487" y="1854595"/>
                </a:lnTo>
                <a:lnTo>
                  <a:pt x="566374" y="1837473"/>
                </a:lnTo>
                <a:lnTo>
                  <a:pt x="525295" y="1818323"/>
                </a:lnTo>
                <a:lnTo>
                  <a:pt x="485309" y="1797206"/>
                </a:lnTo>
                <a:lnTo>
                  <a:pt x="446474" y="1774180"/>
                </a:lnTo>
                <a:lnTo>
                  <a:pt x="408849" y="1749307"/>
                </a:lnTo>
                <a:lnTo>
                  <a:pt x="372491" y="1722646"/>
                </a:lnTo>
                <a:lnTo>
                  <a:pt x="337459" y="1694257"/>
                </a:lnTo>
                <a:lnTo>
                  <a:pt x="303811" y="1664201"/>
                </a:lnTo>
                <a:lnTo>
                  <a:pt x="271605" y="1632537"/>
                </a:lnTo>
                <a:lnTo>
                  <a:pt x="240900" y="1599326"/>
                </a:lnTo>
                <a:lnTo>
                  <a:pt x="211753" y="1564627"/>
                </a:lnTo>
                <a:lnTo>
                  <a:pt x="184224" y="1528501"/>
                </a:lnTo>
                <a:lnTo>
                  <a:pt x="158370" y="1491008"/>
                </a:lnTo>
                <a:lnTo>
                  <a:pt x="134249" y="1452208"/>
                </a:lnTo>
                <a:lnTo>
                  <a:pt x="111921" y="1412160"/>
                </a:lnTo>
                <a:lnTo>
                  <a:pt x="91442" y="1370926"/>
                </a:lnTo>
                <a:lnTo>
                  <a:pt x="72872" y="1328564"/>
                </a:lnTo>
                <a:lnTo>
                  <a:pt x="56268" y="1285136"/>
                </a:lnTo>
                <a:lnTo>
                  <a:pt x="41689" y="1240701"/>
                </a:lnTo>
                <a:lnTo>
                  <a:pt x="29193" y="1195319"/>
                </a:lnTo>
                <a:lnTo>
                  <a:pt x="18839" y="1149050"/>
                </a:lnTo>
                <a:lnTo>
                  <a:pt x="10684" y="1101955"/>
                </a:lnTo>
                <a:lnTo>
                  <a:pt x="4787" y="1054093"/>
                </a:lnTo>
                <a:lnTo>
                  <a:pt x="1206" y="1005524"/>
                </a:lnTo>
                <a:lnTo>
                  <a:pt x="0" y="956310"/>
                </a:lnTo>
                <a:close/>
              </a:path>
            </a:pathLst>
          </a:custGeom>
          <a:ln w="25908">
            <a:solidFill>
              <a:srgbClr val="285D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771650" y="3475990"/>
            <a:ext cx="1815464" cy="1734820"/>
          </a:xfrm>
          <a:custGeom>
            <a:avLst/>
            <a:gdLst/>
            <a:ahLst/>
            <a:cxnLst/>
            <a:rect l="l" t="t" r="r" b="b"/>
            <a:pathLst>
              <a:path w="1815464" h="1734820">
                <a:moveTo>
                  <a:pt x="398272" y="0"/>
                </a:moveTo>
                <a:lnTo>
                  <a:pt x="0" y="433705"/>
                </a:lnTo>
                <a:lnTo>
                  <a:pt x="472186" y="867410"/>
                </a:lnTo>
                <a:lnTo>
                  <a:pt x="0" y="1301115"/>
                </a:lnTo>
                <a:lnTo>
                  <a:pt x="398272" y="1734820"/>
                </a:lnTo>
                <a:lnTo>
                  <a:pt x="907542" y="1267206"/>
                </a:lnTo>
                <a:lnTo>
                  <a:pt x="1778166" y="1267206"/>
                </a:lnTo>
                <a:lnTo>
                  <a:pt x="1342898" y="867410"/>
                </a:lnTo>
                <a:lnTo>
                  <a:pt x="1778166" y="467614"/>
                </a:lnTo>
                <a:lnTo>
                  <a:pt x="907542" y="467614"/>
                </a:lnTo>
                <a:lnTo>
                  <a:pt x="398272" y="0"/>
                </a:lnTo>
                <a:close/>
              </a:path>
              <a:path w="1815464" h="1734820">
                <a:moveTo>
                  <a:pt x="1778166" y="1267206"/>
                </a:moveTo>
                <a:lnTo>
                  <a:pt x="907542" y="1267206"/>
                </a:lnTo>
                <a:lnTo>
                  <a:pt x="1416812" y="1734820"/>
                </a:lnTo>
                <a:lnTo>
                  <a:pt x="1815084" y="1301115"/>
                </a:lnTo>
                <a:lnTo>
                  <a:pt x="1778166" y="1267206"/>
                </a:lnTo>
                <a:close/>
              </a:path>
              <a:path w="1815464" h="1734820">
                <a:moveTo>
                  <a:pt x="1416812" y="0"/>
                </a:moveTo>
                <a:lnTo>
                  <a:pt x="907542" y="467614"/>
                </a:lnTo>
                <a:lnTo>
                  <a:pt x="1778166" y="467614"/>
                </a:lnTo>
                <a:lnTo>
                  <a:pt x="1815084" y="433705"/>
                </a:lnTo>
                <a:lnTo>
                  <a:pt x="1416812" y="0"/>
                </a:lnTo>
                <a:close/>
              </a:path>
            </a:pathLst>
          </a:custGeom>
          <a:solidFill>
            <a:srgbClr val="9533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71650" y="3475990"/>
            <a:ext cx="1815464" cy="1734820"/>
          </a:xfrm>
          <a:custGeom>
            <a:avLst/>
            <a:gdLst/>
            <a:ahLst/>
            <a:cxnLst/>
            <a:rect l="l" t="t" r="r" b="b"/>
            <a:pathLst>
              <a:path w="1815464" h="1734820">
                <a:moveTo>
                  <a:pt x="0" y="433705"/>
                </a:moveTo>
                <a:lnTo>
                  <a:pt x="398272" y="0"/>
                </a:lnTo>
                <a:lnTo>
                  <a:pt x="907542" y="467614"/>
                </a:lnTo>
                <a:lnTo>
                  <a:pt x="1416812" y="0"/>
                </a:lnTo>
                <a:lnTo>
                  <a:pt x="1815084" y="433705"/>
                </a:lnTo>
                <a:lnTo>
                  <a:pt x="1342898" y="867410"/>
                </a:lnTo>
                <a:lnTo>
                  <a:pt x="1815084" y="1301115"/>
                </a:lnTo>
                <a:lnTo>
                  <a:pt x="1416812" y="1734820"/>
                </a:lnTo>
                <a:lnTo>
                  <a:pt x="907542" y="1267206"/>
                </a:lnTo>
                <a:lnTo>
                  <a:pt x="398272" y="1734820"/>
                </a:lnTo>
                <a:lnTo>
                  <a:pt x="0" y="1301115"/>
                </a:lnTo>
                <a:lnTo>
                  <a:pt x="472186" y="867410"/>
                </a:lnTo>
                <a:lnTo>
                  <a:pt x="0" y="433705"/>
                </a:lnTo>
                <a:close/>
              </a:path>
            </a:pathLst>
          </a:custGeom>
          <a:ln w="25908">
            <a:solidFill>
              <a:srgbClr val="285D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647615" y="905444"/>
            <a:ext cx="3876040" cy="2023110"/>
          </a:xfrm>
          <a:custGeom>
            <a:avLst/>
            <a:gdLst/>
            <a:ahLst/>
            <a:cxnLst/>
            <a:rect l="l" t="t" r="r" b="b"/>
            <a:pathLst>
              <a:path w="3876040" h="2023110">
                <a:moveTo>
                  <a:pt x="2485188" y="1831024"/>
                </a:moveTo>
                <a:lnTo>
                  <a:pt x="1479626" y="1831024"/>
                </a:lnTo>
                <a:lnTo>
                  <a:pt x="1510556" y="1861126"/>
                </a:lnTo>
                <a:lnTo>
                  <a:pt x="1544806" y="1889057"/>
                </a:lnTo>
                <a:lnTo>
                  <a:pt x="1582150" y="1914693"/>
                </a:lnTo>
                <a:lnTo>
                  <a:pt x="1622358" y="1937910"/>
                </a:lnTo>
                <a:lnTo>
                  <a:pt x="1665203" y="1958586"/>
                </a:lnTo>
                <a:lnTo>
                  <a:pt x="1710458" y="1976596"/>
                </a:lnTo>
                <a:lnTo>
                  <a:pt x="1757895" y="1991817"/>
                </a:lnTo>
                <a:lnTo>
                  <a:pt x="1807286" y="2004125"/>
                </a:lnTo>
                <a:lnTo>
                  <a:pt x="1860705" y="2013823"/>
                </a:lnTo>
                <a:lnTo>
                  <a:pt x="1914189" y="2019957"/>
                </a:lnTo>
                <a:lnTo>
                  <a:pt x="1967473" y="2022628"/>
                </a:lnTo>
                <a:lnTo>
                  <a:pt x="2020290" y="2021937"/>
                </a:lnTo>
                <a:lnTo>
                  <a:pt x="2072374" y="2017987"/>
                </a:lnTo>
                <a:lnTo>
                  <a:pt x="2123459" y="2010880"/>
                </a:lnTo>
                <a:lnTo>
                  <a:pt x="2173279" y="2000716"/>
                </a:lnTo>
                <a:lnTo>
                  <a:pt x="2221567" y="1987599"/>
                </a:lnTo>
                <a:lnTo>
                  <a:pt x="2268057" y="1971629"/>
                </a:lnTo>
                <a:lnTo>
                  <a:pt x="2312484" y="1952909"/>
                </a:lnTo>
                <a:lnTo>
                  <a:pt x="2354581" y="1931540"/>
                </a:lnTo>
                <a:lnTo>
                  <a:pt x="2394082" y="1907624"/>
                </a:lnTo>
                <a:lnTo>
                  <a:pt x="2430721" y="1881263"/>
                </a:lnTo>
                <a:lnTo>
                  <a:pt x="2464231" y="1852558"/>
                </a:lnTo>
                <a:lnTo>
                  <a:pt x="2485188" y="1831024"/>
                </a:lnTo>
                <a:close/>
              </a:path>
              <a:path w="3876040" h="2023110">
                <a:moveTo>
                  <a:pt x="3217362" y="1653478"/>
                </a:moveTo>
                <a:lnTo>
                  <a:pt x="523062" y="1653478"/>
                </a:lnTo>
                <a:lnTo>
                  <a:pt x="527888" y="1659320"/>
                </a:lnTo>
                <a:lnTo>
                  <a:pt x="530301" y="1662368"/>
                </a:lnTo>
                <a:lnTo>
                  <a:pt x="558528" y="1693231"/>
                </a:lnTo>
                <a:lnTo>
                  <a:pt x="589400" y="1722104"/>
                </a:lnTo>
                <a:lnTo>
                  <a:pt x="622735" y="1748952"/>
                </a:lnTo>
                <a:lnTo>
                  <a:pt x="658348" y="1773743"/>
                </a:lnTo>
                <a:lnTo>
                  <a:pt x="696055" y="1796446"/>
                </a:lnTo>
                <a:lnTo>
                  <a:pt x="735674" y="1817026"/>
                </a:lnTo>
                <a:lnTo>
                  <a:pt x="777020" y="1835451"/>
                </a:lnTo>
                <a:lnTo>
                  <a:pt x="819909" y="1851689"/>
                </a:lnTo>
                <a:lnTo>
                  <a:pt x="864159" y="1865707"/>
                </a:lnTo>
                <a:lnTo>
                  <a:pt x="909585" y="1877472"/>
                </a:lnTo>
                <a:lnTo>
                  <a:pt x="956005" y="1886952"/>
                </a:lnTo>
                <a:lnTo>
                  <a:pt x="1003233" y="1894113"/>
                </a:lnTo>
                <a:lnTo>
                  <a:pt x="1051087" y="1898923"/>
                </a:lnTo>
                <a:lnTo>
                  <a:pt x="1099383" y="1901349"/>
                </a:lnTo>
                <a:lnTo>
                  <a:pt x="1147937" y="1901359"/>
                </a:lnTo>
                <a:lnTo>
                  <a:pt x="1196566" y="1898920"/>
                </a:lnTo>
                <a:lnTo>
                  <a:pt x="1245086" y="1894000"/>
                </a:lnTo>
                <a:lnTo>
                  <a:pt x="1293314" y="1886564"/>
                </a:lnTo>
                <a:lnTo>
                  <a:pt x="1341065" y="1876582"/>
                </a:lnTo>
                <a:lnTo>
                  <a:pt x="1388156" y="1864019"/>
                </a:lnTo>
                <a:lnTo>
                  <a:pt x="1434405" y="1848844"/>
                </a:lnTo>
                <a:lnTo>
                  <a:pt x="1479626" y="1831024"/>
                </a:lnTo>
                <a:lnTo>
                  <a:pt x="2485188" y="1831024"/>
                </a:lnTo>
                <a:lnTo>
                  <a:pt x="2494347" y="1821612"/>
                </a:lnTo>
                <a:lnTo>
                  <a:pt x="2520802" y="1788527"/>
                </a:lnTo>
                <a:lnTo>
                  <a:pt x="2543330" y="1753403"/>
                </a:lnTo>
                <a:lnTo>
                  <a:pt x="2561666" y="1716343"/>
                </a:lnTo>
                <a:lnTo>
                  <a:pt x="3109697" y="1716343"/>
                </a:lnTo>
                <a:lnTo>
                  <a:pt x="3138966" y="1702918"/>
                </a:lnTo>
                <a:lnTo>
                  <a:pt x="3180400" y="1679325"/>
                </a:lnTo>
                <a:lnTo>
                  <a:pt x="3217362" y="1653478"/>
                </a:lnTo>
                <a:close/>
              </a:path>
              <a:path w="3876040" h="2023110">
                <a:moveTo>
                  <a:pt x="3109697" y="1716343"/>
                </a:moveTo>
                <a:lnTo>
                  <a:pt x="2561666" y="1716343"/>
                </a:lnTo>
                <a:lnTo>
                  <a:pt x="2603222" y="1732918"/>
                </a:lnTo>
                <a:lnTo>
                  <a:pt x="2646553" y="1746663"/>
                </a:lnTo>
                <a:lnTo>
                  <a:pt x="2691380" y="1757523"/>
                </a:lnTo>
                <a:lnTo>
                  <a:pt x="2737424" y="1765440"/>
                </a:lnTo>
                <a:lnTo>
                  <a:pt x="2784406" y="1770359"/>
                </a:lnTo>
                <a:lnTo>
                  <a:pt x="2832049" y="1772223"/>
                </a:lnTo>
                <a:lnTo>
                  <a:pt x="2888549" y="1770387"/>
                </a:lnTo>
                <a:lnTo>
                  <a:pt x="2943336" y="1764368"/>
                </a:lnTo>
                <a:lnTo>
                  <a:pt x="2996090" y="1754389"/>
                </a:lnTo>
                <a:lnTo>
                  <a:pt x="3046492" y="1740672"/>
                </a:lnTo>
                <a:lnTo>
                  <a:pt x="3094224" y="1723441"/>
                </a:lnTo>
                <a:lnTo>
                  <a:pt x="3109697" y="1716343"/>
                </a:lnTo>
                <a:close/>
              </a:path>
              <a:path w="3876040" h="2023110">
                <a:moveTo>
                  <a:pt x="971078" y="177710"/>
                </a:moveTo>
                <a:lnTo>
                  <a:pt x="920763" y="178070"/>
                </a:lnTo>
                <a:lnTo>
                  <a:pt x="870407" y="181421"/>
                </a:lnTo>
                <a:lnTo>
                  <a:pt x="816154" y="188437"/>
                </a:lnTo>
                <a:lnTo>
                  <a:pt x="763923" y="198705"/>
                </a:lnTo>
                <a:lnTo>
                  <a:pt x="713897" y="212053"/>
                </a:lnTo>
                <a:lnTo>
                  <a:pt x="666259" y="228310"/>
                </a:lnTo>
                <a:lnTo>
                  <a:pt x="621191" y="247305"/>
                </a:lnTo>
                <a:lnTo>
                  <a:pt x="578876" y="268868"/>
                </a:lnTo>
                <a:lnTo>
                  <a:pt x="539497" y="292827"/>
                </a:lnTo>
                <a:lnTo>
                  <a:pt x="503236" y="319012"/>
                </a:lnTo>
                <a:lnTo>
                  <a:pt x="470277" y="347251"/>
                </a:lnTo>
                <a:lnTo>
                  <a:pt x="440802" y="377375"/>
                </a:lnTo>
                <a:lnTo>
                  <a:pt x="414995" y="409211"/>
                </a:lnTo>
                <a:lnTo>
                  <a:pt x="393037" y="442589"/>
                </a:lnTo>
                <a:lnTo>
                  <a:pt x="375112" y="477339"/>
                </a:lnTo>
                <a:lnTo>
                  <a:pt x="361402" y="513289"/>
                </a:lnTo>
                <a:lnTo>
                  <a:pt x="352091" y="550268"/>
                </a:lnTo>
                <a:lnTo>
                  <a:pt x="347360" y="588105"/>
                </a:lnTo>
                <a:lnTo>
                  <a:pt x="347394" y="626630"/>
                </a:lnTo>
                <a:lnTo>
                  <a:pt x="352374" y="665672"/>
                </a:lnTo>
                <a:lnTo>
                  <a:pt x="349072" y="672022"/>
                </a:lnTo>
                <a:lnTo>
                  <a:pt x="297097" y="678384"/>
                </a:lnTo>
                <a:lnTo>
                  <a:pt x="247372" y="689560"/>
                </a:lnTo>
                <a:lnTo>
                  <a:pt x="200485" y="705279"/>
                </a:lnTo>
                <a:lnTo>
                  <a:pt x="157021" y="725270"/>
                </a:lnTo>
                <a:lnTo>
                  <a:pt x="117567" y="749262"/>
                </a:lnTo>
                <a:lnTo>
                  <a:pt x="82709" y="776985"/>
                </a:lnTo>
                <a:lnTo>
                  <a:pt x="53035" y="808166"/>
                </a:lnTo>
                <a:lnTo>
                  <a:pt x="27591" y="845169"/>
                </a:lnTo>
                <a:lnTo>
                  <a:pt x="10415" y="883466"/>
                </a:lnTo>
                <a:lnTo>
                  <a:pt x="1290" y="922464"/>
                </a:lnTo>
                <a:lnTo>
                  <a:pt x="0" y="961575"/>
                </a:lnTo>
                <a:lnTo>
                  <a:pt x="6329" y="1000208"/>
                </a:lnTo>
                <a:lnTo>
                  <a:pt x="20062" y="1037772"/>
                </a:lnTo>
                <a:lnTo>
                  <a:pt x="40983" y="1073678"/>
                </a:lnTo>
                <a:lnTo>
                  <a:pt x="68875" y="1107336"/>
                </a:lnTo>
                <a:lnTo>
                  <a:pt x="103524" y="1138154"/>
                </a:lnTo>
                <a:lnTo>
                  <a:pt x="144713" y="1165543"/>
                </a:lnTo>
                <a:lnTo>
                  <a:pt x="192227" y="1188912"/>
                </a:lnTo>
                <a:lnTo>
                  <a:pt x="150062" y="1227066"/>
                </a:lnTo>
                <a:lnTo>
                  <a:pt x="118223" y="1269353"/>
                </a:lnTo>
                <a:lnTo>
                  <a:pt x="97193" y="1314724"/>
                </a:lnTo>
                <a:lnTo>
                  <a:pt x="87453" y="1362132"/>
                </a:lnTo>
                <a:lnTo>
                  <a:pt x="89484" y="1410527"/>
                </a:lnTo>
                <a:lnTo>
                  <a:pt x="99203" y="1447581"/>
                </a:lnTo>
                <a:lnTo>
                  <a:pt x="115444" y="1482542"/>
                </a:lnTo>
                <a:lnTo>
                  <a:pt x="137692" y="1515121"/>
                </a:lnTo>
                <a:lnTo>
                  <a:pt x="165430" y="1545029"/>
                </a:lnTo>
                <a:lnTo>
                  <a:pt x="198141" y="1571978"/>
                </a:lnTo>
                <a:lnTo>
                  <a:pt x="235311" y="1595677"/>
                </a:lnTo>
                <a:lnTo>
                  <a:pt x="276424" y="1615839"/>
                </a:lnTo>
                <a:lnTo>
                  <a:pt x="320962" y="1632175"/>
                </a:lnTo>
                <a:lnTo>
                  <a:pt x="368411" y="1644395"/>
                </a:lnTo>
                <a:lnTo>
                  <a:pt x="418255" y="1652212"/>
                </a:lnTo>
                <a:lnTo>
                  <a:pt x="469977" y="1655336"/>
                </a:lnTo>
                <a:lnTo>
                  <a:pt x="523062" y="1653478"/>
                </a:lnTo>
                <a:lnTo>
                  <a:pt x="3217362" y="1653478"/>
                </a:lnTo>
                <a:lnTo>
                  <a:pt x="3252069" y="1623825"/>
                </a:lnTo>
                <a:lnTo>
                  <a:pt x="3281666" y="1592363"/>
                </a:lnTo>
                <a:lnTo>
                  <a:pt x="3306680" y="1558723"/>
                </a:lnTo>
                <a:lnTo>
                  <a:pt x="3326792" y="1523128"/>
                </a:lnTo>
                <a:lnTo>
                  <a:pt x="3341683" y="1485802"/>
                </a:lnTo>
                <a:lnTo>
                  <a:pt x="3351034" y="1446966"/>
                </a:lnTo>
                <a:lnTo>
                  <a:pt x="3354527" y="1406844"/>
                </a:lnTo>
                <a:lnTo>
                  <a:pt x="3405653" y="1400030"/>
                </a:lnTo>
                <a:lnTo>
                  <a:pt x="3455604" y="1390179"/>
                </a:lnTo>
                <a:lnTo>
                  <a:pt x="3504117" y="1377364"/>
                </a:lnTo>
                <a:lnTo>
                  <a:pt x="3550925" y="1361660"/>
                </a:lnTo>
                <a:lnTo>
                  <a:pt x="3595765" y="1343141"/>
                </a:lnTo>
                <a:lnTo>
                  <a:pt x="3638372" y="1321881"/>
                </a:lnTo>
                <a:lnTo>
                  <a:pt x="3683052" y="1295000"/>
                </a:lnTo>
                <a:lnTo>
                  <a:pt x="3723200" y="1265760"/>
                </a:lnTo>
                <a:lnTo>
                  <a:pt x="3758770" y="1234415"/>
                </a:lnTo>
                <a:lnTo>
                  <a:pt x="3789716" y="1201219"/>
                </a:lnTo>
                <a:lnTo>
                  <a:pt x="3815991" y="1166425"/>
                </a:lnTo>
                <a:lnTo>
                  <a:pt x="3837548" y="1130288"/>
                </a:lnTo>
                <a:lnTo>
                  <a:pt x="3854341" y="1093062"/>
                </a:lnTo>
                <a:lnTo>
                  <a:pt x="3866323" y="1054999"/>
                </a:lnTo>
                <a:lnTo>
                  <a:pt x="3873448" y="1016355"/>
                </a:lnTo>
                <a:lnTo>
                  <a:pt x="3875669" y="977383"/>
                </a:lnTo>
                <a:lnTo>
                  <a:pt x="3872940" y="938337"/>
                </a:lnTo>
                <a:lnTo>
                  <a:pt x="3865215" y="899471"/>
                </a:lnTo>
                <a:lnTo>
                  <a:pt x="3852445" y="861039"/>
                </a:lnTo>
                <a:lnTo>
                  <a:pt x="3834586" y="823294"/>
                </a:lnTo>
                <a:lnTo>
                  <a:pt x="3811591" y="786491"/>
                </a:lnTo>
                <a:lnTo>
                  <a:pt x="3783412" y="750884"/>
                </a:lnTo>
                <a:lnTo>
                  <a:pt x="3750005" y="716726"/>
                </a:lnTo>
                <a:lnTo>
                  <a:pt x="3756313" y="705721"/>
                </a:lnTo>
                <a:lnTo>
                  <a:pt x="3783492" y="632996"/>
                </a:lnTo>
                <a:lnTo>
                  <a:pt x="3788546" y="594232"/>
                </a:lnTo>
                <a:lnTo>
                  <a:pt x="3787387" y="555918"/>
                </a:lnTo>
                <a:lnTo>
                  <a:pt x="3780267" y="518366"/>
                </a:lnTo>
                <a:lnTo>
                  <a:pt x="3767438" y="481893"/>
                </a:lnTo>
                <a:lnTo>
                  <a:pt x="3749149" y="446811"/>
                </a:lnTo>
                <a:lnTo>
                  <a:pt x="3725652" y="413434"/>
                </a:lnTo>
                <a:lnTo>
                  <a:pt x="3697199" y="382077"/>
                </a:lnTo>
                <a:lnTo>
                  <a:pt x="3664040" y="353054"/>
                </a:lnTo>
                <a:lnTo>
                  <a:pt x="3626425" y="326679"/>
                </a:lnTo>
                <a:lnTo>
                  <a:pt x="3584608" y="303266"/>
                </a:lnTo>
                <a:lnTo>
                  <a:pt x="3538837" y="283128"/>
                </a:lnTo>
                <a:lnTo>
                  <a:pt x="3489365" y="266581"/>
                </a:lnTo>
                <a:lnTo>
                  <a:pt x="3436442" y="253938"/>
                </a:lnTo>
                <a:lnTo>
                  <a:pt x="3430241" y="236539"/>
                </a:lnTo>
                <a:lnTo>
                  <a:pt x="1257757" y="236539"/>
                </a:lnTo>
                <a:lnTo>
                  <a:pt x="1213067" y="219638"/>
                </a:lnTo>
                <a:lnTo>
                  <a:pt x="1166801" y="205531"/>
                </a:lnTo>
                <a:lnTo>
                  <a:pt x="1119212" y="194252"/>
                </a:lnTo>
                <a:lnTo>
                  <a:pt x="1070559" y="185834"/>
                </a:lnTo>
                <a:lnTo>
                  <a:pt x="1021095" y="180309"/>
                </a:lnTo>
                <a:lnTo>
                  <a:pt x="971078" y="177710"/>
                </a:lnTo>
                <a:close/>
              </a:path>
              <a:path w="3876040" h="2023110">
                <a:moveTo>
                  <a:pt x="1660384" y="56058"/>
                </a:moveTo>
                <a:lnTo>
                  <a:pt x="1611492" y="59310"/>
                </a:lnTo>
                <a:lnTo>
                  <a:pt x="1563467" y="66079"/>
                </a:lnTo>
                <a:lnTo>
                  <a:pt x="1516703" y="76280"/>
                </a:lnTo>
                <a:lnTo>
                  <a:pt x="1471594" y="89827"/>
                </a:lnTo>
                <a:lnTo>
                  <a:pt x="1428534" y="106632"/>
                </a:lnTo>
                <a:lnTo>
                  <a:pt x="1387917" y="126611"/>
                </a:lnTo>
                <a:lnTo>
                  <a:pt x="1350136" y="149677"/>
                </a:lnTo>
                <a:lnTo>
                  <a:pt x="1315587" y="175744"/>
                </a:lnTo>
                <a:lnTo>
                  <a:pt x="1284662" y="204727"/>
                </a:lnTo>
                <a:lnTo>
                  <a:pt x="1257757" y="236539"/>
                </a:lnTo>
                <a:lnTo>
                  <a:pt x="3430241" y="236539"/>
                </a:lnTo>
                <a:lnTo>
                  <a:pt x="3421684" y="212527"/>
                </a:lnTo>
                <a:lnTo>
                  <a:pt x="3399185" y="173225"/>
                </a:lnTo>
                <a:lnTo>
                  <a:pt x="3383235" y="153608"/>
                </a:lnTo>
                <a:lnTo>
                  <a:pt x="2015058" y="153608"/>
                </a:lnTo>
                <a:lnTo>
                  <a:pt x="1989552" y="137021"/>
                </a:lnTo>
                <a:lnTo>
                  <a:pt x="1933922" y="107942"/>
                </a:lnTo>
                <a:lnTo>
                  <a:pt x="1856742" y="79944"/>
                </a:lnTo>
                <a:lnTo>
                  <a:pt x="1808322" y="68266"/>
                </a:lnTo>
                <a:lnTo>
                  <a:pt x="1759193" y="60450"/>
                </a:lnTo>
                <a:lnTo>
                  <a:pt x="1709749" y="56409"/>
                </a:lnTo>
                <a:lnTo>
                  <a:pt x="1660384" y="56058"/>
                </a:lnTo>
                <a:close/>
              </a:path>
              <a:path w="3876040" h="2023110">
                <a:moveTo>
                  <a:pt x="2389729" y="0"/>
                </a:moveTo>
                <a:lnTo>
                  <a:pt x="2339190" y="89"/>
                </a:lnTo>
                <a:lnTo>
                  <a:pt x="2289417" y="4769"/>
                </a:lnTo>
                <a:lnTo>
                  <a:pt x="2241038" y="13892"/>
                </a:lnTo>
                <a:lnTo>
                  <a:pt x="2194678" y="27309"/>
                </a:lnTo>
                <a:lnTo>
                  <a:pt x="2150962" y="44872"/>
                </a:lnTo>
                <a:lnTo>
                  <a:pt x="2110516" y="66432"/>
                </a:lnTo>
                <a:lnTo>
                  <a:pt x="2073966" y="91841"/>
                </a:lnTo>
                <a:lnTo>
                  <a:pt x="2041938" y="120949"/>
                </a:lnTo>
                <a:lnTo>
                  <a:pt x="2015058" y="153608"/>
                </a:lnTo>
                <a:lnTo>
                  <a:pt x="3383235" y="153608"/>
                </a:lnTo>
                <a:lnTo>
                  <a:pt x="3369370" y="136556"/>
                </a:lnTo>
                <a:lnTo>
                  <a:pt x="3339223" y="109031"/>
                </a:lnTo>
                <a:lnTo>
                  <a:pt x="2676093" y="109031"/>
                </a:lnTo>
                <a:lnTo>
                  <a:pt x="2646976" y="84917"/>
                </a:lnTo>
                <a:lnTo>
                  <a:pt x="2614323" y="63374"/>
                </a:lnTo>
                <a:lnTo>
                  <a:pt x="2578455" y="44594"/>
                </a:lnTo>
                <a:lnTo>
                  <a:pt x="2539695" y="28767"/>
                </a:lnTo>
                <a:lnTo>
                  <a:pt x="2490608" y="14190"/>
                </a:lnTo>
                <a:lnTo>
                  <a:pt x="2440411" y="4651"/>
                </a:lnTo>
                <a:lnTo>
                  <a:pt x="2389729" y="0"/>
                </a:lnTo>
                <a:close/>
              </a:path>
              <a:path w="3876040" h="2023110">
                <a:moveTo>
                  <a:pt x="3020028" y="85"/>
                </a:moveTo>
                <a:lnTo>
                  <a:pt x="2972320" y="1017"/>
                </a:lnTo>
                <a:lnTo>
                  <a:pt x="2925040" y="5628"/>
                </a:lnTo>
                <a:lnTo>
                  <a:pt x="2878637" y="13892"/>
                </a:lnTo>
                <a:lnTo>
                  <a:pt x="2833602" y="25775"/>
                </a:lnTo>
                <a:lnTo>
                  <a:pt x="2790364" y="41259"/>
                </a:lnTo>
                <a:lnTo>
                  <a:pt x="2749393" y="60314"/>
                </a:lnTo>
                <a:lnTo>
                  <a:pt x="2711150" y="82914"/>
                </a:lnTo>
                <a:lnTo>
                  <a:pt x="2676093" y="109031"/>
                </a:lnTo>
                <a:lnTo>
                  <a:pt x="3339223" y="109031"/>
                </a:lnTo>
                <a:lnTo>
                  <a:pt x="3289503" y="73217"/>
                </a:lnTo>
                <a:lnTo>
                  <a:pt x="3248886" y="51523"/>
                </a:lnTo>
                <a:lnTo>
                  <a:pt x="3205938" y="33666"/>
                </a:lnTo>
                <a:lnTo>
                  <a:pt x="3161118" y="19621"/>
                </a:lnTo>
                <a:lnTo>
                  <a:pt x="3114887" y="9360"/>
                </a:lnTo>
                <a:lnTo>
                  <a:pt x="3067703" y="2857"/>
                </a:lnTo>
                <a:lnTo>
                  <a:pt x="3020028" y="85"/>
                </a:lnTo>
                <a:close/>
              </a:path>
            </a:pathLst>
          </a:custGeom>
          <a:solidFill>
            <a:srgbClr val="3C80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711825" y="2991230"/>
            <a:ext cx="224662" cy="2385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760720" y="2770377"/>
            <a:ext cx="337185" cy="337185"/>
          </a:xfrm>
          <a:custGeom>
            <a:avLst/>
            <a:gdLst/>
            <a:ahLst/>
            <a:cxnLst/>
            <a:rect l="l" t="t" r="r" b="b"/>
            <a:pathLst>
              <a:path w="337185" h="337185">
                <a:moveTo>
                  <a:pt x="168528" y="0"/>
                </a:moveTo>
                <a:lnTo>
                  <a:pt x="123722" y="6018"/>
                </a:lnTo>
                <a:lnTo>
                  <a:pt x="83462" y="23005"/>
                </a:lnTo>
                <a:lnTo>
                  <a:pt x="49355" y="49355"/>
                </a:lnTo>
                <a:lnTo>
                  <a:pt x="23005" y="83462"/>
                </a:lnTo>
                <a:lnTo>
                  <a:pt x="6018" y="123722"/>
                </a:lnTo>
                <a:lnTo>
                  <a:pt x="0" y="168529"/>
                </a:lnTo>
                <a:lnTo>
                  <a:pt x="6018" y="213291"/>
                </a:lnTo>
                <a:lnTo>
                  <a:pt x="23005" y="253539"/>
                </a:lnTo>
                <a:lnTo>
                  <a:pt x="49355" y="287655"/>
                </a:lnTo>
                <a:lnTo>
                  <a:pt x="83462" y="314023"/>
                </a:lnTo>
                <a:lnTo>
                  <a:pt x="123722" y="331030"/>
                </a:lnTo>
                <a:lnTo>
                  <a:pt x="168528" y="337058"/>
                </a:lnTo>
                <a:lnTo>
                  <a:pt x="213335" y="331030"/>
                </a:lnTo>
                <a:lnTo>
                  <a:pt x="253595" y="314023"/>
                </a:lnTo>
                <a:lnTo>
                  <a:pt x="287702" y="287655"/>
                </a:lnTo>
                <a:lnTo>
                  <a:pt x="314052" y="253539"/>
                </a:lnTo>
                <a:lnTo>
                  <a:pt x="331039" y="213291"/>
                </a:lnTo>
                <a:lnTo>
                  <a:pt x="337057" y="168529"/>
                </a:lnTo>
                <a:lnTo>
                  <a:pt x="331039" y="123722"/>
                </a:lnTo>
                <a:lnTo>
                  <a:pt x="314052" y="83462"/>
                </a:lnTo>
                <a:lnTo>
                  <a:pt x="287702" y="49355"/>
                </a:lnTo>
                <a:lnTo>
                  <a:pt x="253595" y="23005"/>
                </a:lnTo>
                <a:lnTo>
                  <a:pt x="213335" y="6018"/>
                </a:lnTo>
                <a:lnTo>
                  <a:pt x="168528" y="0"/>
                </a:lnTo>
                <a:close/>
              </a:path>
            </a:pathLst>
          </a:custGeom>
          <a:solidFill>
            <a:srgbClr val="3C808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647615" y="905444"/>
            <a:ext cx="3876040" cy="2023110"/>
          </a:xfrm>
          <a:custGeom>
            <a:avLst/>
            <a:gdLst/>
            <a:ahLst/>
            <a:cxnLst/>
            <a:rect l="l" t="t" r="r" b="b"/>
            <a:pathLst>
              <a:path w="3876040" h="2023110">
                <a:moveTo>
                  <a:pt x="352374" y="665672"/>
                </a:moveTo>
                <a:lnTo>
                  <a:pt x="347394" y="626630"/>
                </a:lnTo>
                <a:lnTo>
                  <a:pt x="347360" y="588105"/>
                </a:lnTo>
                <a:lnTo>
                  <a:pt x="352091" y="550268"/>
                </a:lnTo>
                <a:lnTo>
                  <a:pt x="361402" y="513289"/>
                </a:lnTo>
                <a:lnTo>
                  <a:pt x="375112" y="477339"/>
                </a:lnTo>
                <a:lnTo>
                  <a:pt x="393037" y="442589"/>
                </a:lnTo>
                <a:lnTo>
                  <a:pt x="414995" y="409211"/>
                </a:lnTo>
                <a:lnTo>
                  <a:pt x="440802" y="377375"/>
                </a:lnTo>
                <a:lnTo>
                  <a:pt x="470277" y="347251"/>
                </a:lnTo>
                <a:lnTo>
                  <a:pt x="503236" y="319012"/>
                </a:lnTo>
                <a:lnTo>
                  <a:pt x="539497" y="292827"/>
                </a:lnTo>
                <a:lnTo>
                  <a:pt x="578876" y="268868"/>
                </a:lnTo>
                <a:lnTo>
                  <a:pt x="621191" y="247305"/>
                </a:lnTo>
                <a:lnTo>
                  <a:pt x="666259" y="228310"/>
                </a:lnTo>
                <a:lnTo>
                  <a:pt x="713897" y="212053"/>
                </a:lnTo>
                <a:lnTo>
                  <a:pt x="763923" y="198705"/>
                </a:lnTo>
                <a:lnTo>
                  <a:pt x="816154" y="188437"/>
                </a:lnTo>
                <a:lnTo>
                  <a:pt x="870407" y="181421"/>
                </a:lnTo>
                <a:lnTo>
                  <a:pt x="920763" y="178070"/>
                </a:lnTo>
                <a:lnTo>
                  <a:pt x="971078" y="177710"/>
                </a:lnTo>
                <a:lnTo>
                  <a:pt x="1021095" y="180309"/>
                </a:lnTo>
                <a:lnTo>
                  <a:pt x="1070559" y="185834"/>
                </a:lnTo>
                <a:lnTo>
                  <a:pt x="1119212" y="194252"/>
                </a:lnTo>
                <a:lnTo>
                  <a:pt x="1166801" y="205531"/>
                </a:lnTo>
                <a:lnTo>
                  <a:pt x="1213067" y="219638"/>
                </a:lnTo>
                <a:lnTo>
                  <a:pt x="1257757" y="236539"/>
                </a:lnTo>
                <a:lnTo>
                  <a:pt x="1284662" y="204727"/>
                </a:lnTo>
                <a:lnTo>
                  <a:pt x="1315587" y="175744"/>
                </a:lnTo>
                <a:lnTo>
                  <a:pt x="1350136" y="149677"/>
                </a:lnTo>
                <a:lnTo>
                  <a:pt x="1387917" y="126611"/>
                </a:lnTo>
                <a:lnTo>
                  <a:pt x="1428534" y="106632"/>
                </a:lnTo>
                <a:lnTo>
                  <a:pt x="1471594" y="89827"/>
                </a:lnTo>
                <a:lnTo>
                  <a:pt x="1516703" y="76280"/>
                </a:lnTo>
                <a:lnTo>
                  <a:pt x="1563467" y="66079"/>
                </a:lnTo>
                <a:lnTo>
                  <a:pt x="1611492" y="59310"/>
                </a:lnTo>
                <a:lnTo>
                  <a:pt x="1660384" y="56058"/>
                </a:lnTo>
                <a:lnTo>
                  <a:pt x="1709749" y="56409"/>
                </a:lnTo>
                <a:lnTo>
                  <a:pt x="1759193" y="60450"/>
                </a:lnTo>
                <a:lnTo>
                  <a:pt x="1808322" y="68266"/>
                </a:lnTo>
                <a:lnTo>
                  <a:pt x="1856742" y="79944"/>
                </a:lnTo>
                <a:lnTo>
                  <a:pt x="1904060" y="95569"/>
                </a:lnTo>
                <a:lnTo>
                  <a:pt x="1962464" y="121779"/>
                </a:lnTo>
                <a:lnTo>
                  <a:pt x="2015058" y="153608"/>
                </a:lnTo>
                <a:lnTo>
                  <a:pt x="2041938" y="120949"/>
                </a:lnTo>
                <a:lnTo>
                  <a:pt x="2073966" y="91841"/>
                </a:lnTo>
                <a:lnTo>
                  <a:pt x="2110516" y="66432"/>
                </a:lnTo>
                <a:lnTo>
                  <a:pt x="2150962" y="44872"/>
                </a:lnTo>
                <a:lnTo>
                  <a:pt x="2194678" y="27309"/>
                </a:lnTo>
                <a:lnTo>
                  <a:pt x="2241038" y="13892"/>
                </a:lnTo>
                <a:lnTo>
                  <a:pt x="2289417" y="4769"/>
                </a:lnTo>
                <a:lnTo>
                  <a:pt x="2339190" y="89"/>
                </a:lnTo>
                <a:lnTo>
                  <a:pt x="2389729" y="0"/>
                </a:lnTo>
                <a:lnTo>
                  <a:pt x="2440411" y="4651"/>
                </a:lnTo>
                <a:lnTo>
                  <a:pt x="2490608" y="14190"/>
                </a:lnTo>
                <a:lnTo>
                  <a:pt x="2539695" y="28767"/>
                </a:lnTo>
                <a:lnTo>
                  <a:pt x="2578455" y="44594"/>
                </a:lnTo>
                <a:lnTo>
                  <a:pt x="2614323" y="63374"/>
                </a:lnTo>
                <a:lnTo>
                  <a:pt x="2646976" y="84917"/>
                </a:lnTo>
                <a:lnTo>
                  <a:pt x="2676093" y="109031"/>
                </a:lnTo>
                <a:lnTo>
                  <a:pt x="2711150" y="82914"/>
                </a:lnTo>
                <a:lnTo>
                  <a:pt x="2749393" y="60314"/>
                </a:lnTo>
                <a:lnTo>
                  <a:pt x="2790364" y="41259"/>
                </a:lnTo>
                <a:lnTo>
                  <a:pt x="2833602" y="25775"/>
                </a:lnTo>
                <a:lnTo>
                  <a:pt x="2878647" y="13889"/>
                </a:lnTo>
                <a:lnTo>
                  <a:pt x="2925040" y="5628"/>
                </a:lnTo>
                <a:lnTo>
                  <a:pt x="2972320" y="1017"/>
                </a:lnTo>
                <a:lnTo>
                  <a:pt x="3020028" y="85"/>
                </a:lnTo>
                <a:lnTo>
                  <a:pt x="3067703" y="2857"/>
                </a:lnTo>
                <a:lnTo>
                  <a:pt x="3114887" y="9360"/>
                </a:lnTo>
                <a:lnTo>
                  <a:pt x="3161118" y="19621"/>
                </a:lnTo>
                <a:lnTo>
                  <a:pt x="3205938" y="33666"/>
                </a:lnTo>
                <a:lnTo>
                  <a:pt x="3248886" y="51523"/>
                </a:lnTo>
                <a:lnTo>
                  <a:pt x="3289503" y="73217"/>
                </a:lnTo>
                <a:lnTo>
                  <a:pt x="3332667" y="103046"/>
                </a:lnTo>
                <a:lnTo>
                  <a:pt x="3369370" y="136556"/>
                </a:lnTo>
                <a:lnTo>
                  <a:pt x="3399185" y="173225"/>
                </a:lnTo>
                <a:lnTo>
                  <a:pt x="3421684" y="212527"/>
                </a:lnTo>
                <a:lnTo>
                  <a:pt x="3436442" y="253938"/>
                </a:lnTo>
                <a:lnTo>
                  <a:pt x="3489365" y="266581"/>
                </a:lnTo>
                <a:lnTo>
                  <a:pt x="3538837" y="283128"/>
                </a:lnTo>
                <a:lnTo>
                  <a:pt x="3584608" y="303266"/>
                </a:lnTo>
                <a:lnTo>
                  <a:pt x="3626425" y="326679"/>
                </a:lnTo>
                <a:lnTo>
                  <a:pt x="3664040" y="353054"/>
                </a:lnTo>
                <a:lnTo>
                  <a:pt x="3697199" y="382077"/>
                </a:lnTo>
                <a:lnTo>
                  <a:pt x="3725652" y="413434"/>
                </a:lnTo>
                <a:lnTo>
                  <a:pt x="3749149" y="446811"/>
                </a:lnTo>
                <a:lnTo>
                  <a:pt x="3767438" y="481893"/>
                </a:lnTo>
                <a:lnTo>
                  <a:pt x="3780267" y="518366"/>
                </a:lnTo>
                <a:lnTo>
                  <a:pt x="3787387" y="555918"/>
                </a:lnTo>
                <a:lnTo>
                  <a:pt x="3788546" y="594232"/>
                </a:lnTo>
                <a:lnTo>
                  <a:pt x="3783492" y="632996"/>
                </a:lnTo>
                <a:lnTo>
                  <a:pt x="3771976" y="671895"/>
                </a:lnTo>
                <a:lnTo>
                  <a:pt x="3750005" y="716726"/>
                </a:lnTo>
                <a:lnTo>
                  <a:pt x="3783412" y="750884"/>
                </a:lnTo>
                <a:lnTo>
                  <a:pt x="3811591" y="786491"/>
                </a:lnTo>
                <a:lnTo>
                  <a:pt x="3834586" y="823294"/>
                </a:lnTo>
                <a:lnTo>
                  <a:pt x="3852445" y="861039"/>
                </a:lnTo>
                <a:lnTo>
                  <a:pt x="3865215" y="899471"/>
                </a:lnTo>
                <a:lnTo>
                  <a:pt x="3872940" y="938337"/>
                </a:lnTo>
                <a:lnTo>
                  <a:pt x="3875669" y="977383"/>
                </a:lnTo>
                <a:lnTo>
                  <a:pt x="3873448" y="1016355"/>
                </a:lnTo>
                <a:lnTo>
                  <a:pt x="3866323" y="1054999"/>
                </a:lnTo>
                <a:lnTo>
                  <a:pt x="3854341" y="1093062"/>
                </a:lnTo>
                <a:lnTo>
                  <a:pt x="3837548" y="1130288"/>
                </a:lnTo>
                <a:lnTo>
                  <a:pt x="3815991" y="1166425"/>
                </a:lnTo>
                <a:lnTo>
                  <a:pt x="3789716" y="1201219"/>
                </a:lnTo>
                <a:lnTo>
                  <a:pt x="3758770" y="1234415"/>
                </a:lnTo>
                <a:lnTo>
                  <a:pt x="3723200" y="1265760"/>
                </a:lnTo>
                <a:lnTo>
                  <a:pt x="3683052" y="1295000"/>
                </a:lnTo>
                <a:lnTo>
                  <a:pt x="3638372" y="1321881"/>
                </a:lnTo>
                <a:lnTo>
                  <a:pt x="3595765" y="1343141"/>
                </a:lnTo>
                <a:lnTo>
                  <a:pt x="3550925" y="1361660"/>
                </a:lnTo>
                <a:lnTo>
                  <a:pt x="3504117" y="1377364"/>
                </a:lnTo>
                <a:lnTo>
                  <a:pt x="3455604" y="1390179"/>
                </a:lnTo>
                <a:lnTo>
                  <a:pt x="3405653" y="1400030"/>
                </a:lnTo>
                <a:lnTo>
                  <a:pt x="3354527" y="1406844"/>
                </a:lnTo>
                <a:lnTo>
                  <a:pt x="3351034" y="1446966"/>
                </a:lnTo>
                <a:lnTo>
                  <a:pt x="3341683" y="1485802"/>
                </a:lnTo>
                <a:lnTo>
                  <a:pt x="3326792" y="1523128"/>
                </a:lnTo>
                <a:lnTo>
                  <a:pt x="3306680" y="1558723"/>
                </a:lnTo>
                <a:lnTo>
                  <a:pt x="3281666" y="1592363"/>
                </a:lnTo>
                <a:lnTo>
                  <a:pt x="3252069" y="1623825"/>
                </a:lnTo>
                <a:lnTo>
                  <a:pt x="3218207" y="1652887"/>
                </a:lnTo>
                <a:lnTo>
                  <a:pt x="3180400" y="1679325"/>
                </a:lnTo>
                <a:lnTo>
                  <a:pt x="3138966" y="1702918"/>
                </a:lnTo>
                <a:lnTo>
                  <a:pt x="3094224" y="1723441"/>
                </a:lnTo>
                <a:lnTo>
                  <a:pt x="3046492" y="1740672"/>
                </a:lnTo>
                <a:lnTo>
                  <a:pt x="2996090" y="1754389"/>
                </a:lnTo>
                <a:lnTo>
                  <a:pt x="2943336" y="1764368"/>
                </a:lnTo>
                <a:lnTo>
                  <a:pt x="2888549" y="1770387"/>
                </a:lnTo>
                <a:lnTo>
                  <a:pt x="2832049" y="1772223"/>
                </a:lnTo>
                <a:lnTo>
                  <a:pt x="2784406" y="1770359"/>
                </a:lnTo>
                <a:lnTo>
                  <a:pt x="2737424" y="1765440"/>
                </a:lnTo>
                <a:lnTo>
                  <a:pt x="2691380" y="1757523"/>
                </a:lnTo>
                <a:lnTo>
                  <a:pt x="2646553" y="1746663"/>
                </a:lnTo>
                <a:lnTo>
                  <a:pt x="2603222" y="1732918"/>
                </a:lnTo>
                <a:lnTo>
                  <a:pt x="2561666" y="1716343"/>
                </a:lnTo>
                <a:lnTo>
                  <a:pt x="2543330" y="1753403"/>
                </a:lnTo>
                <a:lnTo>
                  <a:pt x="2520802" y="1788527"/>
                </a:lnTo>
                <a:lnTo>
                  <a:pt x="2494347" y="1821612"/>
                </a:lnTo>
                <a:lnTo>
                  <a:pt x="2464231" y="1852558"/>
                </a:lnTo>
                <a:lnTo>
                  <a:pt x="2430721" y="1881263"/>
                </a:lnTo>
                <a:lnTo>
                  <a:pt x="2394082" y="1907624"/>
                </a:lnTo>
                <a:lnTo>
                  <a:pt x="2354581" y="1931540"/>
                </a:lnTo>
                <a:lnTo>
                  <a:pt x="2312484" y="1952909"/>
                </a:lnTo>
                <a:lnTo>
                  <a:pt x="2268057" y="1971629"/>
                </a:lnTo>
                <a:lnTo>
                  <a:pt x="2221567" y="1987599"/>
                </a:lnTo>
                <a:lnTo>
                  <a:pt x="2173279" y="2000716"/>
                </a:lnTo>
                <a:lnTo>
                  <a:pt x="2123459" y="2010880"/>
                </a:lnTo>
                <a:lnTo>
                  <a:pt x="2072374" y="2017987"/>
                </a:lnTo>
                <a:lnTo>
                  <a:pt x="2020290" y="2021937"/>
                </a:lnTo>
                <a:lnTo>
                  <a:pt x="1967473" y="2022628"/>
                </a:lnTo>
                <a:lnTo>
                  <a:pt x="1914189" y="2019957"/>
                </a:lnTo>
                <a:lnTo>
                  <a:pt x="1860705" y="2013823"/>
                </a:lnTo>
                <a:lnTo>
                  <a:pt x="1807286" y="2004125"/>
                </a:lnTo>
                <a:lnTo>
                  <a:pt x="1757895" y="1991817"/>
                </a:lnTo>
                <a:lnTo>
                  <a:pt x="1710458" y="1976596"/>
                </a:lnTo>
                <a:lnTo>
                  <a:pt x="1665203" y="1958586"/>
                </a:lnTo>
                <a:lnTo>
                  <a:pt x="1622358" y="1937910"/>
                </a:lnTo>
                <a:lnTo>
                  <a:pt x="1582150" y="1914693"/>
                </a:lnTo>
                <a:lnTo>
                  <a:pt x="1544806" y="1889057"/>
                </a:lnTo>
                <a:lnTo>
                  <a:pt x="1510556" y="1861126"/>
                </a:lnTo>
                <a:lnTo>
                  <a:pt x="1479626" y="1831024"/>
                </a:lnTo>
                <a:lnTo>
                  <a:pt x="1434405" y="1848844"/>
                </a:lnTo>
                <a:lnTo>
                  <a:pt x="1388156" y="1864019"/>
                </a:lnTo>
                <a:lnTo>
                  <a:pt x="1341065" y="1876582"/>
                </a:lnTo>
                <a:lnTo>
                  <a:pt x="1293314" y="1886564"/>
                </a:lnTo>
                <a:lnTo>
                  <a:pt x="1245086" y="1894000"/>
                </a:lnTo>
                <a:lnTo>
                  <a:pt x="1196566" y="1898920"/>
                </a:lnTo>
                <a:lnTo>
                  <a:pt x="1147937" y="1901359"/>
                </a:lnTo>
                <a:lnTo>
                  <a:pt x="1099383" y="1901349"/>
                </a:lnTo>
                <a:lnTo>
                  <a:pt x="1051087" y="1898923"/>
                </a:lnTo>
                <a:lnTo>
                  <a:pt x="1003233" y="1894113"/>
                </a:lnTo>
                <a:lnTo>
                  <a:pt x="956005" y="1886952"/>
                </a:lnTo>
                <a:lnTo>
                  <a:pt x="909585" y="1877472"/>
                </a:lnTo>
                <a:lnTo>
                  <a:pt x="864159" y="1865707"/>
                </a:lnTo>
                <a:lnTo>
                  <a:pt x="819909" y="1851689"/>
                </a:lnTo>
                <a:lnTo>
                  <a:pt x="777020" y="1835451"/>
                </a:lnTo>
                <a:lnTo>
                  <a:pt x="735674" y="1817026"/>
                </a:lnTo>
                <a:lnTo>
                  <a:pt x="696055" y="1796446"/>
                </a:lnTo>
                <a:lnTo>
                  <a:pt x="658348" y="1773743"/>
                </a:lnTo>
                <a:lnTo>
                  <a:pt x="622735" y="1748952"/>
                </a:lnTo>
                <a:lnTo>
                  <a:pt x="589400" y="1722104"/>
                </a:lnTo>
                <a:lnTo>
                  <a:pt x="558528" y="1693231"/>
                </a:lnTo>
                <a:lnTo>
                  <a:pt x="530301" y="1662368"/>
                </a:lnTo>
                <a:lnTo>
                  <a:pt x="527888" y="1659320"/>
                </a:lnTo>
                <a:lnTo>
                  <a:pt x="525475" y="1656399"/>
                </a:lnTo>
                <a:lnTo>
                  <a:pt x="523062" y="1653478"/>
                </a:lnTo>
                <a:lnTo>
                  <a:pt x="469977" y="1655336"/>
                </a:lnTo>
                <a:lnTo>
                  <a:pt x="418255" y="1652212"/>
                </a:lnTo>
                <a:lnTo>
                  <a:pt x="368411" y="1644395"/>
                </a:lnTo>
                <a:lnTo>
                  <a:pt x="320962" y="1632175"/>
                </a:lnTo>
                <a:lnTo>
                  <a:pt x="276424" y="1615839"/>
                </a:lnTo>
                <a:lnTo>
                  <a:pt x="235311" y="1595677"/>
                </a:lnTo>
                <a:lnTo>
                  <a:pt x="198141" y="1571978"/>
                </a:lnTo>
                <a:lnTo>
                  <a:pt x="165430" y="1545029"/>
                </a:lnTo>
                <a:lnTo>
                  <a:pt x="137692" y="1515121"/>
                </a:lnTo>
                <a:lnTo>
                  <a:pt x="115444" y="1482542"/>
                </a:lnTo>
                <a:lnTo>
                  <a:pt x="99203" y="1447581"/>
                </a:lnTo>
                <a:lnTo>
                  <a:pt x="89484" y="1410527"/>
                </a:lnTo>
                <a:lnTo>
                  <a:pt x="87453" y="1362132"/>
                </a:lnTo>
                <a:lnTo>
                  <a:pt x="97193" y="1314724"/>
                </a:lnTo>
                <a:lnTo>
                  <a:pt x="118223" y="1269353"/>
                </a:lnTo>
                <a:lnTo>
                  <a:pt x="150062" y="1227066"/>
                </a:lnTo>
                <a:lnTo>
                  <a:pt x="192227" y="1188912"/>
                </a:lnTo>
                <a:lnTo>
                  <a:pt x="144713" y="1165543"/>
                </a:lnTo>
                <a:lnTo>
                  <a:pt x="103524" y="1138154"/>
                </a:lnTo>
                <a:lnTo>
                  <a:pt x="68875" y="1107336"/>
                </a:lnTo>
                <a:lnTo>
                  <a:pt x="40983" y="1073678"/>
                </a:lnTo>
                <a:lnTo>
                  <a:pt x="20062" y="1037772"/>
                </a:lnTo>
                <a:lnTo>
                  <a:pt x="6329" y="1000208"/>
                </a:lnTo>
                <a:lnTo>
                  <a:pt x="0" y="961575"/>
                </a:lnTo>
                <a:lnTo>
                  <a:pt x="1290" y="922464"/>
                </a:lnTo>
                <a:lnTo>
                  <a:pt x="10415" y="883466"/>
                </a:lnTo>
                <a:lnTo>
                  <a:pt x="27591" y="845169"/>
                </a:lnTo>
                <a:lnTo>
                  <a:pt x="53035" y="808166"/>
                </a:lnTo>
                <a:lnTo>
                  <a:pt x="82709" y="776985"/>
                </a:lnTo>
                <a:lnTo>
                  <a:pt x="117567" y="749262"/>
                </a:lnTo>
                <a:lnTo>
                  <a:pt x="157021" y="725270"/>
                </a:lnTo>
                <a:lnTo>
                  <a:pt x="200485" y="705279"/>
                </a:lnTo>
                <a:lnTo>
                  <a:pt x="247372" y="689560"/>
                </a:lnTo>
                <a:lnTo>
                  <a:pt x="297097" y="678384"/>
                </a:lnTo>
                <a:lnTo>
                  <a:pt x="349072" y="672022"/>
                </a:lnTo>
                <a:lnTo>
                  <a:pt x="352374" y="665672"/>
                </a:lnTo>
                <a:close/>
              </a:path>
            </a:pathLst>
          </a:custGeom>
          <a:ln w="25908">
            <a:solidFill>
              <a:srgbClr val="285D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98871" y="2978276"/>
            <a:ext cx="250570" cy="2644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60720" y="2770377"/>
            <a:ext cx="337185" cy="337185"/>
          </a:xfrm>
          <a:custGeom>
            <a:avLst/>
            <a:gdLst/>
            <a:ahLst/>
            <a:cxnLst/>
            <a:rect l="l" t="t" r="r" b="b"/>
            <a:pathLst>
              <a:path w="337185" h="337185">
                <a:moveTo>
                  <a:pt x="337057" y="168529"/>
                </a:moveTo>
                <a:lnTo>
                  <a:pt x="331039" y="213291"/>
                </a:lnTo>
                <a:lnTo>
                  <a:pt x="314052" y="253539"/>
                </a:lnTo>
                <a:lnTo>
                  <a:pt x="287702" y="287654"/>
                </a:lnTo>
                <a:lnTo>
                  <a:pt x="253595" y="314023"/>
                </a:lnTo>
                <a:lnTo>
                  <a:pt x="213335" y="331030"/>
                </a:lnTo>
                <a:lnTo>
                  <a:pt x="168528" y="337058"/>
                </a:lnTo>
                <a:lnTo>
                  <a:pt x="123722" y="331030"/>
                </a:lnTo>
                <a:lnTo>
                  <a:pt x="83462" y="314023"/>
                </a:lnTo>
                <a:lnTo>
                  <a:pt x="49355" y="287655"/>
                </a:lnTo>
                <a:lnTo>
                  <a:pt x="23005" y="253539"/>
                </a:lnTo>
                <a:lnTo>
                  <a:pt x="6018" y="213291"/>
                </a:lnTo>
                <a:lnTo>
                  <a:pt x="0" y="168529"/>
                </a:lnTo>
                <a:lnTo>
                  <a:pt x="6018" y="123722"/>
                </a:lnTo>
                <a:lnTo>
                  <a:pt x="23005" y="83462"/>
                </a:lnTo>
                <a:lnTo>
                  <a:pt x="49355" y="49355"/>
                </a:lnTo>
                <a:lnTo>
                  <a:pt x="83462" y="23005"/>
                </a:lnTo>
                <a:lnTo>
                  <a:pt x="123722" y="6018"/>
                </a:lnTo>
                <a:lnTo>
                  <a:pt x="168528" y="0"/>
                </a:lnTo>
                <a:lnTo>
                  <a:pt x="213335" y="6018"/>
                </a:lnTo>
                <a:lnTo>
                  <a:pt x="253595" y="23005"/>
                </a:lnTo>
                <a:lnTo>
                  <a:pt x="287702" y="49355"/>
                </a:lnTo>
                <a:lnTo>
                  <a:pt x="314052" y="83462"/>
                </a:lnTo>
                <a:lnTo>
                  <a:pt x="331039" y="123722"/>
                </a:lnTo>
                <a:lnTo>
                  <a:pt x="337057" y="168529"/>
                </a:lnTo>
                <a:close/>
              </a:path>
            </a:pathLst>
          </a:custGeom>
          <a:ln w="25908">
            <a:solidFill>
              <a:srgbClr val="285D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844034" y="2086482"/>
            <a:ext cx="227329" cy="38100"/>
          </a:xfrm>
          <a:custGeom>
            <a:avLst/>
            <a:gdLst/>
            <a:ahLst/>
            <a:cxnLst/>
            <a:rect l="l" t="t" r="r" b="b"/>
            <a:pathLst>
              <a:path w="227329" h="38100">
                <a:moveTo>
                  <a:pt x="226949" y="37337"/>
                </a:moveTo>
                <a:lnTo>
                  <a:pt x="179498" y="37917"/>
                </a:lnTo>
                <a:lnTo>
                  <a:pt x="132578" y="34381"/>
                </a:lnTo>
                <a:lnTo>
                  <a:pt x="86689" y="26822"/>
                </a:lnTo>
                <a:lnTo>
                  <a:pt x="42329" y="15331"/>
                </a:lnTo>
                <a:lnTo>
                  <a:pt x="0" y="0"/>
                </a:lnTo>
              </a:path>
            </a:pathLst>
          </a:custGeom>
          <a:ln w="25908">
            <a:solidFill>
              <a:srgbClr val="285D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71947" y="2532126"/>
            <a:ext cx="99695" cy="18415"/>
          </a:xfrm>
          <a:custGeom>
            <a:avLst/>
            <a:gdLst/>
            <a:ahLst/>
            <a:cxnLst/>
            <a:rect l="l" t="t" r="r" b="b"/>
            <a:pathLst>
              <a:path w="99695" h="18414">
                <a:moveTo>
                  <a:pt x="99313" y="0"/>
                </a:moveTo>
                <a:lnTo>
                  <a:pt x="75134" y="6191"/>
                </a:lnTo>
                <a:lnTo>
                  <a:pt x="50466" y="11239"/>
                </a:lnTo>
                <a:lnTo>
                  <a:pt x="25394" y="15144"/>
                </a:lnTo>
                <a:lnTo>
                  <a:pt x="0" y="17907"/>
                </a:lnTo>
              </a:path>
            </a:pathLst>
          </a:custGeom>
          <a:ln w="25907">
            <a:solidFill>
              <a:srgbClr val="285D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067171" y="2646933"/>
            <a:ext cx="60325" cy="81915"/>
          </a:xfrm>
          <a:custGeom>
            <a:avLst/>
            <a:gdLst/>
            <a:ahLst/>
            <a:cxnLst/>
            <a:rect l="l" t="t" r="r" b="b"/>
            <a:pathLst>
              <a:path w="60325" h="81914">
                <a:moveTo>
                  <a:pt x="59816" y="81406"/>
                </a:moveTo>
                <a:lnTo>
                  <a:pt x="42576" y="61936"/>
                </a:lnTo>
                <a:lnTo>
                  <a:pt x="26860" y="41846"/>
                </a:lnTo>
                <a:lnTo>
                  <a:pt x="12668" y="21185"/>
                </a:lnTo>
                <a:lnTo>
                  <a:pt x="0" y="0"/>
                </a:lnTo>
              </a:path>
            </a:pathLst>
          </a:custGeom>
          <a:ln w="25908">
            <a:solidFill>
              <a:srgbClr val="285D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209663" y="2525267"/>
            <a:ext cx="24130" cy="89535"/>
          </a:xfrm>
          <a:custGeom>
            <a:avLst/>
            <a:gdLst/>
            <a:ahLst/>
            <a:cxnLst/>
            <a:rect l="l" t="t" r="r" b="b"/>
            <a:pathLst>
              <a:path w="24129" h="89535">
                <a:moveTo>
                  <a:pt x="23875" y="0"/>
                </a:moveTo>
                <a:lnTo>
                  <a:pt x="20377" y="22611"/>
                </a:lnTo>
                <a:lnTo>
                  <a:pt x="15224" y="45069"/>
                </a:lnTo>
                <a:lnTo>
                  <a:pt x="8427" y="67311"/>
                </a:lnTo>
                <a:lnTo>
                  <a:pt x="0" y="89281"/>
                </a:lnTo>
              </a:path>
            </a:pathLst>
          </a:custGeom>
          <a:ln w="25908">
            <a:solidFill>
              <a:srgbClr val="285D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708645" y="1972945"/>
            <a:ext cx="291465" cy="334010"/>
          </a:xfrm>
          <a:custGeom>
            <a:avLst/>
            <a:gdLst/>
            <a:ahLst/>
            <a:cxnLst/>
            <a:rect l="l" t="t" r="r" b="b"/>
            <a:pathLst>
              <a:path w="291465" h="334010">
                <a:moveTo>
                  <a:pt x="0" y="0"/>
                </a:moveTo>
                <a:lnTo>
                  <a:pt x="51839" y="20643"/>
                </a:lnTo>
                <a:lnTo>
                  <a:pt x="99415" y="45014"/>
                </a:lnTo>
                <a:lnTo>
                  <a:pt x="142434" y="72778"/>
                </a:lnTo>
                <a:lnTo>
                  <a:pt x="180604" y="103599"/>
                </a:lnTo>
                <a:lnTo>
                  <a:pt x="213629" y="137144"/>
                </a:lnTo>
                <a:lnTo>
                  <a:pt x="241218" y="173077"/>
                </a:lnTo>
                <a:lnTo>
                  <a:pt x="263077" y="211065"/>
                </a:lnTo>
                <a:lnTo>
                  <a:pt x="278912" y="250773"/>
                </a:lnTo>
                <a:lnTo>
                  <a:pt x="288430" y="291866"/>
                </a:lnTo>
                <a:lnTo>
                  <a:pt x="291337" y="334009"/>
                </a:lnTo>
              </a:path>
            </a:pathLst>
          </a:custGeom>
          <a:ln w="25908">
            <a:solidFill>
              <a:srgbClr val="285D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266048" y="1617217"/>
            <a:ext cx="130175" cy="125730"/>
          </a:xfrm>
          <a:custGeom>
            <a:avLst/>
            <a:gdLst/>
            <a:ahLst/>
            <a:cxnLst/>
            <a:rect l="l" t="t" r="r" b="b"/>
            <a:pathLst>
              <a:path w="130175" h="125730">
                <a:moveTo>
                  <a:pt x="129794" y="0"/>
                </a:moveTo>
                <a:lnTo>
                  <a:pt x="105155" y="35139"/>
                </a:lnTo>
                <a:lnTo>
                  <a:pt x="75088" y="67945"/>
                </a:lnTo>
                <a:lnTo>
                  <a:pt x="39925" y="98083"/>
                </a:lnTo>
                <a:lnTo>
                  <a:pt x="0" y="125222"/>
                </a:lnTo>
              </a:path>
            </a:pathLst>
          </a:custGeom>
          <a:ln w="25908">
            <a:solidFill>
              <a:srgbClr val="285D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8084566" y="1152397"/>
            <a:ext cx="6985" cy="59690"/>
          </a:xfrm>
          <a:custGeom>
            <a:avLst/>
            <a:gdLst/>
            <a:ahLst/>
            <a:cxnLst/>
            <a:rect l="l" t="t" r="r" b="b"/>
            <a:pathLst>
              <a:path w="6984" h="59690">
                <a:moveTo>
                  <a:pt x="0" y="0"/>
                </a:moveTo>
                <a:lnTo>
                  <a:pt x="3214" y="14712"/>
                </a:lnTo>
                <a:lnTo>
                  <a:pt x="5429" y="29495"/>
                </a:lnTo>
                <a:lnTo>
                  <a:pt x="6643" y="44326"/>
                </a:lnTo>
                <a:lnTo>
                  <a:pt x="6857" y="59181"/>
                </a:lnTo>
              </a:path>
            </a:pathLst>
          </a:custGeom>
          <a:ln w="25908">
            <a:solidFill>
              <a:srgbClr val="285D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256018" y="1007999"/>
            <a:ext cx="66675" cy="75565"/>
          </a:xfrm>
          <a:custGeom>
            <a:avLst/>
            <a:gdLst/>
            <a:ahLst/>
            <a:cxnLst/>
            <a:rect l="l" t="t" r="r" b="b"/>
            <a:pathLst>
              <a:path w="66675" h="75565">
                <a:moveTo>
                  <a:pt x="0" y="75437"/>
                </a:moveTo>
                <a:lnTo>
                  <a:pt x="13682" y="55328"/>
                </a:lnTo>
                <a:lnTo>
                  <a:pt x="29352" y="36004"/>
                </a:lnTo>
                <a:lnTo>
                  <a:pt x="46952" y="17537"/>
                </a:lnTo>
                <a:lnTo>
                  <a:pt x="66421" y="0"/>
                </a:lnTo>
              </a:path>
            </a:pathLst>
          </a:custGeom>
          <a:ln w="25908">
            <a:solidFill>
              <a:srgbClr val="285D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634480" y="1054353"/>
            <a:ext cx="32384" cy="65405"/>
          </a:xfrm>
          <a:custGeom>
            <a:avLst/>
            <a:gdLst/>
            <a:ahLst/>
            <a:cxnLst/>
            <a:rect l="l" t="t" r="r" b="b"/>
            <a:pathLst>
              <a:path w="32384" h="65405">
                <a:moveTo>
                  <a:pt x="0" y="65024"/>
                </a:moveTo>
                <a:lnTo>
                  <a:pt x="5877" y="48220"/>
                </a:lnTo>
                <a:lnTo>
                  <a:pt x="13208" y="31750"/>
                </a:lnTo>
                <a:lnTo>
                  <a:pt x="21967" y="15660"/>
                </a:lnTo>
                <a:lnTo>
                  <a:pt x="32130" y="0"/>
                </a:lnTo>
              </a:path>
            </a:pathLst>
          </a:custGeom>
          <a:ln w="25907">
            <a:solidFill>
              <a:srgbClr val="285D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904991" y="1141475"/>
            <a:ext cx="116839" cy="63500"/>
          </a:xfrm>
          <a:custGeom>
            <a:avLst/>
            <a:gdLst/>
            <a:ahLst/>
            <a:cxnLst/>
            <a:rect l="l" t="t" r="r" b="b"/>
            <a:pathLst>
              <a:path w="116839" h="63500">
                <a:moveTo>
                  <a:pt x="0" y="0"/>
                </a:moveTo>
                <a:lnTo>
                  <a:pt x="31109" y="13827"/>
                </a:lnTo>
                <a:lnTo>
                  <a:pt x="60944" y="28987"/>
                </a:lnTo>
                <a:lnTo>
                  <a:pt x="89421" y="45434"/>
                </a:lnTo>
                <a:lnTo>
                  <a:pt x="116459" y="63119"/>
                </a:lnTo>
              </a:path>
            </a:pathLst>
          </a:custGeom>
          <a:ln w="25908">
            <a:solidFill>
              <a:srgbClr val="285D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99990" y="1571116"/>
            <a:ext cx="20320" cy="66675"/>
          </a:xfrm>
          <a:custGeom>
            <a:avLst/>
            <a:gdLst/>
            <a:ahLst/>
            <a:cxnLst/>
            <a:rect l="l" t="t" r="r" b="b"/>
            <a:pathLst>
              <a:path w="20320" h="66675">
                <a:moveTo>
                  <a:pt x="20320" y="66421"/>
                </a:moveTo>
                <a:lnTo>
                  <a:pt x="13841" y="50041"/>
                </a:lnTo>
                <a:lnTo>
                  <a:pt x="8302" y="33496"/>
                </a:lnTo>
                <a:lnTo>
                  <a:pt x="3692" y="16807"/>
                </a:lnTo>
                <a:lnTo>
                  <a:pt x="0" y="0"/>
                </a:lnTo>
              </a:path>
            </a:pathLst>
          </a:custGeom>
          <a:ln w="25907">
            <a:solidFill>
              <a:srgbClr val="285D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356097" y="1231772"/>
            <a:ext cx="2185035" cy="12458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1F1F1"/>
                </a:solidFill>
                <a:latin typeface="Arial"/>
                <a:cs typeface="Arial"/>
              </a:rPr>
              <a:t>Haven’t heard</a:t>
            </a:r>
            <a:r>
              <a:rPr sz="2000" spc="-140" dirty="0">
                <a:solidFill>
                  <a:srgbClr val="F1F1F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1F1F1"/>
                </a:solidFill>
                <a:latin typeface="Arial"/>
                <a:cs typeface="Arial"/>
              </a:rPr>
              <a:t>from  the leader</a:t>
            </a:r>
            <a:r>
              <a:rPr sz="2000" spc="-70" dirty="0">
                <a:solidFill>
                  <a:srgbClr val="F1F1F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1F1F1"/>
                </a:solidFill>
                <a:latin typeface="Arial"/>
                <a:cs typeface="Arial"/>
              </a:rPr>
              <a:t>for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000" dirty="0">
                <a:solidFill>
                  <a:srgbClr val="F1F1F1"/>
                </a:solidFill>
                <a:latin typeface="Arial"/>
                <a:cs typeface="Arial"/>
              </a:rPr>
              <a:t>2 sec…</a:t>
            </a:r>
            <a:r>
              <a:rPr sz="2000" spc="-90" dirty="0">
                <a:solidFill>
                  <a:srgbClr val="F1F1F1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1F1F1"/>
                </a:solidFill>
                <a:latin typeface="Arial"/>
                <a:cs typeface="Arial"/>
              </a:rPr>
              <a:t>Something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000" dirty="0">
                <a:solidFill>
                  <a:srgbClr val="F1F1F1"/>
                </a:solidFill>
                <a:latin typeface="Arial"/>
                <a:cs typeface="Arial"/>
              </a:rPr>
              <a:t>is</a:t>
            </a:r>
            <a:r>
              <a:rPr sz="2000" spc="-10" dirty="0">
                <a:solidFill>
                  <a:srgbClr val="F1F1F1"/>
                </a:solidFill>
                <a:latin typeface="Arial"/>
                <a:cs typeface="Arial"/>
              </a:rPr>
              <a:t> </a:t>
            </a:r>
            <a:r>
              <a:rPr sz="2000" dirty="0">
                <a:solidFill>
                  <a:srgbClr val="F1F1F1"/>
                </a:solidFill>
                <a:latin typeface="Arial"/>
                <a:cs typeface="Arial"/>
              </a:rPr>
              <a:t>wrong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41818" y="457453"/>
            <a:ext cx="2601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"/>
                <a:cs typeface="Arial"/>
              </a:rPr>
              <a:t>Raft consensus</a:t>
            </a:r>
            <a:r>
              <a:rPr sz="1800" spc="-5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"/>
                <a:cs typeface="Arial"/>
              </a:rPr>
              <a:t>algorithm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1250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5723" y="739855"/>
            <a:ext cx="315150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 err="1"/>
              <a:t>Alegere</a:t>
            </a:r>
            <a:r>
              <a:rPr lang="en-US" dirty="0"/>
              <a:t> </a:t>
            </a:r>
            <a:r>
              <a:rPr lang="en-US" dirty="0" err="1"/>
              <a:t>lider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562213" y="218058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40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4855" y="1416068"/>
            <a:ext cx="8319134" cy="8136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lang="en-US" sz="2600" dirty="0">
                <a:solidFill>
                  <a:srgbClr val="253138"/>
                </a:solidFill>
                <a:latin typeface="Arial"/>
                <a:cs typeface="Arial"/>
              </a:rPr>
              <a:t>O </a:t>
            </a:r>
            <a:r>
              <a:rPr lang="en-US" sz="2600" dirty="0" err="1">
                <a:solidFill>
                  <a:srgbClr val="253138"/>
                </a:solidFill>
                <a:latin typeface="Arial"/>
                <a:cs typeface="Arial"/>
              </a:rPr>
              <a:t>alegere</a:t>
            </a:r>
            <a:r>
              <a:rPr lang="en-US" sz="2600" dirty="0">
                <a:solidFill>
                  <a:srgbClr val="253138"/>
                </a:solidFill>
                <a:latin typeface="Arial"/>
                <a:cs typeface="Arial"/>
              </a:rPr>
              <a:t> </a:t>
            </a:r>
            <a:r>
              <a:rPr lang="en-US" sz="2600" dirty="0" err="1">
                <a:solidFill>
                  <a:srgbClr val="253138"/>
                </a:solidFill>
                <a:latin typeface="Arial"/>
                <a:cs typeface="Arial"/>
              </a:rPr>
              <a:t>finalizata</a:t>
            </a:r>
            <a:r>
              <a:rPr lang="en-US" sz="2600" dirty="0">
                <a:solidFill>
                  <a:srgbClr val="253138"/>
                </a:solidFill>
                <a:latin typeface="Arial"/>
                <a:cs typeface="Arial"/>
              </a:rPr>
              <a:t> cu </a:t>
            </a:r>
            <a:r>
              <a:rPr lang="en-US" sz="2600" dirty="0" err="1">
                <a:solidFill>
                  <a:srgbClr val="253138"/>
                </a:solidFill>
                <a:latin typeface="Arial"/>
                <a:cs typeface="Arial"/>
              </a:rPr>
              <a:t>succes</a:t>
            </a:r>
            <a:r>
              <a:rPr sz="2600" dirty="0">
                <a:solidFill>
                  <a:srgbClr val="253138"/>
                </a:solidFill>
                <a:latin typeface="Arial"/>
                <a:cs typeface="Arial"/>
              </a:rPr>
              <a:t>: 2 </a:t>
            </a:r>
            <a:r>
              <a:rPr lang="en-US" sz="2600" dirty="0">
                <a:solidFill>
                  <a:srgbClr val="253138"/>
                </a:solidFill>
                <a:latin typeface="Arial"/>
                <a:cs typeface="Arial"/>
              </a:rPr>
              <a:t>din </a:t>
            </a:r>
            <a:r>
              <a:rPr sz="2600" dirty="0">
                <a:solidFill>
                  <a:srgbClr val="253138"/>
                </a:solidFill>
                <a:latin typeface="Arial"/>
                <a:cs typeface="Arial"/>
              </a:rPr>
              <a:t>3 </a:t>
            </a:r>
            <a:r>
              <a:rPr lang="en-US" sz="2600" dirty="0" err="1">
                <a:solidFill>
                  <a:srgbClr val="253138"/>
                </a:solidFill>
                <a:latin typeface="Arial"/>
                <a:cs typeface="Arial"/>
              </a:rPr>
              <a:t>noduri</a:t>
            </a:r>
            <a:r>
              <a:rPr lang="en-US" sz="2600" dirty="0">
                <a:solidFill>
                  <a:srgbClr val="253138"/>
                </a:solidFill>
                <a:latin typeface="Arial"/>
                <a:cs typeface="Arial"/>
              </a:rPr>
              <a:t> sunt de </a:t>
            </a:r>
            <a:r>
              <a:rPr lang="en-US" sz="2600" dirty="0" err="1">
                <a:solidFill>
                  <a:srgbClr val="253138"/>
                </a:solidFill>
                <a:latin typeface="Arial"/>
                <a:cs typeface="Arial"/>
              </a:rPr>
              <a:t>acord</a:t>
            </a:r>
            <a:r>
              <a:rPr lang="en-US" sz="2600" dirty="0">
                <a:solidFill>
                  <a:srgbClr val="253138"/>
                </a:solidFill>
                <a:latin typeface="Arial"/>
                <a:cs typeface="Arial"/>
              </a:rPr>
              <a:t> cu </a:t>
            </a:r>
            <a:r>
              <a:rPr lang="en-US" sz="2600" dirty="0" err="1">
                <a:solidFill>
                  <a:srgbClr val="253138"/>
                </a:solidFill>
                <a:latin typeface="Arial"/>
                <a:cs typeface="Arial"/>
              </a:rPr>
              <a:t>noul</a:t>
            </a:r>
            <a:r>
              <a:rPr lang="en-US" sz="2600" dirty="0">
                <a:solidFill>
                  <a:srgbClr val="253138"/>
                </a:solidFill>
                <a:latin typeface="Arial"/>
                <a:cs typeface="Arial"/>
              </a:rPr>
              <a:t> </a:t>
            </a:r>
            <a:r>
              <a:rPr lang="en-US" sz="2600" dirty="0" err="1">
                <a:solidFill>
                  <a:srgbClr val="253138"/>
                </a:solidFill>
                <a:latin typeface="Arial"/>
                <a:cs typeface="Arial"/>
              </a:rPr>
              <a:t>lider</a:t>
            </a:r>
            <a:endParaRPr sz="2600" dirty="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615690" y="3188970"/>
            <a:ext cx="1854835" cy="1914525"/>
          </a:xfrm>
          <a:custGeom>
            <a:avLst/>
            <a:gdLst/>
            <a:ahLst/>
            <a:cxnLst/>
            <a:rect l="l" t="t" r="r" b="b"/>
            <a:pathLst>
              <a:path w="1854835" h="1914525">
                <a:moveTo>
                  <a:pt x="927354" y="0"/>
                </a:moveTo>
                <a:lnTo>
                  <a:pt x="879630" y="1245"/>
                </a:lnTo>
                <a:lnTo>
                  <a:pt x="832532" y="4941"/>
                </a:lnTo>
                <a:lnTo>
                  <a:pt x="786120" y="11027"/>
                </a:lnTo>
                <a:lnTo>
                  <a:pt x="740451" y="19444"/>
                </a:lnTo>
                <a:lnTo>
                  <a:pt x="695584" y="30131"/>
                </a:lnTo>
                <a:lnTo>
                  <a:pt x="651577" y="43028"/>
                </a:lnTo>
                <a:lnTo>
                  <a:pt x="608487" y="58075"/>
                </a:lnTo>
                <a:lnTo>
                  <a:pt x="566374" y="75211"/>
                </a:lnTo>
                <a:lnTo>
                  <a:pt x="525295" y="94378"/>
                </a:lnTo>
                <a:lnTo>
                  <a:pt x="485309" y="115513"/>
                </a:lnTo>
                <a:lnTo>
                  <a:pt x="446474" y="138559"/>
                </a:lnTo>
                <a:lnTo>
                  <a:pt x="408849" y="163453"/>
                </a:lnTo>
                <a:lnTo>
                  <a:pt x="372491" y="190136"/>
                </a:lnTo>
                <a:lnTo>
                  <a:pt x="337459" y="218549"/>
                </a:lnTo>
                <a:lnTo>
                  <a:pt x="303811" y="248630"/>
                </a:lnTo>
                <a:lnTo>
                  <a:pt x="271605" y="280320"/>
                </a:lnTo>
                <a:lnTo>
                  <a:pt x="240900" y="313559"/>
                </a:lnTo>
                <a:lnTo>
                  <a:pt x="211753" y="348286"/>
                </a:lnTo>
                <a:lnTo>
                  <a:pt x="184224" y="384441"/>
                </a:lnTo>
                <a:lnTo>
                  <a:pt x="158370" y="421964"/>
                </a:lnTo>
                <a:lnTo>
                  <a:pt x="134249" y="460796"/>
                </a:lnTo>
                <a:lnTo>
                  <a:pt x="111921" y="500875"/>
                </a:lnTo>
                <a:lnTo>
                  <a:pt x="91442" y="542142"/>
                </a:lnTo>
                <a:lnTo>
                  <a:pt x="72872" y="584537"/>
                </a:lnTo>
                <a:lnTo>
                  <a:pt x="56268" y="627999"/>
                </a:lnTo>
                <a:lnTo>
                  <a:pt x="41689" y="672468"/>
                </a:lnTo>
                <a:lnTo>
                  <a:pt x="29193" y="717885"/>
                </a:lnTo>
                <a:lnTo>
                  <a:pt x="18839" y="764189"/>
                </a:lnTo>
                <a:lnTo>
                  <a:pt x="10684" y="811319"/>
                </a:lnTo>
                <a:lnTo>
                  <a:pt x="4787" y="859217"/>
                </a:lnTo>
                <a:lnTo>
                  <a:pt x="1206" y="907821"/>
                </a:lnTo>
                <a:lnTo>
                  <a:pt x="0" y="957071"/>
                </a:lnTo>
                <a:lnTo>
                  <a:pt x="1206" y="1006322"/>
                </a:lnTo>
                <a:lnTo>
                  <a:pt x="4787" y="1054926"/>
                </a:lnTo>
                <a:lnTo>
                  <a:pt x="10684" y="1102824"/>
                </a:lnTo>
                <a:lnTo>
                  <a:pt x="18839" y="1149954"/>
                </a:lnTo>
                <a:lnTo>
                  <a:pt x="29193" y="1196258"/>
                </a:lnTo>
                <a:lnTo>
                  <a:pt x="41689" y="1241675"/>
                </a:lnTo>
                <a:lnTo>
                  <a:pt x="56268" y="1286144"/>
                </a:lnTo>
                <a:lnTo>
                  <a:pt x="72872" y="1329606"/>
                </a:lnTo>
                <a:lnTo>
                  <a:pt x="91442" y="1372001"/>
                </a:lnTo>
                <a:lnTo>
                  <a:pt x="111921" y="1413268"/>
                </a:lnTo>
                <a:lnTo>
                  <a:pt x="134249" y="1453347"/>
                </a:lnTo>
                <a:lnTo>
                  <a:pt x="158370" y="1492179"/>
                </a:lnTo>
                <a:lnTo>
                  <a:pt x="184224" y="1529702"/>
                </a:lnTo>
                <a:lnTo>
                  <a:pt x="211753" y="1565857"/>
                </a:lnTo>
                <a:lnTo>
                  <a:pt x="240900" y="1600584"/>
                </a:lnTo>
                <a:lnTo>
                  <a:pt x="271605" y="1633823"/>
                </a:lnTo>
                <a:lnTo>
                  <a:pt x="303811" y="1665513"/>
                </a:lnTo>
                <a:lnTo>
                  <a:pt x="337459" y="1695594"/>
                </a:lnTo>
                <a:lnTo>
                  <a:pt x="372491" y="1724007"/>
                </a:lnTo>
                <a:lnTo>
                  <a:pt x="408849" y="1750690"/>
                </a:lnTo>
                <a:lnTo>
                  <a:pt x="446474" y="1775584"/>
                </a:lnTo>
                <a:lnTo>
                  <a:pt x="485309" y="1798630"/>
                </a:lnTo>
                <a:lnTo>
                  <a:pt x="525295" y="1819765"/>
                </a:lnTo>
                <a:lnTo>
                  <a:pt x="566374" y="1838932"/>
                </a:lnTo>
                <a:lnTo>
                  <a:pt x="608487" y="1856068"/>
                </a:lnTo>
                <a:lnTo>
                  <a:pt x="651577" y="1871115"/>
                </a:lnTo>
                <a:lnTo>
                  <a:pt x="695584" y="1884012"/>
                </a:lnTo>
                <a:lnTo>
                  <a:pt x="740451" y="1894699"/>
                </a:lnTo>
                <a:lnTo>
                  <a:pt x="786120" y="1903116"/>
                </a:lnTo>
                <a:lnTo>
                  <a:pt x="832532" y="1909202"/>
                </a:lnTo>
                <a:lnTo>
                  <a:pt x="879630" y="1912898"/>
                </a:lnTo>
                <a:lnTo>
                  <a:pt x="927354" y="1914143"/>
                </a:lnTo>
                <a:lnTo>
                  <a:pt x="975077" y="1912898"/>
                </a:lnTo>
                <a:lnTo>
                  <a:pt x="1022175" y="1909202"/>
                </a:lnTo>
                <a:lnTo>
                  <a:pt x="1068587" y="1903116"/>
                </a:lnTo>
                <a:lnTo>
                  <a:pt x="1114256" y="1894699"/>
                </a:lnTo>
                <a:lnTo>
                  <a:pt x="1159123" y="1884012"/>
                </a:lnTo>
                <a:lnTo>
                  <a:pt x="1203130" y="1871115"/>
                </a:lnTo>
                <a:lnTo>
                  <a:pt x="1246220" y="1856068"/>
                </a:lnTo>
                <a:lnTo>
                  <a:pt x="1288333" y="1838932"/>
                </a:lnTo>
                <a:lnTo>
                  <a:pt x="1329412" y="1819765"/>
                </a:lnTo>
                <a:lnTo>
                  <a:pt x="1369398" y="1798630"/>
                </a:lnTo>
                <a:lnTo>
                  <a:pt x="1408233" y="1775584"/>
                </a:lnTo>
                <a:lnTo>
                  <a:pt x="1445858" y="1750690"/>
                </a:lnTo>
                <a:lnTo>
                  <a:pt x="1482216" y="1724007"/>
                </a:lnTo>
                <a:lnTo>
                  <a:pt x="1517248" y="1695594"/>
                </a:lnTo>
                <a:lnTo>
                  <a:pt x="1550896" y="1665513"/>
                </a:lnTo>
                <a:lnTo>
                  <a:pt x="1583102" y="1633823"/>
                </a:lnTo>
                <a:lnTo>
                  <a:pt x="1613807" y="1600584"/>
                </a:lnTo>
                <a:lnTo>
                  <a:pt x="1642954" y="1565857"/>
                </a:lnTo>
                <a:lnTo>
                  <a:pt x="1670483" y="1529702"/>
                </a:lnTo>
                <a:lnTo>
                  <a:pt x="1696337" y="1492179"/>
                </a:lnTo>
                <a:lnTo>
                  <a:pt x="1720458" y="1453347"/>
                </a:lnTo>
                <a:lnTo>
                  <a:pt x="1742786" y="1413268"/>
                </a:lnTo>
                <a:lnTo>
                  <a:pt x="1763265" y="1372001"/>
                </a:lnTo>
                <a:lnTo>
                  <a:pt x="1781835" y="1329606"/>
                </a:lnTo>
                <a:lnTo>
                  <a:pt x="1798439" y="1286144"/>
                </a:lnTo>
                <a:lnTo>
                  <a:pt x="1813018" y="1241675"/>
                </a:lnTo>
                <a:lnTo>
                  <a:pt x="1825514" y="1196258"/>
                </a:lnTo>
                <a:lnTo>
                  <a:pt x="1835868" y="1149954"/>
                </a:lnTo>
                <a:lnTo>
                  <a:pt x="1844023" y="1102824"/>
                </a:lnTo>
                <a:lnTo>
                  <a:pt x="1849920" y="1054926"/>
                </a:lnTo>
                <a:lnTo>
                  <a:pt x="1853501" y="1006322"/>
                </a:lnTo>
                <a:lnTo>
                  <a:pt x="1854708" y="957071"/>
                </a:lnTo>
                <a:lnTo>
                  <a:pt x="1853501" y="907821"/>
                </a:lnTo>
                <a:lnTo>
                  <a:pt x="1849920" y="859217"/>
                </a:lnTo>
                <a:lnTo>
                  <a:pt x="1844023" y="811319"/>
                </a:lnTo>
                <a:lnTo>
                  <a:pt x="1835868" y="764189"/>
                </a:lnTo>
                <a:lnTo>
                  <a:pt x="1825514" y="717885"/>
                </a:lnTo>
                <a:lnTo>
                  <a:pt x="1813018" y="672468"/>
                </a:lnTo>
                <a:lnTo>
                  <a:pt x="1798439" y="627999"/>
                </a:lnTo>
                <a:lnTo>
                  <a:pt x="1781835" y="584537"/>
                </a:lnTo>
                <a:lnTo>
                  <a:pt x="1763265" y="542142"/>
                </a:lnTo>
                <a:lnTo>
                  <a:pt x="1742786" y="500875"/>
                </a:lnTo>
                <a:lnTo>
                  <a:pt x="1720458" y="460796"/>
                </a:lnTo>
                <a:lnTo>
                  <a:pt x="1696337" y="421964"/>
                </a:lnTo>
                <a:lnTo>
                  <a:pt x="1670483" y="384441"/>
                </a:lnTo>
                <a:lnTo>
                  <a:pt x="1642954" y="348286"/>
                </a:lnTo>
                <a:lnTo>
                  <a:pt x="1613807" y="313559"/>
                </a:lnTo>
                <a:lnTo>
                  <a:pt x="1583102" y="280320"/>
                </a:lnTo>
                <a:lnTo>
                  <a:pt x="1550896" y="248630"/>
                </a:lnTo>
                <a:lnTo>
                  <a:pt x="1517248" y="218549"/>
                </a:lnTo>
                <a:lnTo>
                  <a:pt x="1482216" y="190136"/>
                </a:lnTo>
                <a:lnTo>
                  <a:pt x="1445858" y="163453"/>
                </a:lnTo>
                <a:lnTo>
                  <a:pt x="1408233" y="138559"/>
                </a:lnTo>
                <a:lnTo>
                  <a:pt x="1369398" y="115513"/>
                </a:lnTo>
                <a:lnTo>
                  <a:pt x="1329412" y="94378"/>
                </a:lnTo>
                <a:lnTo>
                  <a:pt x="1288333" y="75211"/>
                </a:lnTo>
                <a:lnTo>
                  <a:pt x="1246220" y="58075"/>
                </a:lnTo>
                <a:lnTo>
                  <a:pt x="1203130" y="43028"/>
                </a:lnTo>
                <a:lnTo>
                  <a:pt x="1159123" y="30131"/>
                </a:lnTo>
                <a:lnTo>
                  <a:pt x="1114256" y="19444"/>
                </a:lnTo>
                <a:lnTo>
                  <a:pt x="1068587" y="11027"/>
                </a:lnTo>
                <a:lnTo>
                  <a:pt x="1022175" y="4941"/>
                </a:lnTo>
                <a:lnTo>
                  <a:pt x="975077" y="1245"/>
                </a:lnTo>
                <a:lnTo>
                  <a:pt x="927354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15690" y="3188970"/>
            <a:ext cx="1854835" cy="1914525"/>
          </a:xfrm>
          <a:custGeom>
            <a:avLst/>
            <a:gdLst/>
            <a:ahLst/>
            <a:cxnLst/>
            <a:rect l="l" t="t" r="r" b="b"/>
            <a:pathLst>
              <a:path w="1854835" h="1914525">
                <a:moveTo>
                  <a:pt x="0" y="957071"/>
                </a:moveTo>
                <a:lnTo>
                  <a:pt x="1206" y="907821"/>
                </a:lnTo>
                <a:lnTo>
                  <a:pt x="4787" y="859217"/>
                </a:lnTo>
                <a:lnTo>
                  <a:pt x="10684" y="811319"/>
                </a:lnTo>
                <a:lnTo>
                  <a:pt x="18839" y="764189"/>
                </a:lnTo>
                <a:lnTo>
                  <a:pt x="29193" y="717885"/>
                </a:lnTo>
                <a:lnTo>
                  <a:pt x="41689" y="672468"/>
                </a:lnTo>
                <a:lnTo>
                  <a:pt x="56268" y="627999"/>
                </a:lnTo>
                <a:lnTo>
                  <a:pt x="72872" y="584537"/>
                </a:lnTo>
                <a:lnTo>
                  <a:pt x="91442" y="542142"/>
                </a:lnTo>
                <a:lnTo>
                  <a:pt x="111921" y="500875"/>
                </a:lnTo>
                <a:lnTo>
                  <a:pt x="134249" y="460796"/>
                </a:lnTo>
                <a:lnTo>
                  <a:pt x="158370" y="421964"/>
                </a:lnTo>
                <a:lnTo>
                  <a:pt x="184224" y="384441"/>
                </a:lnTo>
                <a:lnTo>
                  <a:pt x="211753" y="348286"/>
                </a:lnTo>
                <a:lnTo>
                  <a:pt x="240900" y="313559"/>
                </a:lnTo>
                <a:lnTo>
                  <a:pt x="271605" y="280320"/>
                </a:lnTo>
                <a:lnTo>
                  <a:pt x="303811" y="248630"/>
                </a:lnTo>
                <a:lnTo>
                  <a:pt x="337459" y="218549"/>
                </a:lnTo>
                <a:lnTo>
                  <a:pt x="372491" y="190136"/>
                </a:lnTo>
                <a:lnTo>
                  <a:pt x="408849" y="163453"/>
                </a:lnTo>
                <a:lnTo>
                  <a:pt x="446474" y="138559"/>
                </a:lnTo>
                <a:lnTo>
                  <a:pt x="485309" y="115513"/>
                </a:lnTo>
                <a:lnTo>
                  <a:pt x="525295" y="94378"/>
                </a:lnTo>
                <a:lnTo>
                  <a:pt x="566374" y="75211"/>
                </a:lnTo>
                <a:lnTo>
                  <a:pt x="608487" y="58075"/>
                </a:lnTo>
                <a:lnTo>
                  <a:pt x="651577" y="43028"/>
                </a:lnTo>
                <a:lnTo>
                  <a:pt x="695584" y="30131"/>
                </a:lnTo>
                <a:lnTo>
                  <a:pt x="740451" y="19444"/>
                </a:lnTo>
                <a:lnTo>
                  <a:pt x="786120" y="11027"/>
                </a:lnTo>
                <a:lnTo>
                  <a:pt x="832532" y="4941"/>
                </a:lnTo>
                <a:lnTo>
                  <a:pt x="879630" y="1245"/>
                </a:lnTo>
                <a:lnTo>
                  <a:pt x="927354" y="0"/>
                </a:lnTo>
                <a:lnTo>
                  <a:pt x="975077" y="1245"/>
                </a:lnTo>
                <a:lnTo>
                  <a:pt x="1022175" y="4941"/>
                </a:lnTo>
                <a:lnTo>
                  <a:pt x="1068587" y="11027"/>
                </a:lnTo>
                <a:lnTo>
                  <a:pt x="1114256" y="19444"/>
                </a:lnTo>
                <a:lnTo>
                  <a:pt x="1159123" y="30131"/>
                </a:lnTo>
                <a:lnTo>
                  <a:pt x="1203130" y="43028"/>
                </a:lnTo>
                <a:lnTo>
                  <a:pt x="1246220" y="58075"/>
                </a:lnTo>
                <a:lnTo>
                  <a:pt x="1288333" y="75211"/>
                </a:lnTo>
                <a:lnTo>
                  <a:pt x="1329412" y="94378"/>
                </a:lnTo>
                <a:lnTo>
                  <a:pt x="1369398" y="115513"/>
                </a:lnTo>
                <a:lnTo>
                  <a:pt x="1408233" y="138559"/>
                </a:lnTo>
                <a:lnTo>
                  <a:pt x="1445858" y="163453"/>
                </a:lnTo>
                <a:lnTo>
                  <a:pt x="1482216" y="190136"/>
                </a:lnTo>
                <a:lnTo>
                  <a:pt x="1517248" y="218549"/>
                </a:lnTo>
                <a:lnTo>
                  <a:pt x="1550896" y="248630"/>
                </a:lnTo>
                <a:lnTo>
                  <a:pt x="1583102" y="280320"/>
                </a:lnTo>
                <a:lnTo>
                  <a:pt x="1613807" y="313559"/>
                </a:lnTo>
                <a:lnTo>
                  <a:pt x="1642954" y="348286"/>
                </a:lnTo>
                <a:lnTo>
                  <a:pt x="1670483" y="384441"/>
                </a:lnTo>
                <a:lnTo>
                  <a:pt x="1696337" y="421964"/>
                </a:lnTo>
                <a:lnTo>
                  <a:pt x="1720458" y="460796"/>
                </a:lnTo>
                <a:lnTo>
                  <a:pt x="1742786" y="500875"/>
                </a:lnTo>
                <a:lnTo>
                  <a:pt x="1763265" y="542142"/>
                </a:lnTo>
                <a:lnTo>
                  <a:pt x="1781835" y="584537"/>
                </a:lnTo>
                <a:lnTo>
                  <a:pt x="1798439" y="627999"/>
                </a:lnTo>
                <a:lnTo>
                  <a:pt x="1813018" y="672468"/>
                </a:lnTo>
                <a:lnTo>
                  <a:pt x="1825514" y="717885"/>
                </a:lnTo>
                <a:lnTo>
                  <a:pt x="1835868" y="764189"/>
                </a:lnTo>
                <a:lnTo>
                  <a:pt x="1844023" y="811319"/>
                </a:lnTo>
                <a:lnTo>
                  <a:pt x="1849920" y="859217"/>
                </a:lnTo>
                <a:lnTo>
                  <a:pt x="1853501" y="907821"/>
                </a:lnTo>
                <a:lnTo>
                  <a:pt x="1854708" y="957071"/>
                </a:lnTo>
                <a:lnTo>
                  <a:pt x="1853501" y="1006322"/>
                </a:lnTo>
                <a:lnTo>
                  <a:pt x="1849920" y="1054926"/>
                </a:lnTo>
                <a:lnTo>
                  <a:pt x="1844023" y="1102824"/>
                </a:lnTo>
                <a:lnTo>
                  <a:pt x="1835868" y="1149954"/>
                </a:lnTo>
                <a:lnTo>
                  <a:pt x="1825514" y="1196258"/>
                </a:lnTo>
                <a:lnTo>
                  <a:pt x="1813018" y="1241675"/>
                </a:lnTo>
                <a:lnTo>
                  <a:pt x="1798439" y="1286144"/>
                </a:lnTo>
                <a:lnTo>
                  <a:pt x="1781835" y="1329606"/>
                </a:lnTo>
                <a:lnTo>
                  <a:pt x="1763265" y="1372001"/>
                </a:lnTo>
                <a:lnTo>
                  <a:pt x="1742786" y="1413268"/>
                </a:lnTo>
                <a:lnTo>
                  <a:pt x="1720458" y="1453347"/>
                </a:lnTo>
                <a:lnTo>
                  <a:pt x="1696337" y="1492179"/>
                </a:lnTo>
                <a:lnTo>
                  <a:pt x="1670483" y="1529702"/>
                </a:lnTo>
                <a:lnTo>
                  <a:pt x="1642954" y="1565857"/>
                </a:lnTo>
                <a:lnTo>
                  <a:pt x="1613807" y="1600584"/>
                </a:lnTo>
                <a:lnTo>
                  <a:pt x="1583102" y="1633823"/>
                </a:lnTo>
                <a:lnTo>
                  <a:pt x="1550896" y="1665513"/>
                </a:lnTo>
                <a:lnTo>
                  <a:pt x="1517248" y="1695594"/>
                </a:lnTo>
                <a:lnTo>
                  <a:pt x="1482216" y="1724007"/>
                </a:lnTo>
                <a:lnTo>
                  <a:pt x="1445858" y="1750690"/>
                </a:lnTo>
                <a:lnTo>
                  <a:pt x="1408233" y="1775584"/>
                </a:lnTo>
                <a:lnTo>
                  <a:pt x="1369398" y="1798630"/>
                </a:lnTo>
                <a:lnTo>
                  <a:pt x="1329412" y="1819765"/>
                </a:lnTo>
                <a:lnTo>
                  <a:pt x="1288333" y="1838932"/>
                </a:lnTo>
                <a:lnTo>
                  <a:pt x="1246220" y="1856068"/>
                </a:lnTo>
                <a:lnTo>
                  <a:pt x="1203130" y="1871115"/>
                </a:lnTo>
                <a:lnTo>
                  <a:pt x="1159123" y="1884012"/>
                </a:lnTo>
                <a:lnTo>
                  <a:pt x="1114256" y="1894699"/>
                </a:lnTo>
                <a:lnTo>
                  <a:pt x="1068587" y="1903116"/>
                </a:lnTo>
                <a:lnTo>
                  <a:pt x="1022175" y="1909202"/>
                </a:lnTo>
                <a:lnTo>
                  <a:pt x="975077" y="1912898"/>
                </a:lnTo>
                <a:lnTo>
                  <a:pt x="927354" y="1914143"/>
                </a:lnTo>
                <a:lnTo>
                  <a:pt x="879630" y="1912898"/>
                </a:lnTo>
                <a:lnTo>
                  <a:pt x="832532" y="1909202"/>
                </a:lnTo>
                <a:lnTo>
                  <a:pt x="786120" y="1903116"/>
                </a:lnTo>
                <a:lnTo>
                  <a:pt x="740451" y="1894699"/>
                </a:lnTo>
                <a:lnTo>
                  <a:pt x="695584" y="1884012"/>
                </a:lnTo>
                <a:lnTo>
                  <a:pt x="651577" y="1871115"/>
                </a:lnTo>
                <a:lnTo>
                  <a:pt x="608487" y="1856068"/>
                </a:lnTo>
                <a:lnTo>
                  <a:pt x="566374" y="1838932"/>
                </a:lnTo>
                <a:lnTo>
                  <a:pt x="525295" y="1819765"/>
                </a:lnTo>
                <a:lnTo>
                  <a:pt x="485309" y="1798630"/>
                </a:lnTo>
                <a:lnTo>
                  <a:pt x="446474" y="1775584"/>
                </a:lnTo>
                <a:lnTo>
                  <a:pt x="408849" y="1750690"/>
                </a:lnTo>
                <a:lnTo>
                  <a:pt x="372491" y="1724007"/>
                </a:lnTo>
                <a:lnTo>
                  <a:pt x="337459" y="1695594"/>
                </a:lnTo>
                <a:lnTo>
                  <a:pt x="303811" y="1665513"/>
                </a:lnTo>
                <a:lnTo>
                  <a:pt x="271605" y="1633823"/>
                </a:lnTo>
                <a:lnTo>
                  <a:pt x="240900" y="1600584"/>
                </a:lnTo>
                <a:lnTo>
                  <a:pt x="211753" y="1565857"/>
                </a:lnTo>
                <a:lnTo>
                  <a:pt x="184224" y="1529702"/>
                </a:lnTo>
                <a:lnTo>
                  <a:pt x="158370" y="1492179"/>
                </a:lnTo>
                <a:lnTo>
                  <a:pt x="134249" y="1453347"/>
                </a:lnTo>
                <a:lnTo>
                  <a:pt x="111921" y="1413268"/>
                </a:lnTo>
                <a:lnTo>
                  <a:pt x="91442" y="1372001"/>
                </a:lnTo>
                <a:lnTo>
                  <a:pt x="72872" y="1329606"/>
                </a:lnTo>
                <a:lnTo>
                  <a:pt x="56268" y="1286144"/>
                </a:lnTo>
                <a:lnTo>
                  <a:pt x="41689" y="1241675"/>
                </a:lnTo>
                <a:lnTo>
                  <a:pt x="29193" y="1196258"/>
                </a:lnTo>
                <a:lnTo>
                  <a:pt x="18839" y="1149954"/>
                </a:lnTo>
                <a:lnTo>
                  <a:pt x="10684" y="1102824"/>
                </a:lnTo>
                <a:lnTo>
                  <a:pt x="4787" y="1054926"/>
                </a:lnTo>
                <a:lnTo>
                  <a:pt x="1206" y="1006322"/>
                </a:lnTo>
                <a:lnTo>
                  <a:pt x="0" y="957071"/>
                </a:lnTo>
                <a:close/>
              </a:path>
            </a:pathLst>
          </a:custGeom>
          <a:ln w="25908">
            <a:solidFill>
              <a:srgbClr val="285D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012184" y="3989958"/>
            <a:ext cx="10642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C</a:t>
            </a:r>
            <a:r>
              <a:rPr sz="1800" spc="-15" dirty="0">
                <a:latin typeface="Arial"/>
                <a:cs typeface="Arial"/>
              </a:rPr>
              <a:t>a</a:t>
            </a:r>
            <a:r>
              <a:rPr sz="1800" spc="-5" dirty="0">
                <a:latin typeface="Arial"/>
                <a:cs typeface="Arial"/>
              </a:rPr>
              <a:t>n</a:t>
            </a:r>
            <a:r>
              <a:rPr sz="1800" spc="-15" dirty="0">
                <a:latin typeface="Arial"/>
                <a:cs typeface="Arial"/>
              </a:rPr>
              <a:t>d</a:t>
            </a:r>
            <a:r>
              <a:rPr sz="1800" spc="-5" dirty="0">
                <a:latin typeface="Arial"/>
                <a:cs typeface="Arial"/>
              </a:rPr>
              <a:t>i</a:t>
            </a:r>
            <a:r>
              <a:rPr sz="1800" spc="-15" dirty="0">
                <a:latin typeface="Arial"/>
                <a:cs typeface="Arial"/>
              </a:rPr>
              <a:t>d</a:t>
            </a:r>
            <a:r>
              <a:rPr sz="1800" spc="-5" dirty="0">
                <a:latin typeface="Arial"/>
                <a:cs typeface="Arial"/>
              </a:rPr>
              <a:t>ate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73558" y="3138677"/>
            <a:ext cx="1856739" cy="1914525"/>
          </a:xfrm>
          <a:custGeom>
            <a:avLst/>
            <a:gdLst/>
            <a:ahLst/>
            <a:cxnLst/>
            <a:rect l="l" t="t" r="r" b="b"/>
            <a:pathLst>
              <a:path w="1856739" h="1914525">
                <a:moveTo>
                  <a:pt x="928116" y="0"/>
                </a:moveTo>
                <a:lnTo>
                  <a:pt x="880355" y="1245"/>
                </a:lnTo>
                <a:lnTo>
                  <a:pt x="833221" y="4941"/>
                </a:lnTo>
                <a:lnTo>
                  <a:pt x="786772" y="11027"/>
                </a:lnTo>
                <a:lnTo>
                  <a:pt x="741068" y="19444"/>
                </a:lnTo>
                <a:lnTo>
                  <a:pt x="696165" y="30131"/>
                </a:lnTo>
                <a:lnTo>
                  <a:pt x="652122" y="43028"/>
                </a:lnTo>
                <a:lnTo>
                  <a:pt x="608998" y="58075"/>
                </a:lnTo>
                <a:lnTo>
                  <a:pt x="566851" y="75211"/>
                </a:lnTo>
                <a:lnTo>
                  <a:pt x="525739" y="94378"/>
                </a:lnTo>
                <a:lnTo>
                  <a:pt x="485720" y="115513"/>
                </a:lnTo>
                <a:lnTo>
                  <a:pt x="446853" y="138559"/>
                </a:lnTo>
                <a:lnTo>
                  <a:pt x="409197" y="163453"/>
                </a:lnTo>
                <a:lnTo>
                  <a:pt x="372809" y="190136"/>
                </a:lnTo>
                <a:lnTo>
                  <a:pt x="337747" y="218549"/>
                </a:lnTo>
                <a:lnTo>
                  <a:pt x="304071" y="248630"/>
                </a:lnTo>
                <a:lnTo>
                  <a:pt x="271838" y="280320"/>
                </a:lnTo>
                <a:lnTo>
                  <a:pt x="241107" y="313559"/>
                </a:lnTo>
                <a:lnTo>
                  <a:pt x="211936" y="348286"/>
                </a:lnTo>
                <a:lnTo>
                  <a:pt x="184383" y="384441"/>
                </a:lnTo>
                <a:lnTo>
                  <a:pt x="158507" y="421964"/>
                </a:lnTo>
                <a:lnTo>
                  <a:pt x="134366" y="460796"/>
                </a:lnTo>
                <a:lnTo>
                  <a:pt x="112018" y="500875"/>
                </a:lnTo>
                <a:lnTo>
                  <a:pt x="91522" y="542142"/>
                </a:lnTo>
                <a:lnTo>
                  <a:pt x="72935" y="584537"/>
                </a:lnTo>
                <a:lnTo>
                  <a:pt x="56317" y="627999"/>
                </a:lnTo>
                <a:lnTo>
                  <a:pt x="41726" y="672468"/>
                </a:lnTo>
                <a:lnTo>
                  <a:pt x="29219" y="717885"/>
                </a:lnTo>
                <a:lnTo>
                  <a:pt x="18856" y="764189"/>
                </a:lnTo>
                <a:lnTo>
                  <a:pt x="10693" y="811319"/>
                </a:lnTo>
                <a:lnTo>
                  <a:pt x="4791" y="859217"/>
                </a:lnTo>
                <a:lnTo>
                  <a:pt x="1207" y="907821"/>
                </a:lnTo>
                <a:lnTo>
                  <a:pt x="0" y="957072"/>
                </a:lnTo>
                <a:lnTo>
                  <a:pt x="1207" y="1006322"/>
                </a:lnTo>
                <a:lnTo>
                  <a:pt x="4791" y="1054926"/>
                </a:lnTo>
                <a:lnTo>
                  <a:pt x="10693" y="1102824"/>
                </a:lnTo>
                <a:lnTo>
                  <a:pt x="18856" y="1149954"/>
                </a:lnTo>
                <a:lnTo>
                  <a:pt x="29219" y="1196258"/>
                </a:lnTo>
                <a:lnTo>
                  <a:pt x="41726" y="1241675"/>
                </a:lnTo>
                <a:lnTo>
                  <a:pt x="56317" y="1286144"/>
                </a:lnTo>
                <a:lnTo>
                  <a:pt x="72935" y="1329606"/>
                </a:lnTo>
                <a:lnTo>
                  <a:pt x="91522" y="1372001"/>
                </a:lnTo>
                <a:lnTo>
                  <a:pt x="112018" y="1413268"/>
                </a:lnTo>
                <a:lnTo>
                  <a:pt x="134366" y="1453347"/>
                </a:lnTo>
                <a:lnTo>
                  <a:pt x="158507" y="1492179"/>
                </a:lnTo>
                <a:lnTo>
                  <a:pt x="184383" y="1529702"/>
                </a:lnTo>
                <a:lnTo>
                  <a:pt x="211936" y="1565857"/>
                </a:lnTo>
                <a:lnTo>
                  <a:pt x="241107" y="1600584"/>
                </a:lnTo>
                <a:lnTo>
                  <a:pt x="271838" y="1633823"/>
                </a:lnTo>
                <a:lnTo>
                  <a:pt x="304071" y="1665513"/>
                </a:lnTo>
                <a:lnTo>
                  <a:pt x="337747" y="1695594"/>
                </a:lnTo>
                <a:lnTo>
                  <a:pt x="372809" y="1724007"/>
                </a:lnTo>
                <a:lnTo>
                  <a:pt x="409197" y="1750690"/>
                </a:lnTo>
                <a:lnTo>
                  <a:pt x="446853" y="1775584"/>
                </a:lnTo>
                <a:lnTo>
                  <a:pt x="485720" y="1798630"/>
                </a:lnTo>
                <a:lnTo>
                  <a:pt x="525739" y="1819765"/>
                </a:lnTo>
                <a:lnTo>
                  <a:pt x="566851" y="1838932"/>
                </a:lnTo>
                <a:lnTo>
                  <a:pt x="608998" y="1856068"/>
                </a:lnTo>
                <a:lnTo>
                  <a:pt x="652122" y="1871115"/>
                </a:lnTo>
                <a:lnTo>
                  <a:pt x="696165" y="1884012"/>
                </a:lnTo>
                <a:lnTo>
                  <a:pt x="741068" y="1894699"/>
                </a:lnTo>
                <a:lnTo>
                  <a:pt x="786772" y="1903116"/>
                </a:lnTo>
                <a:lnTo>
                  <a:pt x="833221" y="1909202"/>
                </a:lnTo>
                <a:lnTo>
                  <a:pt x="880355" y="1912898"/>
                </a:lnTo>
                <a:lnTo>
                  <a:pt x="928116" y="1914144"/>
                </a:lnTo>
                <a:lnTo>
                  <a:pt x="975875" y="1912898"/>
                </a:lnTo>
                <a:lnTo>
                  <a:pt x="1023008" y="1909202"/>
                </a:lnTo>
                <a:lnTo>
                  <a:pt x="1069456" y="1903116"/>
                </a:lnTo>
                <a:lnTo>
                  <a:pt x="1115160" y="1894699"/>
                </a:lnTo>
                <a:lnTo>
                  <a:pt x="1160062" y="1884012"/>
                </a:lnTo>
                <a:lnTo>
                  <a:pt x="1204104" y="1871115"/>
                </a:lnTo>
                <a:lnTo>
                  <a:pt x="1247228" y="1856068"/>
                </a:lnTo>
                <a:lnTo>
                  <a:pt x="1289375" y="1838932"/>
                </a:lnTo>
                <a:lnTo>
                  <a:pt x="1330487" y="1819765"/>
                </a:lnTo>
                <a:lnTo>
                  <a:pt x="1370505" y="1798630"/>
                </a:lnTo>
                <a:lnTo>
                  <a:pt x="1409372" y="1775584"/>
                </a:lnTo>
                <a:lnTo>
                  <a:pt x="1447029" y="1750690"/>
                </a:lnTo>
                <a:lnTo>
                  <a:pt x="1483417" y="1724007"/>
                </a:lnTo>
                <a:lnTo>
                  <a:pt x="1518478" y="1695594"/>
                </a:lnTo>
                <a:lnTo>
                  <a:pt x="1552155" y="1665513"/>
                </a:lnTo>
                <a:lnTo>
                  <a:pt x="1584388" y="1633823"/>
                </a:lnTo>
                <a:lnTo>
                  <a:pt x="1615119" y="1600584"/>
                </a:lnTo>
                <a:lnTo>
                  <a:pt x="1644291" y="1565857"/>
                </a:lnTo>
                <a:lnTo>
                  <a:pt x="1671844" y="1529702"/>
                </a:lnTo>
                <a:lnTo>
                  <a:pt x="1697721" y="1492179"/>
                </a:lnTo>
                <a:lnTo>
                  <a:pt x="1721862" y="1453347"/>
                </a:lnTo>
                <a:lnTo>
                  <a:pt x="1744210" y="1413268"/>
                </a:lnTo>
                <a:lnTo>
                  <a:pt x="1764707" y="1372001"/>
                </a:lnTo>
                <a:lnTo>
                  <a:pt x="1783294" y="1329606"/>
                </a:lnTo>
                <a:lnTo>
                  <a:pt x="1799912" y="1286144"/>
                </a:lnTo>
                <a:lnTo>
                  <a:pt x="1814504" y="1241675"/>
                </a:lnTo>
                <a:lnTo>
                  <a:pt x="1827011" y="1196258"/>
                </a:lnTo>
                <a:lnTo>
                  <a:pt x="1837375" y="1149954"/>
                </a:lnTo>
                <a:lnTo>
                  <a:pt x="1845537" y="1102824"/>
                </a:lnTo>
                <a:lnTo>
                  <a:pt x="1851440" y="1054926"/>
                </a:lnTo>
                <a:lnTo>
                  <a:pt x="1855024" y="1006322"/>
                </a:lnTo>
                <a:lnTo>
                  <a:pt x="1856232" y="957072"/>
                </a:lnTo>
                <a:lnTo>
                  <a:pt x="1855024" y="907821"/>
                </a:lnTo>
                <a:lnTo>
                  <a:pt x="1851440" y="859217"/>
                </a:lnTo>
                <a:lnTo>
                  <a:pt x="1845537" y="811319"/>
                </a:lnTo>
                <a:lnTo>
                  <a:pt x="1837375" y="764189"/>
                </a:lnTo>
                <a:lnTo>
                  <a:pt x="1827011" y="717885"/>
                </a:lnTo>
                <a:lnTo>
                  <a:pt x="1814504" y="672468"/>
                </a:lnTo>
                <a:lnTo>
                  <a:pt x="1799912" y="627999"/>
                </a:lnTo>
                <a:lnTo>
                  <a:pt x="1783294" y="584537"/>
                </a:lnTo>
                <a:lnTo>
                  <a:pt x="1764707" y="542142"/>
                </a:lnTo>
                <a:lnTo>
                  <a:pt x="1744210" y="500875"/>
                </a:lnTo>
                <a:lnTo>
                  <a:pt x="1721862" y="460796"/>
                </a:lnTo>
                <a:lnTo>
                  <a:pt x="1697721" y="421964"/>
                </a:lnTo>
                <a:lnTo>
                  <a:pt x="1671844" y="384441"/>
                </a:lnTo>
                <a:lnTo>
                  <a:pt x="1644291" y="348286"/>
                </a:lnTo>
                <a:lnTo>
                  <a:pt x="1615119" y="313559"/>
                </a:lnTo>
                <a:lnTo>
                  <a:pt x="1584388" y="280320"/>
                </a:lnTo>
                <a:lnTo>
                  <a:pt x="1552155" y="248630"/>
                </a:lnTo>
                <a:lnTo>
                  <a:pt x="1518478" y="218549"/>
                </a:lnTo>
                <a:lnTo>
                  <a:pt x="1483417" y="190136"/>
                </a:lnTo>
                <a:lnTo>
                  <a:pt x="1447029" y="163453"/>
                </a:lnTo>
                <a:lnTo>
                  <a:pt x="1409372" y="138559"/>
                </a:lnTo>
                <a:lnTo>
                  <a:pt x="1370505" y="115513"/>
                </a:lnTo>
                <a:lnTo>
                  <a:pt x="1330487" y="94378"/>
                </a:lnTo>
                <a:lnTo>
                  <a:pt x="1289375" y="75211"/>
                </a:lnTo>
                <a:lnTo>
                  <a:pt x="1247228" y="58075"/>
                </a:lnTo>
                <a:lnTo>
                  <a:pt x="1204104" y="43028"/>
                </a:lnTo>
                <a:lnTo>
                  <a:pt x="1160062" y="30131"/>
                </a:lnTo>
                <a:lnTo>
                  <a:pt x="1115160" y="19444"/>
                </a:lnTo>
                <a:lnTo>
                  <a:pt x="1069456" y="11027"/>
                </a:lnTo>
                <a:lnTo>
                  <a:pt x="1023008" y="4941"/>
                </a:lnTo>
                <a:lnTo>
                  <a:pt x="975875" y="1245"/>
                </a:lnTo>
                <a:lnTo>
                  <a:pt x="928116" y="0"/>
                </a:lnTo>
                <a:close/>
              </a:path>
            </a:pathLst>
          </a:custGeom>
          <a:solidFill>
            <a:srgbClr val="688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3558" y="3138677"/>
            <a:ext cx="1856739" cy="1914525"/>
          </a:xfrm>
          <a:custGeom>
            <a:avLst/>
            <a:gdLst/>
            <a:ahLst/>
            <a:cxnLst/>
            <a:rect l="l" t="t" r="r" b="b"/>
            <a:pathLst>
              <a:path w="1856739" h="1914525">
                <a:moveTo>
                  <a:pt x="0" y="957072"/>
                </a:moveTo>
                <a:lnTo>
                  <a:pt x="1207" y="907821"/>
                </a:lnTo>
                <a:lnTo>
                  <a:pt x="4791" y="859217"/>
                </a:lnTo>
                <a:lnTo>
                  <a:pt x="10693" y="811319"/>
                </a:lnTo>
                <a:lnTo>
                  <a:pt x="18856" y="764189"/>
                </a:lnTo>
                <a:lnTo>
                  <a:pt x="29219" y="717885"/>
                </a:lnTo>
                <a:lnTo>
                  <a:pt x="41726" y="672468"/>
                </a:lnTo>
                <a:lnTo>
                  <a:pt x="56317" y="627999"/>
                </a:lnTo>
                <a:lnTo>
                  <a:pt x="72935" y="584537"/>
                </a:lnTo>
                <a:lnTo>
                  <a:pt x="91522" y="542142"/>
                </a:lnTo>
                <a:lnTo>
                  <a:pt x="112018" y="500875"/>
                </a:lnTo>
                <a:lnTo>
                  <a:pt x="134366" y="460796"/>
                </a:lnTo>
                <a:lnTo>
                  <a:pt x="158507" y="421964"/>
                </a:lnTo>
                <a:lnTo>
                  <a:pt x="184383" y="384441"/>
                </a:lnTo>
                <a:lnTo>
                  <a:pt x="211936" y="348286"/>
                </a:lnTo>
                <a:lnTo>
                  <a:pt x="241107" y="313559"/>
                </a:lnTo>
                <a:lnTo>
                  <a:pt x="271838" y="280320"/>
                </a:lnTo>
                <a:lnTo>
                  <a:pt x="304071" y="248630"/>
                </a:lnTo>
                <a:lnTo>
                  <a:pt x="337747" y="218549"/>
                </a:lnTo>
                <a:lnTo>
                  <a:pt x="372809" y="190136"/>
                </a:lnTo>
                <a:lnTo>
                  <a:pt x="409197" y="163453"/>
                </a:lnTo>
                <a:lnTo>
                  <a:pt x="446853" y="138559"/>
                </a:lnTo>
                <a:lnTo>
                  <a:pt x="485720" y="115513"/>
                </a:lnTo>
                <a:lnTo>
                  <a:pt x="525739" y="94378"/>
                </a:lnTo>
                <a:lnTo>
                  <a:pt x="566851" y="75211"/>
                </a:lnTo>
                <a:lnTo>
                  <a:pt x="608998" y="58075"/>
                </a:lnTo>
                <a:lnTo>
                  <a:pt x="652122" y="43028"/>
                </a:lnTo>
                <a:lnTo>
                  <a:pt x="696165" y="30131"/>
                </a:lnTo>
                <a:lnTo>
                  <a:pt x="741068" y="19444"/>
                </a:lnTo>
                <a:lnTo>
                  <a:pt x="786772" y="11027"/>
                </a:lnTo>
                <a:lnTo>
                  <a:pt x="833221" y="4941"/>
                </a:lnTo>
                <a:lnTo>
                  <a:pt x="880355" y="1245"/>
                </a:lnTo>
                <a:lnTo>
                  <a:pt x="928116" y="0"/>
                </a:lnTo>
                <a:lnTo>
                  <a:pt x="975875" y="1245"/>
                </a:lnTo>
                <a:lnTo>
                  <a:pt x="1023008" y="4941"/>
                </a:lnTo>
                <a:lnTo>
                  <a:pt x="1069456" y="11027"/>
                </a:lnTo>
                <a:lnTo>
                  <a:pt x="1115160" y="19444"/>
                </a:lnTo>
                <a:lnTo>
                  <a:pt x="1160062" y="30131"/>
                </a:lnTo>
                <a:lnTo>
                  <a:pt x="1204104" y="43028"/>
                </a:lnTo>
                <a:lnTo>
                  <a:pt x="1247228" y="58075"/>
                </a:lnTo>
                <a:lnTo>
                  <a:pt x="1289375" y="75211"/>
                </a:lnTo>
                <a:lnTo>
                  <a:pt x="1330487" y="94378"/>
                </a:lnTo>
                <a:lnTo>
                  <a:pt x="1370505" y="115513"/>
                </a:lnTo>
                <a:lnTo>
                  <a:pt x="1409372" y="138559"/>
                </a:lnTo>
                <a:lnTo>
                  <a:pt x="1447029" y="163453"/>
                </a:lnTo>
                <a:lnTo>
                  <a:pt x="1483417" y="190136"/>
                </a:lnTo>
                <a:lnTo>
                  <a:pt x="1518478" y="218549"/>
                </a:lnTo>
                <a:lnTo>
                  <a:pt x="1552155" y="248630"/>
                </a:lnTo>
                <a:lnTo>
                  <a:pt x="1584388" y="280320"/>
                </a:lnTo>
                <a:lnTo>
                  <a:pt x="1615119" y="313559"/>
                </a:lnTo>
                <a:lnTo>
                  <a:pt x="1644291" y="348286"/>
                </a:lnTo>
                <a:lnTo>
                  <a:pt x="1671844" y="384441"/>
                </a:lnTo>
                <a:lnTo>
                  <a:pt x="1697721" y="421964"/>
                </a:lnTo>
                <a:lnTo>
                  <a:pt x="1721862" y="460796"/>
                </a:lnTo>
                <a:lnTo>
                  <a:pt x="1744210" y="500875"/>
                </a:lnTo>
                <a:lnTo>
                  <a:pt x="1764707" y="542142"/>
                </a:lnTo>
                <a:lnTo>
                  <a:pt x="1783294" y="584537"/>
                </a:lnTo>
                <a:lnTo>
                  <a:pt x="1799912" y="627999"/>
                </a:lnTo>
                <a:lnTo>
                  <a:pt x="1814504" y="672468"/>
                </a:lnTo>
                <a:lnTo>
                  <a:pt x="1827011" y="717885"/>
                </a:lnTo>
                <a:lnTo>
                  <a:pt x="1837375" y="764189"/>
                </a:lnTo>
                <a:lnTo>
                  <a:pt x="1845537" y="811319"/>
                </a:lnTo>
                <a:lnTo>
                  <a:pt x="1851440" y="859217"/>
                </a:lnTo>
                <a:lnTo>
                  <a:pt x="1855024" y="907821"/>
                </a:lnTo>
                <a:lnTo>
                  <a:pt x="1856232" y="957072"/>
                </a:lnTo>
                <a:lnTo>
                  <a:pt x="1855024" y="1006322"/>
                </a:lnTo>
                <a:lnTo>
                  <a:pt x="1851440" y="1054926"/>
                </a:lnTo>
                <a:lnTo>
                  <a:pt x="1845537" y="1102824"/>
                </a:lnTo>
                <a:lnTo>
                  <a:pt x="1837375" y="1149954"/>
                </a:lnTo>
                <a:lnTo>
                  <a:pt x="1827011" y="1196258"/>
                </a:lnTo>
                <a:lnTo>
                  <a:pt x="1814504" y="1241675"/>
                </a:lnTo>
                <a:lnTo>
                  <a:pt x="1799912" y="1286144"/>
                </a:lnTo>
                <a:lnTo>
                  <a:pt x="1783294" y="1329606"/>
                </a:lnTo>
                <a:lnTo>
                  <a:pt x="1764707" y="1372001"/>
                </a:lnTo>
                <a:lnTo>
                  <a:pt x="1744210" y="1413268"/>
                </a:lnTo>
                <a:lnTo>
                  <a:pt x="1721862" y="1453347"/>
                </a:lnTo>
                <a:lnTo>
                  <a:pt x="1697721" y="1492179"/>
                </a:lnTo>
                <a:lnTo>
                  <a:pt x="1671844" y="1529702"/>
                </a:lnTo>
                <a:lnTo>
                  <a:pt x="1644291" y="1565857"/>
                </a:lnTo>
                <a:lnTo>
                  <a:pt x="1615119" y="1600584"/>
                </a:lnTo>
                <a:lnTo>
                  <a:pt x="1584388" y="1633823"/>
                </a:lnTo>
                <a:lnTo>
                  <a:pt x="1552155" y="1665513"/>
                </a:lnTo>
                <a:lnTo>
                  <a:pt x="1518478" y="1695594"/>
                </a:lnTo>
                <a:lnTo>
                  <a:pt x="1483417" y="1724007"/>
                </a:lnTo>
                <a:lnTo>
                  <a:pt x="1447029" y="1750690"/>
                </a:lnTo>
                <a:lnTo>
                  <a:pt x="1409372" y="1775584"/>
                </a:lnTo>
                <a:lnTo>
                  <a:pt x="1370505" y="1798630"/>
                </a:lnTo>
                <a:lnTo>
                  <a:pt x="1330487" y="1819765"/>
                </a:lnTo>
                <a:lnTo>
                  <a:pt x="1289375" y="1838932"/>
                </a:lnTo>
                <a:lnTo>
                  <a:pt x="1247228" y="1856068"/>
                </a:lnTo>
                <a:lnTo>
                  <a:pt x="1204104" y="1871115"/>
                </a:lnTo>
                <a:lnTo>
                  <a:pt x="1160062" y="1884012"/>
                </a:lnTo>
                <a:lnTo>
                  <a:pt x="1115160" y="1894699"/>
                </a:lnTo>
                <a:lnTo>
                  <a:pt x="1069456" y="1903116"/>
                </a:lnTo>
                <a:lnTo>
                  <a:pt x="1023008" y="1909202"/>
                </a:lnTo>
                <a:lnTo>
                  <a:pt x="975875" y="1912898"/>
                </a:lnTo>
                <a:lnTo>
                  <a:pt x="928116" y="1914144"/>
                </a:lnTo>
                <a:lnTo>
                  <a:pt x="880355" y="1912898"/>
                </a:lnTo>
                <a:lnTo>
                  <a:pt x="833221" y="1909202"/>
                </a:lnTo>
                <a:lnTo>
                  <a:pt x="786772" y="1903116"/>
                </a:lnTo>
                <a:lnTo>
                  <a:pt x="741068" y="1894699"/>
                </a:lnTo>
                <a:lnTo>
                  <a:pt x="696165" y="1884012"/>
                </a:lnTo>
                <a:lnTo>
                  <a:pt x="652122" y="1871115"/>
                </a:lnTo>
                <a:lnTo>
                  <a:pt x="608998" y="1856068"/>
                </a:lnTo>
                <a:lnTo>
                  <a:pt x="566851" y="1838932"/>
                </a:lnTo>
                <a:lnTo>
                  <a:pt x="525739" y="1819765"/>
                </a:lnTo>
                <a:lnTo>
                  <a:pt x="485720" y="1798630"/>
                </a:lnTo>
                <a:lnTo>
                  <a:pt x="446853" y="1775584"/>
                </a:lnTo>
                <a:lnTo>
                  <a:pt x="409197" y="1750690"/>
                </a:lnTo>
                <a:lnTo>
                  <a:pt x="372809" y="1724007"/>
                </a:lnTo>
                <a:lnTo>
                  <a:pt x="337747" y="1695594"/>
                </a:lnTo>
                <a:lnTo>
                  <a:pt x="304071" y="1665513"/>
                </a:lnTo>
                <a:lnTo>
                  <a:pt x="271838" y="1633823"/>
                </a:lnTo>
                <a:lnTo>
                  <a:pt x="241107" y="1600584"/>
                </a:lnTo>
                <a:lnTo>
                  <a:pt x="211936" y="1565857"/>
                </a:lnTo>
                <a:lnTo>
                  <a:pt x="184383" y="1529702"/>
                </a:lnTo>
                <a:lnTo>
                  <a:pt x="158507" y="1492179"/>
                </a:lnTo>
                <a:lnTo>
                  <a:pt x="134366" y="1453347"/>
                </a:lnTo>
                <a:lnTo>
                  <a:pt x="112018" y="1413268"/>
                </a:lnTo>
                <a:lnTo>
                  <a:pt x="91522" y="1372001"/>
                </a:lnTo>
                <a:lnTo>
                  <a:pt x="72935" y="1329606"/>
                </a:lnTo>
                <a:lnTo>
                  <a:pt x="56317" y="1286144"/>
                </a:lnTo>
                <a:lnTo>
                  <a:pt x="41726" y="1241675"/>
                </a:lnTo>
                <a:lnTo>
                  <a:pt x="29219" y="1196258"/>
                </a:lnTo>
                <a:lnTo>
                  <a:pt x="18856" y="1149954"/>
                </a:lnTo>
                <a:lnTo>
                  <a:pt x="10693" y="1102824"/>
                </a:lnTo>
                <a:lnTo>
                  <a:pt x="4791" y="1054926"/>
                </a:lnTo>
                <a:lnTo>
                  <a:pt x="1207" y="1006322"/>
                </a:lnTo>
                <a:lnTo>
                  <a:pt x="0" y="957072"/>
                </a:lnTo>
                <a:close/>
              </a:path>
            </a:pathLst>
          </a:custGeom>
          <a:ln w="25908">
            <a:solidFill>
              <a:srgbClr val="285D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94855" y="3227577"/>
            <a:ext cx="1815464" cy="1734820"/>
          </a:xfrm>
          <a:custGeom>
            <a:avLst/>
            <a:gdLst/>
            <a:ahLst/>
            <a:cxnLst/>
            <a:rect l="l" t="t" r="r" b="b"/>
            <a:pathLst>
              <a:path w="1815464" h="1734820">
                <a:moveTo>
                  <a:pt x="398360" y="0"/>
                </a:moveTo>
                <a:lnTo>
                  <a:pt x="0" y="433705"/>
                </a:lnTo>
                <a:lnTo>
                  <a:pt x="472249" y="867410"/>
                </a:lnTo>
                <a:lnTo>
                  <a:pt x="0" y="1301115"/>
                </a:lnTo>
                <a:lnTo>
                  <a:pt x="398360" y="1734820"/>
                </a:lnTo>
                <a:lnTo>
                  <a:pt x="907580" y="1267206"/>
                </a:lnTo>
                <a:lnTo>
                  <a:pt x="1778204" y="1267206"/>
                </a:lnTo>
                <a:lnTo>
                  <a:pt x="1342936" y="867410"/>
                </a:lnTo>
                <a:lnTo>
                  <a:pt x="1778204" y="467614"/>
                </a:lnTo>
                <a:lnTo>
                  <a:pt x="907580" y="467614"/>
                </a:lnTo>
                <a:lnTo>
                  <a:pt x="398360" y="0"/>
                </a:lnTo>
                <a:close/>
              </a:path>
              <a:path w="1815464" h="1734820">
                <a:moveTo>
                  <a:pt x="1778204" y="1267206"/>
                </a:moveTo>
                <a:lnTo>
                  <a:pt x="907580" y="1267206"/>
                </a:lnTo>
                <a:lnTo>
                  <a:pt x="1416850" y="1734820"/>
                </a:lnTo>
                <a:lnTo>
                  <a:pt x="1815122" y="1301115"/>
                </a:lnTo>
                <a:lnTo>
                  <a:pt x="1778204" y="1267206"/>
                </a:lnTo>
                <a:close/>
              </a:path>
              <a:path w="1815464" h="1734820">
                <a:moveTo>
                  <a:pt x="1416850" y="0"/>
                </a:moveTo>
                <a:lnTo>
                  <a:pt x="907580" y="467614"/>
                </a:lnTo>
                <a:lnTo>
                  <a:pt x="1778204" y="467614"/>
                </a:lnTo>
                <a:lnTo>
                  <a:pt x="1815122" y="433705"/>
                </a:lnTo>
                <a:lnTo>
                  <a:pt x="1416850" y="0"/>
                </a:lnTo>
                <a:close/>
              </a:path>
            </a:pathLst>
          </a:custGeom>
          <a:solidFill>
            <a:srgbClr val="9533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94855" y="3227577"/>
            <a:ext cx="1815464" cy="1734820"/>
          </a:xfrm>
          <a:custGeom>
            <a:avLst/>
            <a:gdLst/>
            <a:ahLst/>
            <a:cxnLst/>
            <a:rect l="l" t="t" r="r" b="b"/>
            <a:pathLst>
              <a:path w="1815464" h="1734820">
                <a:moveTo>
                  <a:pt x="0" y="433705"/>
                </a:moveTo>
                <a:lnTo>
                  <a:pt x="398360" y="0"/>
                </a:lnTo>
                <a:lnTo>
                  <a:pt x="907580" y="467614"/>
                </a:lnTo>
                <a:lnTo>
                  <a:pt x="1416850" y="0"/>
                </a:lnTo>
                <a:lnTo>
                  <a:pt x="1815122" y="433705"/>
                </a:lnTo>
                <a:lnTo>
                  <a:pt x="1342936" y="867410"/>
                </a:lnTo>
                <a:lnTo>
                  <a:pt x="1815122" y="1301115"/>
                </a:lnTo>
                <a:lnTo>
                  <a:pt x="1416850" y="1734820"/>
                </a:lnTo>
                <a:lnTo>
                  <a:pt x="907580" y="1267206"/>
                </a:lnTo>
                <a:lnTo>
                  <a:pt x="398360" y="1734820"/>
                </a:lnTo>
                <a:lnTo>
                  <a:pt x="0" y="1301115"/>
                </a:lnTo>
                <a:lnTo>
                  <a:pt x="472249" y="867410"/>
                </a:lnTo>
                <a:lnTo>
                  <a:pt x="0" y="433705"/>
                </a:lnTo>
                <a:close/>
              </a:path>
            </a:pathLst>
          </a:custGeom>
          <a:ln w="25908">
            <a:solidFill>
              <a:srgbClr val="285D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7005066" y="3138677"/>
            <a:ext cx="1856739" cy="1914525"/>
          </a:xfrm>
          <a:custGeom>
            <a:avLst/>
            <a:gdLst/>
            <a:ahLst/>
            <a:cxnLst/>
            <a:rect l="l" t="t" r="r" b="b"/>
            <a:pathLst>
              <a:path w="1856740" h="1914525">
                <a:moveTo>
                  <a:pt x="928115" y="0"/>
                </a:moveTo>
                <a:lnTo>
                  <a:pt x="880356" y="1245"/>
                </a:lnTo>
                <a:lnTo>
                  <a:pt x="833223" y="4941"/>
                </a:lnTo>
                <a:lnTo>
                  <a:pt x="786775" y="11027"/>
                </a:lnTo>
                <a:lnTo>
                  <a:pt x="741071" y="19444"/>
                </a:lnTo>
                <a:lnTo>
                  <a:pt x="696169" y="30131"/>
                </a:lnTo>
                <a:lnTo>
                  <a:pt x="652127" y="43028"/>
                </a:lnTo>
                <a:lnTo>
                  <a:pt x="609003" y="58075"/>
                </a:lnTo>
                <a:lnTo>
                  <a:pt x="566856" y="75211"/>
                </a:lnTo>
                <a:lnTo>
                  <a:pt x="525744" y="94378"/>
                </a:lnTo>
                <a:lnTo>
                  <a:pt x="485726" y="115513"/>
                </a:lnTo>
                <a:lnTo>
                  <a:pt x="446859" y="138559"/>
                </a:lnTo>
                <a:lnTo>
                  <a:pt x="409202" y="163453"/>
                </a:lnTo>
                <a:lnTo>
                  <a:pt x="372814" y="190136"/>
                </a:lnTo>
                <a:lnTo>
                  <a:pt x="337753" y="218549"/>
                </a:lnTo>
                <a:lnTo>
                  <a:pt x="304076" y="248630"/>
                </a:lnTo>
                <a:lnTo>
                  <a:pt x="271843" y="280320"/>
                </a:lnTo>
                <a:lnTo>
                  <a:pt x="241112" y="313559"/>
                </a:lnTo>
                <a:lnTo>
                  <a:pt x="211940" y="348286"/>
                </a:lnTo>
                <a:lnTo>
                  <a:pt x="184387" y="384441"/>
                </a:lnTo>
                <a:lnTo>
                  <a:pt x="158510" y="421964"/>
                </a:lnTo>
                <a:lnTo>
                  <a:pt x="134369" y="460796"/>
                </a:lnTo>
                <a:lnTo>
                  <a:pt x="112021" y="500875"/>
                </a:lnTo>
                <a:lnTo>
                  <a:pt x="91524" y="542142"/>
                </a:lnTo>
                <a:lnTo>
                  <a:pt x="72937" y="584537"/>
                </a:lnTo>
                <a:lnTo>
                  <a:pt x="56319" y="627999"/>
                </a:lnTo>
                <a:lnTo>
                  <a:pt x="41727" y="672468"/>
                </a:lnTo>
                <a:lnTo>
                  <a:pt x="29220" y="717885"/>
                </a:lnTo>
                <a:lnTo>
                  <a:pt x="18856" y="764189"/>
                </a:lnTo>
                <a:lnTo>
                  <a:pt x="10694" y="811319"/>
                </a:lnTo>
                <a:lnTo>
                  <a:pt x="4791" y="859217"/>
                </a:lnTo>
                <a:lnTo>
                  <a:pt x="1207" y="907821"/>
                </a:lnTo>
                <a:lnTo>
                  <a:pt x="0" y="957072"/>
                </a:lnTo>
                <a:lnTo>
                  <a:pt x="1207" y="1006322"/>
                </a:lnTo>
                <a:lnTo>
                  <a:pt x="4791" y="1054926"/>
                </a:lnTo>
                <a:lnTo>
                  <a:pt x="10694" y="1102824"/>
                </a:lnTo>
                <a:lnTo>
                  <a:pt x="18856" y="1149954"/>
                </a:lnTo>
                <a:lnTo>
                  <a:pt x="29220" y="1196258"/>
                </a:lnTo>
                <a:lnTo>
                  <a:pt x="41727" y="1241675"/>
                </a:lnTo>
                <a:lnTo>
                  <a:pt x="56319" y="1286144"/>
                </a:lnTo>
                <a:lnTo>
                  <a:pt x="72937" y="1329606"/>
                </a:lnTo>
                <a:lnTo>
                  <a:pt x="91524" y="1372001"/>
                </a:lnTo>
                <a:lnTo>
                  <a:pt x="112021" y="1413268"/>
                </a:lnTo>
                <a:lnTo>
                  <a:pt x="134369" y="1453347"/>
                </a:lnTo>
                <a:lnTo>
                  <a:pt x="158510" y="1492179"/>
                </a:lnTo>
                <a:lnTo>
                  <a:pt x="184387" y="1529702"/>
                </a:lnTo>
                <a:lnTo>
                  <a:pt x="211940" y="1565857"/>
                </a:lnTo>
                <a:lnTo>
                  <a:pt x="241112" y="1600584"/>
                </a:lnTo>
                <a:lnTo>
                  <a:pt x="271843" y="1633823"/>
                </a:lnTo>
                <a:lnTo>
                  <a:pt x="304076" y="1665513"/>
                </a:lnTo>
                <a:lnTo>
                  <a:pt x="337753" y="1695594"/>
                </a:lnTo>
                <a:lnTo>
                  <a:pt x="372814" y="1724007"/>
                </a:lnTo>
                <a:lnTo>
                  <a:pt x="409202" y="1750690"/>
                </a:lnTo>
                <a:lnTo>
                  <a:pt x="446859" y="1775584"/>
                </a:lnTo>
                <a:lnTo>
                  <a:pt x="485726" y="1798630"/>
                </a:lnTo>
                <a:lnTo>
                  <a:pt x="525744" y="1819765"/>
                </a:lnTo>
                <a:lnTo>
                  <a:pt x="566856" y="1838932"/>
                </a:lnTo>
                <a:lnTo>
                  <a:pt x="609003" y="1856068"/>
                </a:lnTo>
                <a:lnTo>
                  <a:pt x="652127" y="1871115"/>
                </a:lnTo>
                <a:lnTo>
                  <a:pt x="696169" y="1884012"/>
                </a:lnTo>
                <a:lnTo>
                  <a:pt x="741071" y="1894699"/>
                </a:lnTo>
                <a:lnTo>
                  <a:pt x="786775" y="1903116"/>
                </a:lnTo>
                <a:lnTo>
                  <a:pt x="833223" y="1909202"/>
                </a:lnTo>
                <a:lnTo>
                  <a:pt x="880356" y="1912898"/>
                </a:lnTo>
                <a:lnTo>
                  <a:pt x="928115" y="1914144"/>
                </a:lnTo>
                <a:lnTo>
                  <a:pt x="975875" y="1912898"/>
                </a:lnTo>
                <a:lnTo>
                  <a:pt x="1023008" y="1909202"/>
                </a:lnTo>
                <a:lnTo>
                  <a:pt x="1069456" y="1903116"/>
                </a:lnTo>
                <a:lnTo>
                  <a:pt x="1115160" y="1894699"/>
                </a:lnTo>
                <a:lnTo>
                  <a:pt x="1160062" y="1884012"/>
                </a:lnTo>
                <a:lnTo>
                  <a:pt x="1204104" y="1871115"/>
                </a:lnTo>
                <a:lnTo>
                  <a:pt x="1247228" y="1856068"/>
                </a:lnTo>
                <a:lnTo>
                  <a:pt x="1289375" y="1838932"/>
                </a:lnTo>
                <a:lnTo>
                  <a:pt x="1330487" y="1819765"/>
                </a:lnTo>
                <a:lnTo>
                  <a:pt x="1370505" y="1798630"/>
                </a:lnTo>
                <a:lnTo>
                  <a:pt x="1409372" y="1775584"/>
                </a:lnTo>
                <a:lnTo>
                  <a:pt x="1447029" y="1750690"/>
                </a:lnTo>
                <a:lnTo>
                  <a:pt x="1483417" y="1724007"/>
                </a:lnTo>
                <a:lnTo>
                  <a:pt x="1518478" y="1695594"/>
                </a:lnTo>
                <a:lnTo>
                  <a:pt x="1552155" y="1665513"/>
                </a:lnTo>
                <a:lnTo>
                  <a:pt x="1584388" y="1633823"/>
                </a:lnTo>
                <a:lnTo>
                  <a:pt x="1615119" y="1600584"/>
                </a:lnTo>
                <a:lnTo>
                  <a:pt x="1644291" y="1565857"/>
                </a:lnTo>
                <a:lnTo>
                  <a:pt x="1671844" y="1529702"/>
                </a:lnTo>
                <a:lnTo>
                  <a:pt x="1697721" y="1492179"/>
                </a:lnTo>
                <a:lnTo>
                  <a:pt x="1721862" y="1453347"/>
                </a:lnTo>
                <a:lnTo>
                  <a:pt x="1744210" y="1413268"/>
                </a:lnTo>
                <a:lnTo>
                  <a:pt x="1764707" y="1372001"/>
                </a:lnTo>
                <a:lnTo>
                  <a:pt x="1783294" y="1329606"/>
                </a:lnTo>
                <a:lnTo>
                  <a:pt x="1799912" y="1286144"/>
                </a:lnTo>
                <a:lnTo>
                  <a:pt x="1814504" y="1241675"/>
                </a:lnTo>
                <a:lnTo>
                  <a:pt x="1827011" y="1196258"/>
                </a:lnTo>
                <a:lnTo>
                  <a:pt x="1837375" y="1149954"/>
                </a:lnTo>
                <a:lnTo>
                  <a:pt x="1845537" y="1102824"/>
                </a:lnTo>
                <a:lnTo>
                  <a:pt x="1851440" y="1054926"/>
                </a:lnTo>
                <a:lnTo>
                  <a:pt x="1855024" y="1006322"/>
                </a:lnTo>
                <a:lnTo>
                  <a:pt x="1856231" y="957072"/>
                </a:lnTo>
                <a:lnTo>
                  <a:pt x="1855024" y="907821"/>
                </a:lnTo>
                <a:lnTo>
                  <a:pt x="1851440" y="859217"/>
                </a:lnTo>
                <a:lnTo>
                  <a:pt x="1845537" y="811319"/>
                </a:lnTo>
                <a:lnTo>
                  <a:pt x="1837375" y="764189"/>
                </a:lnTo>
                <a:lnTo>
                  <a:pt x="1827011" y="717885"/>
                </a:lnTo>
                <a:lnTo>
                  <a:pt x="1814504" y="672468"/>
                </a:lnTo>
                <a:lnTo>
                  <a:pt x="1799912" y="627999"/>
                </a:lnTo>
                <a:lnTo>
                  <a:pt x="1783294" y="584537"/>
                </a:lnTo>
                <a:lnTo>
                  <a:pt x="1764707" y="542142"/>
                </a:lnTo>
                <a:lnTo>
                  <a:pt x="1744210" y="500875"/>
                </a:lnTo>
                <a:lnTo>
                  <a:pt x="1721862" y="460796"/>
                </a:lnTo>
                <a:lnTo>
                  <a:pt x="1697721" y="421964"/>
                </a:lnTo>
                <a:lnTo>
                  <a:pt x="1671844" y="384441"/>
                </a:lnTo>
                <a:lnTo>
                  <a:pt x="1644291" y="348286"/>
                </a:lnTo>
                <a:lnTo>
                  <a:pt x="1615119" y="313559"/>
                </a:lnTo>
                <a:lnTo>
                  <a:pt x="1584388" y="280320"/>
                </a:lnTo>
                <a:lnTo>
                  <a:pt x="1552155" y="248630"/>
                </a:lnTo>
                <a:lnTo>
                  <a:pt x="1518478" y="218549"/>
                </a:lnTo>
                <a:lnTo>
                  <a:pt x="1483417" y="190136"/>
                </a:lnTo>
                <a:lnTo>
                  <a:pt x="1447029" y="163453"/>
                </a:lnTo>
                <a:lnTo>
                  <a:pt x="1409372" y="138559"/>
                </a:lnTo>
                <a:lnTo>
                  <a:pt x="1370505" y="115513"/>
                </a:lnTo>
                <a:lnTo>
                  <a:pt x="1330487" y="94378"/>
                </a:lnTo>
                <a:lnTo>
                  <a:pt x="1289375" y="75211"/>
                </a:lnTo>
                <a:lnTo>
                  <a:pt x="1247228" y="58075"/>
                </a:lnTo>
                <a:lnTo>
                  <a:pt x="1204104" y="43028"/>
                </a:lnTo>
                <a:lnTo>
                  <a:pt x="1160062" y="30131"/>
                </a:lnTo>
                <a:lnTo>
                  <a:pt x="1115160" y="19444"/>
                </a:lnTo>
                <a:lnTo>
                  <a:pt x="1069456" y="11027"/>
                </a:lnTo>
                <a:lnTo>
                  <a:pt x="1023008" y="4941"/>
                </a:lnTo>
                <a:lnTo>
                  <a:pt x="975875" y="1245"/>
                </a:lnTo>
                <a:lnTo>
                  <a:pt x="928115" y="0"/>
                </a:lnTo>
                <a:close/>
              </a:path>
            </a:pathLst>
          </a:custGeom>
          <a:solidFill>
            <a:srgbClr val="3981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005066" y="3138677"/>
            <a:ext cx="1856739" cy="1914525"/>
          </a:xfrm>
          <a:custGeom>
            <a:avLst/>
            <a:gdLst/>
            <a:ahLst/>
            <a:cxnLst/>
            <a:rect l="l" t="t" r="r" b="b"/>
            <a:pathLst>
              <a:path w="1856740" h="1914525">
                <a:moveTo>
                  <a:pt x="0" y="957072"/>
                </a:moveTo>
                <a:lnTo>
                  <a:pt x="1207" y="907821"/>
                </a:lnTo>
                <a:lnTo>
                  <a:pt x="4791" y="859217"/>
                </a:lnTo>
                <a:lnTo>
                  <a:pt x="10694" y="811319"/>
                </a:lnTo>
                <a:lnTo>
                  <a:pt x="18856" y="764189"/>
                </a:lnTo>
                <a:lnTo>
                  <a:pt x="29220" y="717885"/>
                </a:lnTo>
                <a:lnTo>
                  <a:pt x="41727" y="672468"/>
                </a:lnTo>
                <a:lnTo>
                  <a:pt x="56319" y="627999"/>
                </a:lnTo>
                <a:lnTo>
                  <a:pt x="72937" y="584537"/>
                </a:lnTo>
                <a:lnTo>
                  <a:pt x="91524" y="542142"/>
                </a:lnTo>
                <a:lnTo>
                  <a:pt x="112021" y="500875"/>
                </a:lnTo>
                <a:lnTo>
                  <a:pt x="134369" y="460796"/>
                </a:lnTo>
                <a:lnTo>
                  <a:pt x="158510" y="421964"/>
                </a:lnTo>
                <a:lnTo>
                  <a:pt x="184387" y="384441"/>
                </a:lnTo>
                <a:lnTo>
                  <a:pt x="211940" y="348286"/>
                </a:lnTo>
                <a:lnTo>
                  <a:pt x="241112" y="313559"/>
                </a:lnTo>
                <a:lnTo>
                  <a:pt x="271843" y="280320"/>
                </a:lnTo>
                <a:lnTo>
                  <a:pt x="304076" y="248630"/>
                </a:lnTo>
                <a:lnTo>
                  <a:pt x="337753" y="218549"/>
                </a:lnTo>
                <a:lnTo>
                  <a:pt x="372814" y="190136"/>
                </a:lnTo>
                <a:lnTo>
                  <a:pt x="409202" y="163453"/>
                </a:lnTo>
                <a:lnTo>
                  <a:pt x="446859" y="138559"/>
                </a:lnTo>
                <a:lnTo>
                  <a:pt x="485726" y="115513"/>
                </a:lnTo>
                <a:lnTo>
                  <a:pt x="525744" y="94378"/>
                </a:lnTo>
                <a:lnTo>
                  <a:pt x="566856" y="75211"/>
                </a:lnTo>
                <a:lnTo>
                  <a:pt x="609003" y="58075"/>
                </a:lnTo>
                <a:lnTo>
                  <a:pt x="652127" y="43028"/>
                </a:lnTo>
                <a:lnTo>
                  <a:pt x="696169" y="30131"/>
                </a:lnTo>
                <a:lnTo>
                  <a:pt x="741071" y="19444"/>
                </a:lnTo>
                <a:lnTo>
                  <a:pt x="786775" y="11027"/>
                </a:lnTo>
                <a:lnTo>
                  <a:pt x="833223" y="4941"/>
                </a:lnTo>
                <a:lnTo>
                  <a:pt x="880356" y="1245"/>
                </a:lnTo>
                <a:lnTo>
                  <a:pt x="928115" y="0"/>
                </a:lnTo>
                <a:lnTo>
                  <a:pt x="975875" y="1245"/>
                </a:lnTo>
                <a:lnTo>
                  <a:pt x="1023008" y="4941"/>
                </a:lnTo>
                <a:lnTo>
                  <a:pt x="1069456" y="11027"/>
                </a:lnTo>
                <a:lnTo>
                  <a:pt x="1115160" y="19444"/>
                </a:lnTo>
                <a:lnTo>
                  <a:pt x="1160062" y="30131"/>
                </a:lnTo>
                <a:lnTo>
                  <a:pt x="1204104" y="43028"/>
                </a:lnTo>
                <a:lnTo>
                  <a:pt x="1247228" y="58075"/>
                </a:lnTo>
                <a:lnTo>
                  <a:pt x="1289375" y="75211"/>
                </a:lnTo>
                <a:lnTo>
                  <a:pt x="1330487" y="94378"/>
                </a:lnTo>
                <a:lnTo>
                  <a:pt x="1370505" y="115513"/>
                </a:lnTo>
                <a:lnTo>
                  <a:pt x="1409372" y="138559"/>
                </a:lnTo>
                <a:lnTo>
                  <a:pt x="1447029" y="163453"/>
                </a:lnTo>
                <a:lnTo>
                  <a:pt x="1483417" y="190136"/>
                </a:lnTo>
                <a:lnTo>
                  <a:pt x="1518478" y="218549"/>
                </a:lnTo>
                <a:lnTo>
                  <a:pt x="1552155" y="248630"/>
                </a:lnTo>
                <a:lnTo>
                  <a:pt x="1584388" y="280320"/>
                </a:lnTo>
                <a:lnTo>
                  <a:pt x="1615119" y="313559"/>
                </a:lnTo>
                <a:lnTo>
                  <a:pt x="1644291" y="348286"/>
                </a:lnTo>
                <a:lnTo>
                  <a:pt x="1671844" y="384441"/>
                </a:lnTo>
                <a:lnTo>
                  <a:pt x="1697721" y="421964"/>
                </a:lnTo>
                <a:lnTo>
                  <a:pt x="1721862" y="460796"/>
                </a:lnTo>
                <a:lnTo>
                  <a:pt x="1744210" y="500875"/>
                </a:lnTo>
                <a:lnTo>
                  <a:pt x="1764707" y="542142"/>
                </a:lnTo>
                <a:lnTo>
                  <a:pt x="1783294" y="584537"/>
                </a:lnTo>
                <a:lnTo>
                  <a:pt x="1799912" y="627999"/>
                </a:lnTo>
                <a:lnTo>
                  <a:pt x="1814504" y="672468"/>
                </a:lnTo>
                <a:lnTo>
                  <a:pt x="1827011" y="717885"/>
                </a:lnTo>
                <a:lnTo>
                  <a:pt x="1837375" y="764189"/>
                </a:lnTo>
                <a:lnTo>
                  <a:pt x="1845537" y="811319"/>
                </a:lnTo>
                <a:lnTo>
                  <a:pt x="1851440" y="859217"/>
                </a:lnTo>
                <a:lnTo>
                  <a:pt x="1855024" y="907821"/>
                </a:lnTo>
                <a:lnTo>
                  <a:pt x="1856231" y="957072"/>
                </a:lnTo>
                <a:lnTo>
                  <a:pt x="1855024" y="1006322"/>
                </a:lnTo>
                <a:lnTo>
                  <a:pt x="1851440" y="1054926"/>
                </a:lnTo>
                <a:lnTo>
                  <a:pt x="1845537" y="1102824"/>
                </a:lnTo>
                <a:lnTo>
                  <a:pt x="1837375" y="1149954"/>
                </a:lnTo>
                <a:lnTo>
                  <a:pt x="1827011" y="1196258"/>
                </a:lnTo>
                <a:lnTo>
                  <a:pt x="1814504" y="1241675"/>
                </a:lnTo>
                <a:lnTo>
                  <a:pt x="1799912" y="1286144"/>
                </a:lnTo>
                <a:lnTo>
                  <a:pt x="1783294" y="1329606"/>
                </a:lnTo>
                <a:lnTo>
                  <a:pt x="1764707" y="1372001"/>
                </a:lnTo>
                <a:lnTo>
                  <a:pt x="1744210" y="1413268"/>
                </a:lnTo>
                <a:lnTo>
                  <a:pt x="1721862" y="1453347"/>
                </a:lnTo>
                <a:lnTo>
                  <a:pt x="1697721" y="1492179"/>
                </a:lnTo>
                <a:lnTo>
                  <a:pt x="1671844" y="1529702"/>
                </a:lnTo>
                <a:lnTo>
                  <a:pt x="1644291" y="1565857"/>
                </a:lnTo>
                <a:lnTo>
                  <a:pt x="1615119" y="1600584"/>
                </a:lnTo>
                <a:lnTo>
                  <a:pt x="1584388" y="1633823"/>
                </a:lnTo>
                <a:lnTo>
                  <a:pt x="1552155" y="1665513"/>
                </a:lnTo>
                <a:lnTo>
                  <a:pt x="1518478" y="1695594"/>
                </a:lnTo>
                <a:lnTo>
                  <a:pt x="1483417" y="1724007"/>
                </a:lnTo>
                <a:lnTo>
                  <a:pt x="1447029" y="1750690"/>
                </a:lnTo>
                <a:lnTo>
                  <a:pt x="1409372" y="1775584"/>
                </a:lnTo>
                <a:lnTo>
                  <a:pt x="1370505" y="1798630"/>
                </a:lnTo>
                <a:lnTo>
                  <a:pt x="1330487" y="1819765"/>
                </a:lnTo>
                <a:lnTo>
                  <a:pt x="1289375" y="1838932"/>
                </a:lnTo>
                <a:lnTo>
                  <a:pt x="1247228" y="1856068"/>
                </a:lnTo>
                <a:lnTo>
                  <a:pt x="1204104" y="1871115"/>
                </a:lnTo>
                <a:lnTo>
                  <a:pt x="1160062" y="1884012"/>
                </a:lnTo>
                <a:lnTo>
                  <a:pt x="1115160" y="1894699"/>
                </a:lnTo>
                <a:lnTo>
                  <a:pt x="1069456" y="1903116"/>
                </a:lnTo>
                <a:lnTo>
                  <a:pt x="1023008" y="1909202"/>
                </a:lnTo>
                <a:lnTo>
                  <a:pt x="975875" y="1912898"/>
                </a:lnTo>
                <a:lnTo>
                  <a:pt x="928115" y="1914144"/>
                </a:lnTo>
                <a:lnTo>
                  <a:pt x="880356" y="1912898"/>
                </a:lnTo>
                <a:lnTo>
                  <a:pt x="833223" y="1909202"/>
                </a:lnTo>
                <a:lnTo>
                  <a:pt x="786775" y="1903116"/>
                </a:lnTo>
                <a:lnTo>
                  <a:pt x="741071" y="1894699"/>
                </a:lnTo>
                <a:lnTo>
                  <a:pt x="696169" y="1884012"/>
                </a:lnTo>
                <a:lnTo>
                  <a:pt x="652127" y="1871115"/>
                </a:lnTo>
                <a:lnTo>
                  <a:pt x="609003" y="1856068"/>
                </a:lnTo>
                <a:lnTo>
                  <a:pt x="566856" y="1838932"/>
                </a:lnTo>
                <a:lnTo>
                  <a:pt x="525744" y="1819765"/>
                </a:lnTo>
                <a:lnTo>
                  <a:pt x="485726" y="1798630"/>
                </a:lnTo>
                <a:lnTo>
                  <a:pt x="446859" y="1775584"/>
                </a:lnTo>
                <a:lnTo>
                  <a:pt x="409202" y="1750690"/>
                </a:lnTo>
                <a:lnTo>
                  <a:pt x="372814" y="1724007"/>
                </a:lnTo>
                <a:lnTo>
                  <a:pt x="337753" y="1695594"/>
                </a:lnTo>
                <a:lnTo>
                  <a:pt x="304076" y="1665513"/>
                </a:lnTo>
                <a:lnTo>
                  <a:pt x="271843" y="1633823"/>
                </a:lnTo>
                <a:lnTo>
                  <a:pt x="241112" y="1600584"/>
                </a:lnTo>
                <a:lnTo>
                  <a:pt x="211940" y="1565857"/>
                </a:lnTo>
                <a:lnTo>
                  <a:pt x="184387" y="1529702"/>
                </a:lnTo>
                <a:lnTo>
                  <a:pt x="158510" y="1492179"/>
                </a:lnTo>
                <a:lnTo>
                  <a:pt x="134369" y="1453347"/>
                </a:lnTo>
                <a:lnTo>
                  <a:pt x="112021" y="1413268"/>
                </a:lnTo>
                <a:lnTo>
                  <a:pt x="91524" y="1372001"/>
                </a:lnTo>
                <a:lnTo>
                  <a:pt x="72937" y="1329606"/>
                </a:lnTo>
                <a:lnTo>
                  <a:pt x="56319" y="1286144"/>
                </a:lnTo>
                <a:lnTo>
                  <a:pt x="41727" y="1241675"/>
                </a:lnTo>
                <a:lnTo>
                  <a:pt x="29220" y="1196258"/>
                </a:lnTo>
                <a:lnTo>
                  <a:pt x="18856" y="1149954"/>
                </a:lnTo>
                <a:lnTo>
                  <a:pt x="10694" y="1102824"/>
                </a:lnTo>
                <a:lnTo>
                  <a:pt x="4791" y="1054926"/>
                </a:lnTo>
                <a:lnTo>
                  <a:pt x="1207" y="1006322"/>
                </a:lnTo>
                <a:lnTo>
                  <a:pt x="0" y="957072"/>
                </a:lnTo>
                <a:close/>
              </a:path>
            </a:pathLst>
          </a:custGeom>
          <a:ln w="25908">
            <a:solidFill>
              <a:srgbClr val="285D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7438770" y="3922217"/>
            <a:ext cx="989330" cy="3314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Follo</a:t>
            </a:r>
            <a:r>
              <a:rPr sz="2000" spc="5" dirty="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294382" y="3797046"/>
            <a:ext cx="1226820" cy="295910"/>
          </a:xfrm>
          <a:custGeom>
            <a:avLst/>
            <a:gdLst/>
            <a:ahLst/>
            <a:cxnLst/>
            <a:rect l="l" t="t" r="r" b="b"/>
            <a:pathLst>
              <a:path w="1226820" h="295910">
                <a:moveTo>
                  <a:pt x="147828" y="0"/>
                </a:moveTo>
                <a:lnTo>
                  <a:pt x="0" y="147827"/>
                </a:lnTo>
                <a:lnTo>
                  <a:pt x="147828" y="295655"/>
                </a:lnTo>
                <a:lnTo>
                  <a:pt x="147828" y="221741"/>
                </a:lnTo>
                <a:lnTo>
                  <a:pt x="1226820" y="221741"/>
                </a:lnTo>
                <a:lnTo>
                  <a:pt x="1226820" y="73913"/>
                </a:lnTo>
                <a:lnTo>
                  <a:pt x="147828" y="73913"/>
                </a:lnTo>
                <a:lnTo>
                  <a:pt x="147828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94382" y="3797046"/>
            <a:ext cx="1226820" cy="295910"/>
          </a:xfrm>
          <a:custGeom>
            <a:avLst/>
            <a:gdLst/>
            <a:ahLst/>
            <a:cxnLst/>
            <a:rect l="l" t="t" r="r" b="b"/>
            <a:pathLst>
              <a:path w="1226820" h="295910">
                <a:moveTo>
                  <a:pt x="1226820" y="221741"/>
                </a:moveTo>
                <a:lnTo>
                  <a:pt x="147828" y="221741"/>
                </a:lnTo>
                <a:lnTo>
                  <a:pt x="147828" y="295655"/>
                </a:lnTo>
                <a:lnTo>
                  <a:pt x="0" y="147827"/>
                </a:lnTo>
                <a:lnTo>
                  <a:pt x="147828" y="0"/>
                </a:lnTo>
                <a:lnTo>
                  <a:pt x="147828" y="73913"/>
                </a:lnTo>
                <a:lnTo>
                  <a:pt x="1226820" y="73913"/>
                </a:lnTo>
                <a:lnTo>
                  <a:pt x="1226820" y="221741"/>
                </a:lnTo>
                <a:close/>
              </a:path>
            </a:pathLst>
          </a:custGeom>
          <a:ln w="25908">
            <a:solidFill>
              <a:srgbClr val="285D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624321" y="3784853"/>
            <a:ext cx="1226820" cy="297180"/>
          </a:xfrm>
          <a:custGeom>
            <a:avLst/>
            <a:gdLst/>
            <a:ahLst/>
            <a:cxnLst/>
            <a:rect l="l" t="t" r="r" b="b"/>
            <a:pathLst>
              <a:path w="1226820" h="297179">
                <a:moveTo>
                  <a:pt x="1078229" y="0"/>
                </a:moveTo>
                <a:lnTo>
                  <a:pt x="1078229" y="74295"/>
                </a:lnTo>
                <a:lnTo>
                  <a:pt x="0" y="74295"/>
                </a:lnTo>
                <a:lnTo>
                  <a:pt x="0" y="222885"/>
                </a:lnTo>
                <a:lnTo>
                  <a:pt x="1078229" y="222885"/>
                </a:lnTo>
                <a:lnTo>
                  <a:pt x="1078229" y="297180"/>
                </a:lnTo>
                <a:lnTo>
                  <a:pt x="1226820" y="148590"/>
                </a:lnTo>
                <a:lnTo>
                  <a:pt x="107822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24321" y="3784853"/>
            <a:ext cx="1226820" cy="297180"/>
          </a:xfrm>
          <a:custGeom>
            <a:avLst/>
            <a:gdLst/>
            <a:ahLst/>
            <a:cxnLst/>
            <a:rect l="l" t="t" r="r" b="b"/>
            <a:pathLst>
              <a:path w="1226820" h="297179">
                <a:moveTo>
                  <a:pt x="0" y="74295"/>
                </a:moveTo>
                <a:lnTo>
                  <a:pt x="1078229" y="74295"/>
                </a:lnTo>
                <a:lnTo>
                  <a:pt x="1078229" y="0"/>
                </a:lnTo>
                <a:lnTo>
                  <a:pt x="1226820" y="148590"/>
                </a:lnTo>
                <a:lnTo>
                  <a:pt x="1078229" y="297180"/>
                </a:lnTo>
                <a:lnTo>
                  <a:pt x="1078229" y="222885"/>
                </a:lnTo>
                <a:lnTo>
                  <a:pt x="0" y="222885"/>
                </a:lnTo>
                <a:lnTo>
                  <a:pt x="0" y="74295"/>
                </a:lnTo>
                <a:close/>
              </a:path>
            </a:pathLst>
          </a:custGeom>
          <a:ln w="25908">
            <a:solidFill>
              <a:srgbClr val="285D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780659" y="2728722"/>
            <a:ext cx="915035" cy="940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065" marR="5080" algn="ctr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"/>
                <a:cs typeface="Arial"/>
              </a:rPr>
              <a:t>Vote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for  </a:t>
            </a:r>
            <a:r>
              <a:rPr sz="2000" dirty="0">
                <a:latin typeface="Arial"/>
                <a:cs typeface="Arial"/>
              </a:rPr>
              <a:t>me for  term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20</a:t>
            </a:r>
            <a:endParaRPr sz="20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624321" y="4130802"/>
            <a:ext cx="1226820" cy="297180"/>
          </a:xfrm>
          <a:custGeom>
            <a:avLst/>
            <a:gdLst/>
            <a:ahLst/>
            <a:cxnLst/>
            <a:rect l="l" t="t" r="r" b="b"/>
            <a:pathLst>
              <a:path w="1226820" h="297179">
                <a:moveTo>
                  <a:pt x="148589" y="0"/>
                </a:moveTo>
                <a:lnTo>
                  <a:pt x="0" y="148590"/>
                </a:lnTo>
                <a:lnTo>
                  <a:pt x="148589" y="297180"/>
                </a:lnTo>
                <a:lnTo>
                  <a:pt x="148589" y="222885"/>
                </a:lnTo>
                <a:lnTo>
                  <a:pt x="1226820" y="222885"/>
                </a:lnTo>
                <a:lnTo>
                  <a:pt x="1226820" y="74295"/>
                </a:lnTo>
                <a:lnTo>
                  <a:pt x="148589" y="74295"/>
                </a:lnTo>
                <a:lnTo>
                  <a:pt x="148589" y="0"/>
                </a:lnTo>
                <a:close/>
              </a:path>
            </a:pathLst>
          </a:custGeom>
          <a:solidFill>
            <a:srgbClr val="3981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624321" y="4130802"/>
            <a:ext cx="1226820" cy="297180"/>
          </a:xfrm>
          <a:custGeom>
            <a:avLst/>
            <a:gdLst/>
            <a:ahLst/>
            <a:cxnLst/>
            <a:rect l="l" t="t" r="r" b="b"/>
            <a:pathLst>
              <a:path w="1226820" h="297179">
                <a:moveTo>
                  <a:pt x="1226820" y="222885"/>
                </a:moveTo>
                <a:lnTo>
                  <a:pt x="148589" y="222885"/>
                </a:lnTo>
                <a:lnTo>
                  <a:pt x="148589" y="297180"/>
                </a:lnTo>
                <a:lnTo>
                  <a:pt x="0" y="148590"/>
                </a:lnTo>
                <a:lnTo>
                  <a:pt x="148589" y="0"/>
                </a:lnTo>
                <a:lnTo>
                  <a:pt x="148589" y="74295"/>
                </a:lnTo>
                <a:lnTo>
                  <a:pt x="1226820" y="74295"/>
                </a:lnTo>
                <a:lnTo>
                  <a:pt x="1226820" y="222885"/>
                </a:lnTo>
                <a:close/>
              </a:path>
            </a:pathLst>
          </a:custGeom>
          <a:ln w="25908">
            <a:solidFill>
              <a:srgbClr val="285D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5496305" y="4562094"/>
            <a:ext cx="1483995" cy="330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Vote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granted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505836" y="2728722"/>
            <a:ext cx="915035" cy="9404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"/>
                <a:cs typeface="Arial"/>
              </a:rPr>
              <a:t>Vote</a:t>
            </a:r>
            <a:r>
              <a:rPr sz="2000" spc="-7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for </a:t>
            </a:r>
            <a:r>
              <a:rPr sz="2000" dirty="0">
                <a:latin typeface="Arial"/>
                <a:cs typeface="Arial"/>
              </a:rPr>
              <a:t> me for  term</a:t>
            </a:r>
            <a:r>
              <a:rPr sz="2000" spc="-10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20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185420" y="5193919"/>
            <a:ext cx="2030095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02590" marR="5080" indent="-390525">
              <a:lnSpc>
                <a:spcPct val="100000"/>
              </a:lnSpc>
              <a:spcBef>
                <a:spcPts val="100"/>
              </a:spcBef>
            </a:pPr>
            <a:r>
              <a:rPr sz="2000" dirty="0">
                <a:latin typeface="Arial"/>
                <a:cs typeface="Arial"/>
              </a:rPr>
              <a:t>Used to be</a:t>
            </a:r>
            <a:r>
              <a:rPr sz="2000" spc="-114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leader  for term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19</a:t>
            </a:r>
            <a:endParaRPr sz="20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60679" y="365763"/>
            <a:ext cx="2601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"/>
                <a:cs typeface="Arial"/>
              </a:rPr>
              <a:t>Raft consensus</a:t>
            </a:r>
            <a:r>
              <a:rPr sz="1800" spc="-5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"/>
                <a:cs typeface="Arial"/>
              </a:rPr>
              <a:t>algorithm</a:t>
            </a: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6044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3836" y="691133"/>
            <a:ext cx="7190740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 err="1"/>
              <a:t>Aducerea</a:t>
            </a:r>
            <a:r>
              <a:rPr lang="en-US" dirty="0"/>
              <a:t> </a:t>
            </a:r>
            <a:r>
              <a:rPr lang="en-US" dirty="0" err="1"/>
              <a:t>nodurilor</a:t>
            </a:r>
            <a:r>
              <a:rPr lang="en-US" dirty="0"/>
              <a:t> </a:t>
            </a:r>
            <a:r>
              <a:rPr spc="-5" dirty="0"/>
              <a:t>outdated </a:t>
            </a:r>
            <a:r>
              <a:rPr lang="en-US" spc="-5" dirty="0"/>
              <a:t>la </a:t>
            </a:r>
            <a:r>
              <a:rPr lang="en-US" spc="-5" dirty="0" err="1"/>
              <a:t>zi</a:t>
            </a:r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8562213" y="218058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41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8932" y="1267569"/>
            <a:ext cx="8696590" cy="213712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60045" marR="5080" indent="-347980">
              <a:lnSpc>
                <a:spcPct val="100000"/>
              </a:lnSpc>
              <a:spcBef>
                <a:spcPts val="105"/>
              </a:spcBef>
              <a:buClr>
                <a:srgbClr val="0092EE"/>
              </a:buClr>
              <a:buFont typeface="Courier New"/>
              <a:buChar char="o"/>
              <a:tabLst>
                <a:tab pos="360680" algn="l"/>
              </a:tabLst>
            </a:pPr>
            <a:r>
              <a:rPr lang="en-US" sz="2600" dirty="0" err="1">
                <a:solidFill>
                  <a:srgbClr val="253138"/>
                </a:solidFill>
                <a:latin typeface="Arial"/>
                <a:cs typeface="Arial"/>
              </a:rPr>
              <a:t>Unul</a:t>
            </a:r>
            <a:r>
              <a:rPr lang="en-US" sz="2600" dirty="0">
                <a:solidFill>
                  <a:srgbClr val="253138"/>
                </a:solidFill>
                <a:latin typeface="Arial"/>
                <a:cs typeface="Arial"/>
              </a:rPr>
              <a:t> din </a:t>
            </a:r>
            <a:r>
              <a:rPr sz="2600" dirty="0">
                <a:solidFill>
                  <a:srgbClr val="253138"/>
                </a:solidFill>
                <a:latin typeface="Arial"/>
                <a:cs typeface="Arial"/>
              </a:rPr>
              <a:t>follower</a:t>
            </a:r>
            <a:r>
              <a:rPr lang="en-US" sz="2600" dirty="0">
                <a:solidFill>
                  <a:srgbClr val="253138"/>
                </a:solidFill>
                <a:latin typeface="Arial"/>
                <a:cs typeface="Arial"/>
              </a:rPr>
              <a:t> </a:t>
            </a:r>
            <a:r>
              <a:rPr lang="en-US" sz="2600" dirty="0" err="1">
                <a:solidFill>
                  <a:srgbClr val="253138"/>
                </a:solidFill>
                <a:latin typeface="Arial"/>
                <a:cs typeface="Arial"/>
              </a:rPr>
              <a:t>iese</a:t>
            </a:r>
            <a:r>
              <a:rPr lang="en-US" sz="2600" dirty="0">
                <a:solidFill>
                  <a:srgbClr val="253138"/>
                </a:solidFill>
                <a:latin typeface="Arial"/>
                <a:cs typeface="Arial"/>
              </a:rPr>
              <a:t> </a:t>
            </a:r>
            <a:r>
              <a:rPr sz="2600" spc="-5" dirty="0">
                <a:solidFill>
                  <a:srgbClr val="253138"/>
                </a:solidFill>
                <a:latin typeface="Arial"/>
                <a:cs typeface="Arial"/>
              </a:rPr>
              <a:t>offline </a:t>
            </a:r>
            <a:r>
              <a:rPr lang="en-US" sz="2600" spc="-5" dirty="0" err="1">
                <a:solidFill>
                  <a:srgbClr val="253138"/>
                </a:solidFill>
                <a:latin typeface="Arial"/>
                <a:cs typeface="Arial"/>
              </a:rPr>
              <a:t>pentru</a:t>
            </a:r>
            <a:r>
              <a:rPr lang="en-US" sz="2600" spc="-5" dirty="0">
                <a:solidFill>
                  <a:srgbClr val="253138"/>
                </a:solidFill>
                <a:latin typeface="Arial"/>
                <a:cs typeface="Arial"/>
              </a:rPr>
              <a:t> </a:t>
            </a:r>
            <a:r>
              <a:rPr sz="2600" dirty="0">
                <a:solidFill>
                  <a:srgbClr val="253138"/>
                </a:solidFill>
                <a:latin typeface="Arial"/>
                <a:cs typeface="Arial"/>
              </a:rPr>
              <a:t>10 minute – </a:t>
            </a:r>
            <a:r>
              <a:rPr lang="en-US" sz="2600" dirty="0">
                <a:solidFill>
                  <a:srgbClr val="253138"/>
                </a:solidFill>
                <a:latin typeface="Arial"/>
                <a:cs typeface="Arial"/>
              </a:rPr>
              <a:t>cum </a:t>
            </a:r>
            <a:r>
              <a:rPr lang="en-US" sz="2600" dirty="0" err="1">
                <a:solidFill>
                  <a:srgbClr val="253138"/>
                </a:solidFill>
                <a:latin typeface="Arial"/>
                <a:cs typeface="Arial"/>
              </a:rPr>
              <a:t>il</a:t>
            </a:r>
            <a:r>
              <a:rPr lang="en-US" sz="2600" dirty="0">
                <a:solidFill>
                  <a:srgbClr val="253138"/>
                </a:solidFill>
                <a:latin typeface="Arial"/>
                <a:cs typeface="Arial"/>
              </a:rPr>
              <a:t> re-</a:t>
            </a:r>
            <a:r>
              <a:rPr lang="en-US" sz="2600" dirty="0" err="1">
                <a:solidFill>
                  <a:srgbClr val="253138"/>
                </a:solidFill>
                <a:latin typeface="Arial"/>
                <a:cs typeface="Arial"/>
              </a:rPr>
              <a:t>aducem</a:t>
            </a:r>
            <a:r>
              <a:rPr lang="en-US" sz="2600" dirty="0">
                <a:solidFill>
                  <a:srgbClr val="253138"/>
                </a:solidFill>
                <a:latin typeface="Arial"/>
                <a:cs typeface="Arial"/>
              </a:rPr>
              <a:t> </a:t>
            </a:r>
            <a:r>
              <a:rPr lang="en-US" sz="2600" dirty="0" err="1">
                <a:solidFill>
                  <a:srgbClr val="253138"/>
                </a:solidFill>
                <a:latin typeface="Arial"/>
                <a:cs typeface="Arial"/>
              </a:rPr>
              <a:t>intr</a:t>
            </a:r>
            <a:r>
              <a:rPr lang="en-US" sz="2600" dirty="0">
                <a:solidFill>
                  <a:srgbClr val="253138"/>
                </a:solidFill>
                <a:latin typeface="Arial"/>
                <a:cs typeface="Arial"/>
              </a:rPr>
              <a:t>-o stare </a:t>
            </a:r>
            <a:r>
              <a:rPr lang="en-US" sz="2600" dirty="0" err="1">
                <a:solidFill>
                  <a:srgbClr val="253138"/>
                </a:solidFill>
                <a:latin typeface="Arial"/>
                <a:cs typeface="Arial"/>
              </a:rPr>
              <a:t>consistenta</a:t>
            </a:r>
            <a:r>
              <a:rPr sz="2600" dirty="0">
                <a:solidFill>
                  <a:srgbClr val="253138"/>
                </a:solidFill>
                <a:latin typeface="Arial"/>
                <a:cs typeface="Arial"/>
              </a:rPr>
              <a:t>?</a:t>
            </a:r>
            <a:endParaRPr sz="2600" dirty="0">
              <a:latin typeface="Arial"/>
              <a:cs typeface="Arial"/>
            </a:endParaRPr>
          </a:p>
          <a:p>
            <a:pPr marL="360045" indent="-347980">
              <a:lnSpc>
                <a:spcPct val="100000"/>
              </a:lnSpc>
              <a:spcBef>
                <a:spcPts val="595"/>
              </a:spcBef>
              <a:buClr>
                <a:srgbClr val="0092EE"/>
              </a:buClr>
              <a:buFont typeface="Courier New"/>
              <a:buChar char="o"/>
              <a:tabLst>
                <a:tab pos="360680" algn="l"/>
              </a:tabLst>
            </a:pPr>
            <a:r>
              <a:rPr lang="en-US" sz="2600" dirty="0" err="1">
                <a:solidFill>
                  <a:srgbClr val="253138"/>
                </a:solidFill>
                <a:latin typeface="Arial"/>
                <a:cs typeface="Arial"/>
              </a:rPr>
              <a:t>Inregistram</a:t>
            </a:r>
            <a:r>
              <a:rPr lang="en-US" sz="2600" dirty="0">
                <a:solidFill>
                  <a:srgbClr val="253138"/>
                </a:solidFill>
                <a:latin typeface="Arial"/>
                <a:cs typeface="Arial"/>
              </a:rPr>
              <a:t> </a:t>
            </a:r>
            <a:r>
              <a:rPr lang="en-US" sz="2600" i="1" u="heavy" dirty="0" err="1">
                <a:solidFill>
                  <a:srgbClr val="253138"/>
                </a:solidFill>
                <a:uFill>
                  <a:solidFill>
                    <a:srgbClr val="253138"/>
                  </a:solidFill>
                </a:uFill>
                <a:latin typeface="Arial"/>
                <a:cs typeface="Arial"/>
              </a:rPr>
              <a:t>toate</a:t>
            </a:r>
            <a:r>
              <a:rPr lang="en-US" sz="2600" i="1" u="heavy" dirty="0">
                <a:solidFill>
                  <a:srgbClr val="253138"/>
                </a:solidFill>
                <a:uFill>
                  <a:solidFill>
                    <a:srgbClr val="253138"/>
                  </a:solidFill>
                </a:uFill>
                <a:latin typeface="Arial"/>
                <a:cs typeface="Arial"/>
              </a:rPr>
              <a:t> </a:t>
            </a:r>
            <a:r>
              <a:rPr lang="en-US" sz="2600" i="1" u="heavy" dirty="0" err="1">
                <a:solidFill>
                  <a:srgbClr val="253138"/>
                </a:solidFill>
                <a:uFill>
                  <a:solidFill>
                    <a:srgbClr val="253138"/>
                  </a:solidFill>
                </a:uFill>
                <a:latin typeface="Arial"/>
                <a:cs typeface="Arial"/>
              </a:rPr>
              <a:t>scrierile</a:t>
            </a:r>
            <a:r>
              <a:rPr lang="en-US" sz="2600" i="1" dirty="0">
                <a:solidFill>
                  <a:srgbClr val="253138"/>
                </a:solidFill>
                <a:uFill>
                  <a:solidFill>
                    <a:srgbClr val="253138"/>
                  </a:solidFill>
                </a:uFill>
                <a:latin typeface="Arial"/>
                <a:cs typeface="Arial"/>
              </a:rPr>
              <a:t> </a:t>
            </a:r>
            <a:r>
              <a:rPr lang="en-US" sz="2600" dirty="0" err="1">
                <a:solidFill>
                  <a:srgbClr val="253138"/>
                </a:solidFill>
                <a:uFill>
                  <a:solidFill>
                    <a:srgbClr val="253138"/>
                  </a:solidFill>
                </a:uFill>
                <a:latin typeface="Arial"/>
                <a:cs typeface="Arial"/>
              </a:rPr>
              <a:t>intr</a:t>
            </a:r>
            <a:r>
              <a:rPr lang="en-US" sz="2600" dirty="0">
                <a:solidFill>
                  <a:srgbClr val="253138"/>
                </a:solidFill>
                <a:uFill>
                  <a:solidFill>
                    <a:srgbClr val="253138"/>
                  </a:solidFill>
                </a:uFill>
                <a:latin typeface="Arial"/>
                <a:cs typeface="Arial"/>
              </a:rPr>
              <a:t>-un “</a:t>
            </a:r>
            <a:r>
              <a:rPr sz="2600" dirty="0">
                <a:solidFill>
                  <a:srgbClr val="253138"/>
                </a:solidFill>
                <a:latin typeface="Arial"/>
                <a:cs typeface="Arial"/>
              </a:rPr>
              <a:t>indexed log</a:t>
            </a:r>
            <a:r>
              <a:rPr lang="en-US" sz="2600" dirty="0">
                <a:solidFill>
                  <a:srgbClr val="253138"/>
                </a:solidFill>
                <a:latin typeface="Arial"/>
                <a:cs typeface="Arial"/>
              </a:rPr>
              <a:t>"</a:t>
            </a:r>
            <a:r>
              <a:rPr sz="2600" dirty="0">
                <a:solidFill>
                  <a:srgbClr val="253138"/>
                </a:solidFill>
                <a:latin typeface="Arial"/>
                <a:cs typeface="Arial"/>
              </a:rPr>
              <a:t>, </a:t>
            </a:r>
            <a:r>
              <a:rPr lang="en-US" sz="2600" dirty="0">
                <a:solidFill>
                  <a:srgbClr val="253138"/>
                </a:solidFill>
                <a:latin typeface="Arial"/>
                <a:cs typeface="Arial"/>
              </a:rPr>
              <a:t>pe care </a:t>
            </a:r>
            <a:r>
              <a:rPr lang="en-US" sz="2600" dirty="0" err="1">
                <a:solidFill>
                  <a:srgbClr val="253138"/>
                </a:solidFill>
                <a:latin typeface="Arial"/>
                <a:cs typeface="Arial"/>
              </a:rPr>
              <a:t>il</a:t>
            </a:r>
            <a:r>
              <a:rPr lang="en-US" sz="2600" dirty="0">
                <a:solidFill>
                  <a:srgbClr val="253138"/>
                </a:solidFill>
                <a:latin typeface="Arial"/>
                <a:cs typeface="Arial"/>
              </a:rPr>
              <a:t> </a:t>
            </a:r>
            <a:r>
              <a:rPr lang="en-US" sz="2600" dirty="0" err="1">
                <a:solidFill>
                  <a:srgbClr val="253138"/>
                </a:solidFill>
                <a:latin typeface="Arial"/>
                <a:cs typeface="Arial"/>
              </a:rPr>
              <a:t>replicam</a:t>
            </a:r>
            <a:endParaRPr sz="2600" dirty="0">
              <a:latin typeface="Arial"/>
              <a:cs typeface="Arial"/>
            </a:endParaRPr>
          </a:p>
          <a:p>
            <a:pPr marL="817245" marR="581025" lvl="1" indent="-347980">
              <a:spcBef>
                <a:spcPts val="605"/>
              </a:spcBef>
              <a:buClr>
                <a:srgbClr val="0092EE"/>
              </a:buClr>
              <a:buFont typeface="Courier New"/>
              <a:buChar char="o"/>
              <a:tabLst>
                <a:tab pos="360680" algn="l"/>
              </a:tabLst>
            </a:pPr>
            <a:r>
              <a:rPr lang="en-US" sz="2400" dirty="0" err="1">
                <a:solidFill>
                  <a:srgbClr val="253138"/>
                </a:solidFill>
                <a:latin typeface="Arial"/>
                <a:cs typeface="Arial"/>
              </a:rPr>
              <a:t>Contine</a:t>
            </a:r>
            <a:r>
              <a:rPr lang="en-US" sz="2400" dirty="0">
                <a:solidFill>
                  <a:srgbClr val="253138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253138"/>
                </a:solidFill>
                <a:latin typeface="Arial"/>
                <a:cs typeface="Arial"/>
              </a:rPr>
              <a:t>momentul</a:t>
            </a:r>
            <a:r>
              <a:rPr lang="en-US" sz="2400" dirty="0">
                <a:solidFill>
                  <a:srgbClr val="253138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253138"/>
                </a:solidFill>
                <a:latin typeface="Arial"/>
                <a:cs typeface="Arial"/>
              </a:rPr>
              <a:t>cand</a:t>
            </a:r>
            <a:r>
              <a:rPr lang="en-US" sz="2400" dirty="0">
                <a:solidFill>
                  <a:srgbClr val="253138"/>
                </a:solidFill>
                <a:latin typeface="Arial"/>
                <a:cs typeface="Arial"/>
              </a:rPr>
              <a:t> o </a:t>
            </a:r>
            <a:r>
              <a:rPr lang="en-US" sz="2400" dirty="0" err="1">
                <a:solidFill>
                  <a:srgbClr val="253138"/>
                </a:solidFill>
                <a:latin typeface="Arial"/>
                <a:cs typeface="Arial"/>
              </a:rPr>
              <a:t>inregistrare</a:t>
            </a:r>
            <a:r>
              <a:rPr lang="en-US" sz="2400" dirty="0">
                <a:solidFill>
                  <a:srgbClr val="253138"/>
                </a:solidFill>
                <a:latin typeface="Arial"/>
                <a:cs typeface="Arial"/>
              </a:rPr>
              <a:t> a </a:t>
            </a:r>
            <a:r>
              <a:rPr lang="en-US" sz="2400" dirty="0" err="1">
                <a:solidFill>
                  <a:srgbClr val="253138"/>
                </a:solidFill>
                <a:latin typeface="Arial"/>
                <a:cs typeface="Arial"/>
              </a:rPr>
              <a:t>fost</a:t>
            </a:r>
            <a:r>
              <a:rPr lang="en-US" sz="2400" dirty="0">
                <a:solidFill>
                  <a:srgbClr val="253138"/>
                </a:solidFill>
                <a:latin typeface="Arial"/>
                <a:cs typeface="Arial"/>
              </a:rPr>
              <a:t> </a:t>
            </a:r>
            <a:r>
              <a:rPr lang="en-US" sz="2400" dirty="0" err="1">
                <a:solidFill>
                  <a:srgbClr val="253138"/>
                </a:solidFill>
                <a:latin typeface="Arial"/>
                <a:cs typeface="Arial"/>
              </a:rPr>
              <a:t>scrisa</a:t>
            </a:r>
            <a:endParaRPr sz="2400" dirty="0">
              <a:latin typeface="Arial"/>
              <a:cs typeface="Arial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2362390" y="3968305"/>
          <a:ext cx="4564379" cy="23774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851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51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939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Index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Term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Contents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0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  <a:tabLst>
                          <a:tab pos="1291590" algn="l"/>
                        </a:tabLst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SET</a:t>
                      </a:r>
                      <a:r>
                        <a:rPr sz="2000" spc="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food	pizza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39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SET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language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c++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1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5"/>
                        </a:spcBef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SET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food</a:t>
                      </a:r>
                      <a:r>
                        <a:rPr sz="2000" spc="-2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pickles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0005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9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3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5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spc="-5" dirty="0">
                          <a:latin typeface="Arial"/>
                          <a:cs typeface="Arial"/>
                        </a:rPr>
                        <a:t>SET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answer_to_life</a:t>
                      </a:r>
                      <a:r>
                        <a:rPr sz="2000" spc="-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dirty="0">
                          <a:latin typeface="Arial"/>
                          <a:cs typeface="Arial"/>
                        </a:rPr>
                        <a:t>42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9144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…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207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2000" dirty="0">
                          <a:latin typeface="Arial"/>
                          <a:cs typeface="Arial"/>
                        </a:rPr>
                        <a:t>….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39370" marB="0">
                    <a:lnL w="9525">
                      <a:solidFill>
                        <a:srgbClr val="000000"/>
                      </a:solidFill>
                      <a:prstDash val="solid"/>
                    </a:lnL>
                    <a:lnR w="9525">
                      <a:solidFill>
                        <a:srgbClr val="000000"/>
                      </a:solidFill>
                      <a:prstDash val="solid"/>
                    </a:lnR>
                    <a:lnT w="9525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940184" y="362029"/>
            <a:ext cx="2601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"/>
                <a:cs typeface="Arial"/>
              </a:rPr>
              <a:t>Raft consensus</a:t>
            </a:r>
            <a:r>
              <a:rPr sz="1800" spc="-5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"/>
                <a:cs typeface="Arial"/>
              </a:rPr>
              <a:t>algorithm</a:t>
            </a: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74099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1824" y="787780"/>
            <a:ext cx="3424132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 err="1"/>
              <a:t>Replicarea</a:t>
            </a:r>
            <a:r>
              <a:rPr lang="en-US" spc="-5" dirty="0"/>
              <a:t> </a:t>
            </a:r>
            <a:r>
              <a:rPr spc="-5" dirty="0" err="1"/>
              <a:t>Log</a:t>
            </a:r>
            <a:r>
              <a:rPr lang="en-US" spc="-5" dirty="0" err="1"/>
              <a:t>ului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562213" y="218058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42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110221" y="2466594"/>
            <a:ext cx="1854835" cy="1914525"/>
          </a:xfrm>
          <a:custGeom>
            <a:avLst/>
            <a:gdLst/>
            <a:ahLst/>
            <a:cxnLst/>
            <a:rect l="l" t="t" r="r" b="b"/>
            <a:pathLst>
              <a:path w="1854834" h="1914525">
                <a:moveTo>
                  <a:pt x="927353" y="0"/>
                </a:moveTo>
                <a:lnTo>
                  <a:pt x="879630" y="1245"/>
                </a:lnTo>
                <a:lnTo>
                  <a:pt x="832532" y="4941"/>
                </a:lnTo>
                <a:lnTo>
                  <a:pt x="786120" y="11027"/>
                </a:lnTo>
                <a:lnTo>
                  <a:pt x="740451" y="19444"/>
                </a:lnTo>
                <a:lnTo>
                  <a:pt x="695584" y="30131"/>
                </a:lnTo>
                <a:lnTo>
                  <a:pt x="651577" y="43028"/>
                </a:lnTo>
                <a:lnTo>
                  <a:pt x="608487" y="58075"/>
                </a:lnTo>
                <a:lnTo>
                  <a:pt x="566374" y="75211"/>
                </a:lnTo>
                <a:lnTo>
                  <a:pt x="525295" y="94378"/>
                </a:lnTo>
                <a:lnTo>
                  <a:pt x="485309" y="115513"/>
                </a:lnTo>
                <a:lnTo>
                  <a:pt x="446474" y="138559"/>
                </a:lnTo>
                <a:lnTo>
                  <a:pt x="408849" y="163453"/>
                </a:lnTo>
                <a:lnTo>
                  <a:pt x="372491" y="190136"/>
                </a:lnTo>
                <a:lnTo>
                  <a:pt x="337459" y="218549"/>
                </a:lnTo>
                <a:lnTo>
                  <a:pt x="303811" y="248630"/>
                </a:lnTo>
                <a:lnTo>
                  <a:pt x="271605" y="280320"/>
                </a:lnTo>
                <a:lnTo>
                  <a:pt x="240900" y="313559"/>
                </a:lnTo>
                <a:lnTo>
                  <a:pt x="211753" y="348286"/>
                </a:lnTo>
                <a:lnTo>
                  <a:pt x="184224" y="384441"/>
                </a:lnTo>
                <a:lnTo>
                  <a:pt x="158370" y="421964"/>
                </a:lnTo>
                <a:lnTo>
                  <a:pt x="134249" y="460796"/>
                </a:lnTo>
                <a:lnTo>
                  <a:pt x="111921" y="500875"/>
                </a:lnTo>
                <a:lnTo>
                  <a:pt x="91442" y="542142"/>
                </a:lnTo>
                <a:lnTo>
                  <a:pt x="72872" y="584537"/>
                </a:lnTo>
                <a:lnTo>
                  <a:pt x="56268" y="627999"/>
                </a:lnTo>
                <a:lnTo>
                  <a:pt x="41689" y="672468"/>
                </a:lnTo>
                <a:lnTo>
                  <a:pt x="29193" y="717885"/>
                </a:lnTo>
                <a:lnTo>
                  <a:pt x="18839" y="764189"/>
                </a:lnTo>
                <a:lnTo>
                  <a:pt x="10684" y="811319"/>
                </a:lnTo>
                <a:lnTo>
                  <a:pt x="4787" y="859217"/>
                </a:lnTo>
                <a:lnTo>
                  <a:pt x="1206" y="907821"/>
                </a:lnTo>
                <a:lnTo>
                  <a:pt x="0" y="957071"/>
                </a:lnTo>
                <a:lnTo>
                  <a:pt x="1206" y="1006322"/>
                </a:lnTo>
                <a:lnTo>
                  <a:pt x="4787" y="1054926"/>
                </a:lnTo>
                <a:lnTo>
                  <a:pt x="10684" y="1102824"/>
                </a:lnTo>
                <a:lnTo>
                  <a:pt x="18839" y="1149954"/>
                </a:lnTo>
                <a:lnTo>
                  <a:pt x="29193" y="1196258"/>
                </a:lnTo>
                <a:lnTo>
                  <a:pt x="41689" y="1241675"/>
                </a:lnTo>
                <a:lnTo>
                  <a:pt x="56268" y="1286144"/>
                </a:lnTo>
                <a:lnTo>
                  <a:pt x="72872" y="1329606"/>
                </a:lnTo>
                <a:lnTo>
                  <a:pt x="91442" y="1372001"/>
                </a:lnTo>
                <a:lnTo>
                  <a:pt x="111921" y="1413268"/>
                </a:lnTo>
                <a:lnTo>
                  <a:pt x="134249" y="1453347"/>
                </a:lnTo>
                <a:lnTo>
                  <a:pt x="158370" y="1492179"/>
                </a:lnTo>
                <a:lnTo>
                  <a:pt x="184224" y="1529702"/>
                </a:lnTo>
                <a:lnTo>
                  <a:pt x="211753" y="1565857"/>
                </a:lnTo>
                <a:lnTo>
                  <a:pt x="240900" y="1600584"/>
                </a:lnTo>
                <a:lnTo>
                  <a:pt x="271605" y="1633823"/>
                </a:lnTo>
                <a:lnTo>
                  <a:pt x="303811" y="1665513"/>
                </a:lnTo>
                <a:lnTo>
                  <a:pt x="337459" y="1695594"/>
                </a:lnTo>
                <a:lnTo>
                  <a:pt x="372491" y="1724007"/>
                </a:lnTo>
                <a:lnTo>
                  <a:pt x="408849" y="1750690"/>
                </a:lnTo>
                <a:lnTo>
                  <a:pt x="446474" y="1775584"/>
                </a:lnTo>
                <a:lnTo>
                  <a:pt x="485309" y="1798630"/>
                </a:lnTo>
                <a:lnTo>
                  <a:pt x="525295" y="1819765"/>
                </a:lnTo>
                <a:lnTo>
                  <a:pt x="566374" y="1838932"/>
                </a:lnTo>
                <a:lnTo>
                  <a:pt x="608487" y="1856068"/>
                </a:lnTo>
                <a:lnTo>
                  <a:pt x="651577" y="1871115"/>
                </a:lnTo>
                <a:lnTo>
                  <a:pt x="695584" y="1884012"/>
                </a:lnTo>
                <a:lnTo>
                  <a:pt x="740451" y="1894699"/>
                </a:lnTo>
                <a:lnTo>
                  <a:pt x="786120" y="1903116"/>
                </a:lnTo>
                <a:lnTo>
                  <a:pt x="832532" y="1909202"/>
                </a:lnTo>
                <a:lnTo>
                  <a:pt x="879630" y="1912898"/>
                </a:lnTo>
                <a:lnTo>
                  <a:pt x="927353" y="1914143"/>
                </a:lnTo>
                <a:lnTo>
                  <a:pt x="975077" y="1912898"/>
                </a:lnTo>
                <a:lnTo>
                  <a:pt x="1022175" y="1909202"/>
                </a:lnTo>
                <a:lnTo>
                  <a:pt x="1068587" y="1903116"/>
                </a:lnTo>
                <a:lnTo>
                  <a:pt x="1114256" y="1894699"/>
                </a:lnTo>
                <a:lnTo>
                  <a:pt x="1159123" y="1884012"/>
                </a:lnTo>
                <a:lnTo>
                  <a:pt x="1203130" y="1871115"/>
                </a:lnTo>
                <a:lnTo>
                  <a:pt x="1246220" y="1856068"/>
                </a:lnTo>
                <a:lnTo>
                  <a:pt x="1288333" y="1838932"/>
                </a:lnTo>
                <a:lnTo>
                  <a:pt x="1329412" y="1819765"/>
                </a:lnTo>
                <a:lnTo>
                  <a:pt x="1369398" y="1798630"/>
                </a:lnTo>
                <a:lnTo>
                  <a:pt x="1408233" y="1775584"/>
                </a:lnTo>
                <a:lnTo>
                  <a:pt x="1445858" y="1750690"/>
                </a:lnTo>
                <a:lnTo>
                  <a:pt x="1482216" y="1724007"/>
                </a:lnTo>
                <a:lnTo>
                  <a:pt x="1517248" y="1695594"/>
                </a:lnTo>
                <a:lnTo>
                  <a:pt x="1550896" y="1665513"/>
                </a:lnTo>
                <a:lnTo>
                  <a:pt x="1583102" y="1633823"/>
                </a:lnTo>
                <a:lnTo>
                  <a:pt x="1613807" y="1600584"/>
                </a:lnTo>
                <a:lnTo>
                  <a:pt x="1642954" y="1565857"/>
                </a:lnTo>
                <a:lnTo>
                  <a:pt x="1670483" y="1529702"/>
                </a:lnTo>
                <a:lnTo>
                  <a:pt x="1696337" y="1492179"/>
                </a:lnTo>
                <a:lnTo>
                  <a:pt x="1720458" y="1453347"/>
                </a:lnTo>
                <a:lnTo>
                  <a:pt x="1742786" y="1413268"/>
                </a:lnTo>
                <a:lnTo>
                  <a:pt x="1763265" y="1372001"/>
                </a:lnTo>
                <a:lnTo>
                  <a:pt x="1781835" y="1329606"/>
                </a:lnTo>
                <a:lnTo>
                  <a:pt x="1798439" y="1286144"/>
                </a:lnTo>
                <a:lnTo>
                  <a:pt x="1813018" y="1241675"/>
                </a:lnTo>
                <a:lnTo>
                  <a:pt x="1825514" y="1196258"/>
                </a:lnTo>
                <a:lnTo>
                  <a:pt x="1835868" y="1149954"/>
                </a:lnTo>
                <a:lnTo>
                  <a:pt x="1844023" y="1102824"/>
                </a:lnTo>
                <a:lnTo>
                  <a:pt x="1849920" y="1054926"/>
                </a:lnTo>
                <a:lnTo>
                  <a:pt x="1853501" y="1006322"/>
                </a:lnTo>
                <a:lnTo>
                  <a:pt x="1854707" y="957071"/>
                </a:lnTo>
                <a:lnTo>
                  <a:pt x="1853501" y="907821"/>
                </a:lnTo>
                <a:lnTo>
                  <a:pt x="1849920" y="859217"/>
                </a:lnTo>
                <a:lnTo>
                  <a:pt x="1844023" y="811319"/>
                </a:lnTo>
                <a:lnTo>
                  <a:pt x="1835868" y="764189"/>
                </a:lnTo>
                <a:lnTo>
                  <a:pt x="1825514" y="717885"/>
                </a:lnTo>
                <a:lnTo>
                  <a:pt x="1813018" y="672468"/>
                </a:lnTo>
                <a:lnTo>
                  <a:pt x="1798439" y="627999"/>
                </a:lnTo>
                <a:lnTo>
                  <a:pt x="1781835" y="584537"/>
                </a:lnTo>
                <a:lnTo>
                  <a:pt x="1763265" y="542142"/>
                </a:lnTo>
                <a:lnTo>
                  <a:pt x="1742786" y="500875"/>
                </a:lnTo>
                <a:lnTo>
                  <a:pt x="1720458" y="460796"/>
                </a:lnTo>
                <a:lnTo>
                  <a:pt x="1696337" y="421964"/>
                </a:lnTo>
                <a:lnTo>
                  <a:pt x="1670483" y="384441"/>
                </a:lnTo>
                <a:lnTo>
                  <a:pt x="1642954" y="348286"/>
                </a:lnTo>
                <a:lnTo>
                  <a:pt x="1613807" y="313559"/>
                </a:lnTo>
                <a:lnTo>
                  <a:pt x="1583102" y="280320"/>
                </a:lnTo>
                <a:lnTo>
                  <a:pt x="1550896" y="248630"/>
                </a:lnTo>
                <a:lnTo>
                  <a:pt x="1517248" y="218549"/>
                </a:lnTo>
                <a:lnTo>
                  <a:pt x="1482216" y="190136"/>
                </a:lnTo>
                <a:lnTo>
                  <a:pt x="1445858" y="163453"/>
                </a:lnTo>
                <a:lnTo>
                  <a:pt x="1408233" y="138559"/>
                </a:lnTo>
                <a:lnTo>
                  <a:pt x="1369398" y="115513"/>
                </a:lnTo>
                <a:lnTo>
                  <a:pt x="1329412" y="94378"/>
                </a:lnTo>
                <a:lnTo>
                  <a:pt x="1288333" y="75211"/>
                </a:lnTo>
                <a:lnTo>
                  <a:pt x="1246220" y="58075"/>
                </a:lnTo>
                <a:lnTo>
                  <a:pt x="1203130" y="43028"/>
                </a:lnTo>
                <a:lnTo>
                  <a:pt x="1159123" y="30131"/>
                </a:lnTo>
                <a:lnTo>
                  <a:pt x="1114256" y="19444"/>
                </a:lnTo>
                <a:lnTo>
                  <a:pt x="1068587" y="11027"/>
                </a:lnTo>
                <a:lnTo>
                  <a:pt x="1022175" y="4941"/>
                </a:lnTo>
                <a:lnTo>
                  <a:pt x="975077" y="1245"/>
                </a:lnTo>
                <a:lnTo>
                  <a:pt x="927353" y="0"/>
                </a:lnTo>
                <a:close/>
              </a:path>
            </a:pathLst>
          </a:custGeom>
          <a:solidFill>
            <a:srgbClr val="3981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110221" y="2466594"/>
            <a:ext cx="1854835" cy="1914525"/>
          </a:xfrm>
          <a:custGeom>
            <a:avLst/>
            <a:gdLst/>
            <a:ahLst/>
            <a:cxnLst/>
            <a:rect l="l" t="t" r="r" b="b"/>
            <a:pathLst>
              <a:path w="1854834" h="1914525">
                <a:moveTo>
                  <a:pt x="0" y="957071"/>
                </a:moveTo>
                <a:lnTo>
                  <a:pt x="1206" y="907821"/>
                </a:lnTo>
                <a:lnTo>
                  <a:pt x="4787" y="859217"/>
                </a:lnTo>
                <a:lnTo>
                  <a:pt x="10684" y="811319"/>
                </a:lnTo>
                <a:lnTo>
                  <a:pt x="18839" y="764189"/>
                </a:lnTo>
                <a:lnTo>
                  <a:pt x="29193" y="717885"/>
                </a:lnTo>
                <a:lnTo>
                  <a:pt x="41689" y="672468"/>
                </a:lnTo>
                <a:lnTo>
                  <a:pt x="56268" y="627999"/>
                </a:lnTo>
                <a:lnTo>
                  <a:pt x="72872" y="584537"/>
                </a:lnTo>
                <a:lnTo>
                  <a:pt x="91442" y="542142"/>
                </a:lnTo>
                <a:lnTo>
                  <a:pt x="111921" y="500875"/>
                </a:lnTo>
                <a:lnTo>
                  <a:pt x="134249" y="460796"/>
                </a:lnTo>
                <a:lnTo>
                  <a:pt x="158370" y="421964"/>
                </a:lnTo>
                <a:lnTo>
                  <a:pt x="184224" y="384441"/>
                </a:lnTo>
                <a:lnTo>
                  <a:pt x="211753" y="348286"/>
                </a:lnTo>
                <a:lnTo>
                  <a:pt x="240900" y="313559"/>
                </a:lnTo>
                <a:lnTo>
                  <a:pt x="271605" y="280320"/>
                </a:lnTo>
                <a:lnTo>
                  <a:pt x="303811" y="248630"/>
                </a:lnTo>
                <a:lnTo>
                  <a:pt x="337459" y="218549"/>
                </a:lnTo>
                <a:lnTo>
                  <a:pt x="372491" y="190136"/>
                </a:lnTo>
                <a:lnTo>
                  <a:pt x="408849" y="163453"/>
                </a:lnTo>
                <a:lnTo>
                  <a:pt x="446474" y="138559"/>
                </a:lnTo>
                <a:lnTo>
                  <a:pt x="485309" y="115513"/>
                </a:lnTo>
                <a:lnTo>
                  <a:pt x="525295" y="94378"/>
                </a:lnTo>
                <a:lnTo>
                  <a:pt x="566374" y="75211"/>
                </a:lnTo>
                <a:lnTo>
                  <a:pt x="608487" y="58075"/>
                </a:lnTo>
                <a:lnTo>
                  <a:pt x="651577" y="43028"/>
                </a:lnTo>
                <a:lnTo>
                  <a:pt x="695584" y="30131"/>
                </a:lnTo>
                <a:lnTo>
                  <a:pt x="740451" y="19444"/>
                </a:lnTo>
                <a:lnTo>
                  <a:pt x="786120" y="11027"/>
                </a:lnTo>
                <a:lnTo>
                  <a:pt x="832532" y="4941"/>
                </a:lnTo>
                <a:lnTo>
                  <a:pt x="879630" y="1245"/>
                </a:lnTo>
                <a:lnTo>
                  <a:pt x="927353" y="0"/>
                </a:lnTo>
                <a:lnTo>
                  <a:pt x="975077" y="1245"/>
                </a:lnTo>
                <a:lnTo>
                  <a:pt x="1022175" y="4941"/>
                </a:lnTo>
                <a:lnTo>
                  <a:pt x="1068587" y="11027"/>
                </a:lnTo>
                <a:lnTo>
                  <a:pt x="1114256" y="19444"/>
                </a:lnTo>
                <a:lnTo>
                  <a:pt x="1159123" y="30131"/>
                </a:lnTo>
                <a:lnTo>
                  <a:pt x="1203130" y="43028"/>
                </a:lnTo>
                <a:lnTo>
                  <a:pt x="1246220" y="58075"/>
                </a:lnTo>
                <a:lnTo>
                  <a:pt x="1288333" y="75211"/>
                </a:lnTo>
                <a:lnTo>
                  <a:pt x="1329412" y="94378"/>
                </a:lnTo>
                <a:lnTo>
                  <a:pt x="1369398" y="115513"/>
                </a:lnTo>
                <a:lnTo>
                  <a:pt x="1408233" y="138559"/>
                </a:lnTo>
                <a:lnTo>
                  <a:pt x="1445858" y="163453"/>
                </a:lnTo>
                <a:lnTo>
                  <a:pt x="1482216" y="190136"/>
                </a:lnTo>
                <a:lnTo>
                  <a:pt x="1517248" y="218549"/>
                </a:lnTo>
                <a:lnTo>
                  <a:pt x="1550896" y="248630"/>
                </a:lnTo>
                <a:lnTo>
                  <a:pt x="1583102" y="280320"/>
                </a:lnTo>
                <a:lnTo>
                  <a:pt x="1613807" y="313559"/>
                </a:lnTo>
                <a:lnTo>
                  <a:pt x="1642954" y="348286"/>
                </a:lnTo>
                <a:lnTo>
                  <a:pt x="1670483" y="384441"/>
                </a:lnTo>
                <a:lnTo>
                  <a:pt x="1696337" y="421964"/>
                </a:lnTo>
                <a:lnTo>
                  <a:pt x="1720458" y="460796"/>
                </a:lnTo>
                <a:lnTo>
                  <a:pt x="1742786" y="500875"/>
                </a:lnTo>
                <a:lnTo>
                  <a:pt x="1763265" y="542142"/>
                </a:lnTo>
                <a:lnTo>
                  <a:pt x="1781835" y="584537"/>
                </a:lnTo>
                <a:lnTo>
                  <a:pt x="1798439" y="627999"/>
                </a:lnTo>
                <a:lnTo>
                  <a:pt x="1813018" y="672468"/>
                </a:lnTo>
                <a:lnTo>
                  <a:pt x="1825514" y="717885"/>
                </a:lnTo>
                <a:lnTo>
                  <a:pt x="1835868" y="764189"/>
                </a:lnTo>
                <a:lnTo>
                  <a:pt x="1844023" y="811319"/>
                </a:lnTo>
                <a:lnTo>
                  <a:pt x="1849920" y="859217"/>
                </a:lnTo>
                <a:lnTo>
                  <a:pt x="1853501" y="907821"/>
                </a:lnTo>
                <a:lnTo>
                  <a:pt x="1854707" y="957071"/>
                </a:lnTo>
                <a:lnTo>
                  <a:pt x="1853501" y="1006322"/>
                </a:lnTo>
                <a:lnTo>
                  <a:pt x="1849920" y="1054926"/>
                </a:lnTo>
                <a:lnTo>
                  <a:pt x="1844023" y="1102824"/>
                </a:lnTo>
                <a:lnTo>
                  <a:pt x="1835868" y="1149954"/>
                </a:lnTo>
                <a:lnTo>
                  <a:pt x="1825514" y="1196258"/>
                </a:lnTo>
                <a:lnTo>
                  <a:pt x="1813018" y="1241675"/>
                </a:lnTo>
                <a:lnTo>
                  <a:pt x="1798439" y="1286144"/>
                </a:lnTo>
                <a:lnTo>
                  <a:pt x="1781835" y="1329606"/>
                </a:lnTo>
                <a:lnTo>
                  <a:pt x="1763265" y="1372001"/>
                </a:lnTo>
                <a:lnTo>
                  <a:pt x="1742786" y="1413268"/>
                </a:lnTo>
                <a:lnTo>
                  <a:pt x="1720458" y="1453347"/>
                </a:lnTo>
                <a:lnTo>
                  <a:pt x="1696337" y="1492179"/>
                </a:lnTo>
                <a:lnTo>
                  <a:pt x="1670483" y="1529702"/>
                </a:lnTo>
                <a:lnTo>
                  <a:pt x="1642954" y="1565857"/>
                </a:lnTo>
                <a:lnTo>
                  <a:pt x="1613807" y="1600584"/>
                </a:lnTo>
                <a:lnTo>
                  <a:pt x="1583102" y="1633823"/>
                </a:lnTo>
                <a:lnTo>
                  <a:pt x="1550896" y="1665513"/>
                </a:lnTo>
                <a:lnTo>
                  <a:pt x="1517248" y="1695594"/>
                </a:lnTo>
                <a:lnTo>
                  <a:pt x="1482216" y="1724007"/>
                </a:lnTo>
                <a:lnTo>
                  <a:pt x="1445858" y="1750690"/>
                </a:lnTo>
                <a:lnTo>
                  <a:pt x="1408233" y="1775584"/>
                </a:lnTo>
                <a:lnTo>
                  <a:pt x="1369398" y="1798630"/>
                </a:lnTo>
                <a:lnTo>
                  <a:pt x="1329412" y="1819765"/>
                </a:lnTo>
                <a:lnTo>
                  <a:pt x="1288333" y="1838932"/>
                </a:lnTo>
                <a:lnTo>
                  <a:pt x="1246220" y="1856068"/>
                </a:lnTo>
                <a:lnTo>
                  <a:pt x="1203130" y="1871115"/>
                </a:lnTo>
                <a:lnTo>
                  <a:pt x="1159123" y="1884012"/>
                </a:lnTo>
                <a:lnTo>
                  <a:pt x="1114256" y="1894699"/>
                </a:lnTo>
                <a:lnTo>
                  <a:pt x="1068587" y="1903116"/>
                </a:lnTo>
                <a:lnTo>
                  <a:pt x="1022175" y="1909202"/>
                </a:lnTo>
                <a:lnTo>
                  <a:pt x="975077" y="1912898"/>
                </a:lnTo>
                <a:lnTo>
                  <a:pt x="927353" y="1914143"/>
                </a:lnTo>
                <a:lnTo>
                  <a:pt x="879630" y="1912898"/>
                </a:lnTo>
                <a:lnTo>
                  <a:pt x="832532" y="1909202"/>
                </a:lnTo>
                <a:lnTo>
                  <a:pt x="786120" y="1903116"/>
                </a:lnTo>
                <a:lnTo>
                  <a:pt x="740451" y="1894699"/>
                </a:lnTo>
                <a:lnTo>
                  <a:pt x="695584" y="1884012"/>
                </a:lnTo>
                <a:lnTo>
                  <a:pt x="651577" y="1871115"/>
                </a:lnTo>
                <a:lnTo>
                  <a:pt x="608487" y="1856068"/>
                </a:lnTo>
                <a:lnTo>
                  <a:pt x="566374" y="1838932"/>
                </a:lnTo>
                <a:lnTo>
                  <a:pt x="525295" y="1819765"/>
                </a:lnTo>
                <a:lnTo>
                  <a:pt x="485309" y="1798630"/>
                </a:lnTo>
                <a:lnTo>
                  <a:pt x="446474" y="1775584"/>
                </a:lnTo>
                <a:lnTo>
                  <a:pt x="408849" y="1750690"/>
                </a:lnTo>
                <a:lnTo>
                  <a:pt x="372491" y="1724007"/>
                </a:lnTo>
                <a:lnTo>
                  <a:pt x="337459" y="1695594"/>
                </a:lnTo>
                <a:lnTo>
                  <a:pt x="303811" y="1665513"/>
                </a:lnTo>
                <a:lnTo>
                  <a:pt x="271605" y="1633823"/>
                </a:lnTo>
                <a:lnTo>
                  <a:pt x="240900" y="1600584"/>
                </a:lnTo>
                <a:lnTo>
                  <a:pt x="211753" y="1565857"/>
                </a:lnTo>
                <a:lnTo>
                  <a:pt x="184224" y="1529702"/>
                </a:lnTo>
                <a:lnTo>
                  <a:pt x="158370" y="1492179"/>
                </a:lnTo>
                <a:lnTo>
                  <a:pt x="134249" y="1453347"/>
                </a:lnTo>
                <a:lnTo>
                  <a:pt x="111921" y="1413268"/>
                </a:lnTo>
                <a:lnTo>
                  <a:pt x="91442" y="1372001"/>
                </a:lnTo>
                <a:lnTo>
                  <a:pt x="72872" y="1329606"/>
                </a:lnTo>
                <a:lnTo>
                  <a:pt x="56268" y="1286144"/>
                </a:lnTo>
                <a:lnTo>
                  <a:pt x="41689" y="1241675"/>
                </a:lnTo>
                <a:lnTo>
                  <a:pt x="29193" y="1196258"/>
                </a:lnTo>
                <a:lnTo>
                  <a:pt x="18839" y="1149954"/>
                </a:lnTo>
                <a:lnTo>
                  <a:pt x="10684" y="1102824"/>
                </a:lnTo>
                <a:lnTo>
                  <a:pt x="4787" y="1054926"/>
                </a:lnTo>
                <a:lnTo>
                  <a:pt x="1206" y="1006322"/>
                </a:lnTo>
                <a:lnTo>
                  <a:pt x="0" y="957071"/>
                </a:lnTo>
                <a:close/>
              </a:path>
            </a:pathLst>
          </a:custGeom>
          <a:ln w="25908">
            <a:solidFill>
              <a:srgbClr val="285D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543292" y="3250819"/>
            <a:ext cx="9880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Follower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7274" y="2466594"/>
            <a:ext cx="1854835" cy="1914525"/>
          </a:xfrm>
          <a:custGeom>
            <a:avLst/>
            <a:gdLst/>
            <a:ahLst/>
            <a:cxnLst/>
            <a:rect l="l" t="t" r="r" b="b"/>
            <a:pathLst>
              <a:path w="1854835" h="1914525">
                <a:moveTo>
                  <a:pt x="927354" y="0"/>
                </a:moveTo>
                <a:lnTo>
                  <a:pt x="879632" y="1245"/>
                </a:lnTo>
                <a:lnTo>
                  <a:pt x="832537" y="4941"/>
                </a:lnTo>
                <a:lnTo>
                  <a:pt x="786126" y="11027"/>
                </a:lnTo>
                <a:lnTo>
                  <a:pt x="740459" y="19444"/>
                </a:lnTo>
                <a:lnTo>
                  <a:pt x="695593" y="30131"/>
                </a:lnTo>
                <a:lnTo>
                  <a:pt x="651586" y="43028"/>
                </a:lnTo>
                <a:lnTo>
                  <a:pt x="608497" y="58075"/>
                </a:lnTo>
                <a:lnTo>
                  <a:pt x="566385" y="75211"/>
                </a:lnTo>
                <a:lnTo>
                  <a:pt x="525306" y="94378"/>
                </a:lnTo>
                <a:lnTo>
                  <a:pt x="485321" y="115513"/>
                </a:lnTo>
                <a:lnTo>
                  <a:pt x="446486" y="138559"/>
                </a:lnTo>
                <a:lnTo>
                  <a:pt x="408860" y="163453"/>
                </a:lnTo>
                <a:lnTo>
                  <a:pt x="372502" y="190136"/>
                </a:lnTo>
                <a:lnTo>
                  <a:pt x="337469" y="218549"/>
                </a:lnTo>
                <a:lnTo>
                  <a:pt x="303821" y="248630"/>
                </a:lnTo>
                <a:lnTo>
                  <a:pt x="271614" y="280320"/>
                </a:lnTo>
                <a:lnTo>
                  <a:pt x="240909" y="313559"/>
                </a:lnTo>
                <a:lnTo>
                  <a:pt x="211761" y="348286"/>
                </a:lnTo>
                <a:lnTo>
                  <a:pt x="184231" y="384441"/>
                </a:lnTo>
                <a:lnTo>
                  <a:pt x="158376" y="421964"/>
                </a:lnTo>
                <a:lnTo>
                  <a:pt x="134255" y="460796"/>
                </a:lnTo>
                <a:lnTo>
                  <a:pt x="111926" y="500875"/>
                </a:lnTo>
                <a:lnTo>
                  <a:pt x="91446" y="542142"/>
                </a:lnTo>
                <a:lnTo>
                  <a:pt x="72875" y="584537"/>
                </a:lnTo>
                <a:lnTo>
                  <a:pt x="56271" y="627999"/>
                </a:lnTo>
                <a:lnTo>
                  <a:pt x="41691" y="672468"/>
                </a:lnTo>
                <a:lnTo>
                  <a:pt x="29195" y="717885"/>
                </a:lnTo>
                <a:lnTo>
                  <a:pt x="18840" y="764189"/>
                </a:lnTo>
                <a:lnTo>
                  <a:pt x="10685" y="811319"/>
                </a:lnTo>
                <a:lnTo>
                  <a:pt x="4787" y="859217"/>
                </a:lnTo>
                <a:lnTo>
                  <a:pt x="1206" y="907821"/>
                </a:lnTo>
                <a:lnTo>
                  <a:pt x="0" y="957071"/>
                </a:lnTo>
                <a:lnTo>
                  <a:pt x="1206" y="1006322"/>
                </a:lnTo>
                <a:lnTo>
                  <a:pt x="4787" y="1054926"/>
                </a:lnTo>
                <a:lnTo>
                  <a:pt x="10685" y="1102824"/>
                </a:lnTo>
                <a:lnTo>
                  <a:pt x="18840" y="1149954"/>
                </a:lnTo>
                <a:lnTo>
                  <a:pt x="29195" y="1196258"/>
                </a:lnTo>
                <a:lnTo>
                  <a:pt x="41691" y="1241675"/>
                </a:lnTo>
                <a:lnTo>
                  <a:pt x="56271" y="1286144"/>
                </a:lnTo>
                <a:lnTo>
                  <a:pt x="72875" y="1329606"/>
                </a:lnTo>
                <a:lnTo>
                  <a:pt x="91446" y="1372001"/>
                </a:lnTo>
                <a:lnTo>
                  <a:pt x="111926" y="1413268"/>
                </a:lnTo>
                <a:lnTo>
                  <a:pt x="134255" y="1453347"/>
                </a:lnTo>
                <a:lnTo>
                  <a:pt x="158376" y="1492179"/>
                </a:lnTo>
                <a:lnTo>
                  <a:pt x="184231" y="1529702"/>
                </a:lnTo>
                <a:lnTo>
                  <a:pt x="211761" y="1565857"/>
                </a:lnTo>
                <a:lnTo>
                  <a:pt x="240909" y="1600584"/>
                </a:lnTo>
                <a:lnTo>
                  <a:pt x="271614" y="1633823"/>
                </a:lnTo>
                <a:lnTo>
                  <a:pt x="303821" y="1665513"/>
                </a:lnTo>
                <a:lnTo>
                  <a:pt x="337469" y="1695594"/>
                </a:lnTo>
                <a:lnTo>
                  <a:pt x="372502" y="1724007"/>
                </a:lnTo>
                <a:lnTo>
                  <a:pt x="408860" y="1750690"/>
                </a:lnTo>
                <a:lnTo>
                  <a:pt x="446486" y="1775584"/>
                </a:lnTo>
                <a:lnTo>
                  <a:pt x="485321" y="1798630"/>
                </a:lnTo>
                <a:lnTo>
                  <a:pt x="525306" y="1819765"/>
                </a:lnTo>
                <a:lnTo>
                  <a:pt x="566385" y="1838932"/>
                </a:lnTo>
                <a:lnTo>
                  <a:pt x="608497" y="1856068"/>
                </a:lnTo>
                <a:lnTo>
                  <a:pt x="651586" y="1871115"/>
                </a:lnTo>
                <a:lnTo>
                  <a:pt x="695593" y="1884012"/>
                </a:lnTo>
                <a:lnTo>
                  <a:pt x="740459" y="1894699"/>
                </a:lnTo>
                <a:lnTo>
                  <a:pt x="786126" y="1903116"/>
                </a:lnTo>
                <a:lnTo>
                  <a:pt x="832537" y="1909202"/>
                </a:lnTo>
                <a:lnTo>
                  <a:pt x="879632" y="1912898"/>
                </a:lnTo>
                <a:lnTo>
                  <a:pt x="927354" y="1914143"/>
                </a:lnTo>
                <a:lnTo>
                  <a:pt x="975077" y="1912898"/>
                </a:lnTo>
                <a:lnTo>
                  <a:pt x="1022175" y="1909202"/>
                </a:lnTo>
                <a:lnTo>
                  <a:pt x="1068587" y="1903116"/>
                </a:lnTo>
                <a:lnTo>
                  <a:pt x="1114256" y="1894699"/>
                </a:lnTo>
                <a:lnTo>
                  <a:pt x="1159123" y="1884012"/>
                </a:lnTo>
                <a:lnTo>
                  <a:pt x="1203130" y="1871115"/>
                </a:lnTo>
                <a:lnTo>
                  <a:pt x="1246220" y="1856068"/>
                </a:lnTo>
                <a:lnTo>
                  <a:pt x="1288333" y="1838932"/>
                </a:lnTo>
                <a:lnTo>
                  <a:pt x="1329412" y="1819765"/>
                </a:lnTo>
                <a:lnTo>
                  <a:pt x="1369398" y="1798630"/>
                </a:lnTo>
                <a:lnTo>
                  <a:pt x="1408233" y="1775584"/>
                </a:lnTo>
                <a:lnTo>
                  <a:pt x="1445858" y="1750690"/>
                </a:lnTo>
                <a:lnTo>
                  <a:pt x="1482216" y="1724007"/>
                </a:lnTo>
                <a:lnTo>
                  <a:pt x="1517248" y="1695594"/>
                </a:lnTo>
                <a:lnTo>
                  <a:pt x="1550896" y="1665513"/>
                </a:lnTo>
                <a:lnTo>
                  <a:pt x="1583102" y="1633823"/>
                </a:lnTo>
                <a:lnTo>
                  <a:pt x="1613807" y="1600584"/>
                </a:lnTo>
                <a:lnTo>
                  <a:pt x="1642954" y="1565857"/>
                </a:lnTo>
                <a:lnTo>
                  <a:pt x="1670483" y="1529702"/>
                </a:lnTo>
                <a:lnTo>
                  <a:pt x="1696337" y="1492179"/>
                </a:lnTo>
                <a:lnTo>
                  <a:pt x="1720458" y="1453347"/>
                </a:lnTo>
                <a:lnTo>
                  <a:pt x="1742786" y="1413268"/>
                </a:lnTo>
                <a:lnTo>
                  <a:pt x="1763265" y="1372001"/>
                </a:lnTo>
                <a:lnTo>
                  <a:pt x="1781835" y="1329606"/>
                </a:lnTo>
                <a:lnTo>
                  <a:pt x="1798439" y="1286144"/>
                </a:lnTo>
                <a:lnTo>
                  <a:pt x="1813018" y="1241675"/>
                </a:lnTo>
                <a:lnTo>
                  <a:pt x="1825514" y="1196258"/>
                </a:lnTo>
                <a:lnTo>
                  <a:pt x="1835868" y="1149954"/>
                </a:lnTo>
                <a:lnTo>
                  <a:pt x="1844023" y="1102824"/>
                </a:lnTo>
                <a:lnTo>
                  <a:pt x="1849920" y="1054926"/>
                </a:lnTo>
                <a:lnTo>
                  <a:pt x="1853501" y="1006322"/>
                </a:lnTo>
                <a:lnTo>
                  <a:pt x="1854708" y="957071"/>
                </a:lnTo>
                <a:lnTo>
                  <a:pt x="1853501" y="907821"/>
                </a:lnTo>
                <a:lnTo>
                  <a:pt x="1849920" y="859217"/>
                </a:lnTo>
                <a:lnTo>
                  <a:pt x="1844023" y="811319"/>
                </a:lnTo>
                <a:lnTo>
                  <a:pt x="1835868" y="764189"/>
                </a:lnTo>
                <a:lnTo>
                  <a:pt x="1825514" y="717885"/>
                </a:lnTo>
                <a:lnTo>
                  <a:pt x="1813018" y="672468"/>
                </a:lnTo>
                <a:lnTo>
                  <a:pt x="1798439" y="627999"/>
                </a:lnTo>
                <a:lnTo>
                  <a:pt x="1781835" y="584537"/>
                </a:lnTo>
                <a:lnTo>
                  <a:pt x="1763265" y="542142"/>
                </a:lnTo>
                <a:lnTo>
                  <a:pt x="1742786" y="500875"/>
                </a:lnTo>
                <a:lnTo>
                  <a:pt x="1720458" y="460796"/>
                </a:lnTo>
                <a:lnTo>
                  <a:pt x="1696337" y="421964"/>
                </a:lnTo>
                <a:lnTo>
                  <a:pt x="1670483" y="384441"/>
                </a:lnTo>
                <a:lnTo>
                  <a:pt x="1642954" y="348286"/>
                </a:lnTo>
                <a:lnTo>
                  <a:pt x="1613807" y="313559"/>
                </a:lnTo>
                <a:lnTo>
                  <a:pt x="1583102" y="280320"/>
                </a:lnTo>
                <a:lnTo>
                  <a:pt x="1550896" y="248630"/>
                </a:lnTo>
                <a:lnTo>
                  <a:pt x="1517248" y="218549"/>
                </a:lnTo>
                <a:lnTo>
                  <a:pt x="1482216" y="190136"/>
                </a:lnTo>
                <a:lnTo>
                  <a:pt x="1445858" y="163453"/>
                </a:lnTo>
                <a:lnTo>
                  <a:pt x="1408233" y="138559"/>
                </a:lnTo>
                <a:lnTo>
                  <a:pt x="1369398" y="115513"/>
                </a:lnTo>
                <a:lnTo>
                  <a:pt x="1329412" y="94378"/>
                </a:lnTo>
                <a:lnTo>
                  <a:pt x="1288333" y="75211"/>
                </a:lnTo>
                <a:lnTo>
                  <a:pt x="1246220" y="58075"/>
                </a:lnTo>
                <a:lnTo>
                  <a:pt x="1203130" y="43028"/>
                </a:lnTo>
                <a:lnTo>
                  <a:pt x="1159123" y="30131"/>
                </a:lnTo>
                <a:lnTo>
                  <a:pt x="1114256" y="19444"/>
                </a:lnTo>
                <a:lnTo>
                  <a:pt x="1068587" y="11027"/>
                </a:lnTo>
                <a:lnTo>
                  <a:pt x="1022175" y="4941"/>
                </a:lnTo>
                <a:lnTo>
                  <a:pt x="975077" y="1245"/>
                </a:lnTo>
                <a:lnTo>
                  <a:pt x="927354" y="0"/>
                </a:lnTo>
                <a:close/>
              </a:path>
            </a:pathLst>
          </a:custGeom>
          <a:solidFill>
            <a:srgbClr val="688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7274" y="2466594"/>
            <a:ext cx="1854835" cy="1914525"/>
          </a:xfrm>
          <a:custGeom>
            <a:avLst/>
            <a:gdLst/>
            <a:ahLst/>
            <a:cxnLst/>
            <a:rect l="l" t="t" r="r" b="b"/>
            <a:pathLst>
              <a:path w="1854835" h="1914525">
                <a:moveTo>
                  <a:pt x="0" y="957071"/>
                </a:moveTo>
                <a:lnTo>
                  <a:pt x="1206" y="907821"/>
                </a:lnTo>
                <a:lnTo>
                  <a:pt x="4787" y="859217"/>
                </a:lnTo>
                <a:lnTo>
                  <a:pt x="10685" y="811319"/>
                </a:lnTo>
                <a:lnTo>
                  <a:pt x="18840" y="764189"/>
                </a:lnTo>
                <a:lnTo>
                  <a:pt x="29195" y="717885"/>
                </a:lnTo>
                <a:lnTo>
                  <a:pt x="41691" y="672468"/>
                </a:lnTo>
                <a:lnTo>
                  <a:pt x="56271" y="627999"/>
                </a:lnTo>
                <a:lnTo>
                  <a:pt x="72875" y="584537"/>
                </a:lnTo>
                <a:lnTo>
                  <a:pt x="91446" y="542142"/>
                </a:lnTo>
                <a:lnTo>
                  <a:pt x="111926" y="500875"/>
                </a:lnTo>
                <a:lnTo>
                  <a:pt x="134255" y="460796"/>
                </a:lnTo>
                <a:lnTo>
                  <a:pt x="158376" y="421964"/>
                </a:lnTo>
                <a:lnTo>
                  <a:pt x="184231" y="384441"/>
                </a:lnTo>
                <a:lnTo>
                  <a:pt x="211761" y="348286"/>
                </a:lnTo>
                <a:lnTo>
                  <a:pt x="240909" y="313559"/>
                </a:lnTo>
                <a:lnTo>
                  <a:pt x="271614" y="280320"/>
                </a:lnTo>
                <a:lnTo>
                  <a:pt x="303821" y="248630"/>
                </a:lnTo>
                <a:lnTo>
                  <a:pt x="337469" y="218549"/>
                </a:lnTo>
                <a:lnTo>
                  <a:pt x="372502" y="190136"/>
                </a:lnTo>
                <a:lnTo>
                  <a:pt x="408860" y="163453"/>
                </a:lnTo>
                <a:lnTo>
                  <a:pt x="446486" y="138559"/>
                </a:lnTo>
                <a:lnTo>
                  <a:pt x="485321" y="115513"/>
                </a:lnTo>
                <a:lnTo>
                  <a:pt x="525306" y="94378"/>
                </a:lnTo>
                <a:lnTo>
                  <a:pt x="566385" y="75211"/>
                </a:lnTo>
                <a:lnTo>
                  <a:pt x="608497" y="58075"/>
                </a:lnTo>
                <a:lnTo>
                  <a:pt x="651586" y="43028"/>
                </a:lnTo>
                <a:lnTo>
                  <a:pt x="695593" y="30131"/>
                </a:lnTo>
                <a:lnTo>
                  <a:pt x="740459" y="19444"/>
                </a:lnTo>
                <a:lnTo>
                  <a:pt x="786126" y="11027"/>
                </a:lnTo>
                <a:lnTo>
                  <a:pt x="832537" y="4941"/>
                </a:lnTo>
                <a:lnTo>
                  <a:pt x="879632" y="1245"/>
                </a:lnTo>
                <a:lnTo>
                  <a:pt x="927354" y="0"/>
                </a:lnTo>
                <a:lnTo>
                  <a:pt x="975077" y="1245"/>
                </a:lnTo>
                <a:lnTo>
                  <a:pt x="1022175" y="4941"/>
                </a:lnTo>
                <a:lnTo>
                  <a:pt x="1068587" y="11027"/>
                </a:lnTo>
                <a:lnTo>
                  <a:pt x="1114256" y="19444"/>
                </a:lnTo>
                <a:lnTo>
                  <a:pt x="1159123" y="30131"/>
                </a:lnTo>
                <a:lnTo>
                  <a:pt x="1203130" y="43028"/>
                </a:lnTo>
                <a:lnTo>
                  <a:pt x="1246220" y="58075"/>
                </a:lnTo>
                <a:lnTo>
                  <a:pt x="1288333" y="75211"/>
                </a:lnTo>
                <a:lnTo>
                  <a:pt x="1329412" y="94378"/>
                </a:lnTo>
                <a:lnTo>
                  <a:pt x="1369398" y="115513"/>
                </a:lnTo>
                <a:lnTo>
                  <a:pt x="1408233" y="138559"/>
                </a:lnTo>
                <a:lnTo>
                  <a:pt x="1445858" y="163453"/>
                </a:lnTo>
                <a:lnTo>
                  <a:pt x="1482216" y="190136"/>
                </a:lnTo>
                <a:lnTo>
                  <a:pt x="1517248" y="218549"/>
                </a:lnTo>
                <a:lnTo>
                  <a:pt x="1550896" y="248630"/>
                </a:lnTo>
                <a:lnTo>
                  <a:pt x="1583102" y="280320"/>
                </a:lnTo>
                <a:lnTo>
                  <a:pt x="1613807" y="313559"/>
                </a:lnTo>
                <a:lnTo>
                  <a:pt x="1642954" y="348286"/>
                </a:lnTo>
                <a:lnTo>
                  <a:pt x="1670483" y="384441"/>
                </a:lnTo>
                <a:lnTo>
                  <a:pt x="1696337" y="421964"/>
                </a:lnTo>
                <a:lnTo>
                  <a:pt x="1720458" y="460796"/>
                </a:lnTo>
                <a:lnTo>
                  <a:pt x="1742786" y="500875"/>
                </a:lnTo>
                <a:lnTo>
                  <a:pt x="1763265" y="542142"/>
                </a:lnTo>
                <a:lnTo>
                  <a:pt x="1781835" y="584537"/>
                </a:lnTo>
                <a:lnTo>
                  <a:pt x="1798439" y="627999"/>
                </a:lnTo>
                <a:lnTo>
                  <a:pt x="1813018" y="672468"/>
                </a:lnTo>
                <a:lnTo>
                  <a:pt x="1825514" y="717885"/>
                </a:lnTo>
                <a:lnTo>
                  <a:pt x="1835868" y="764189"/>
                </a:lnTo>
                <a:lnTo>
                  <a:pt x="1844023" y="811319"/>
                </a:lnTo>
                <a:lnTo>
                  <a:pt x="1849920" y="859217"/>
                </a:lnTo>
                <a:lnTo>
                  <a:pt x="1853501" y="907821"/>
                </a:lnTo>
                <a:lnTo>
                  <a:pt x="1854708" y="957071"/>
                </a:lnTo>
                <a:lnTo>
                  <a:pt x="1853501" y="1006322"/>
                </a:lnTo>
                <a:lnTo>
                  <a:pt x="1849920" y="1054926"/>
                </a:lnTo>
                <a:lnTo>
                  <a:pt x="1844023" y="1102824"/>
                </a:lnTo>
                <a:lnTo>
                  <a:pt x="1835868" y="1149954"/>
                </a:lnTo>
                <a:lnTo>
                  <a:pt x="1825514" y="1196258"/>
                </a:lnTo>
                <a:lnTo>
                  <a:pt x="1813018" y="1241675"/>
                </a:lnTo>
                <a:lnTo>
                  <a:pt x="1798439" y="1286144"/>
                </a:lnTo>
                <a:lnTo>
                  <a:pt x="1781835" y="1329606"/>
                </a:lnTo>
                <a:lnTo>
                  <a:pt x="1763265" y="1372001"/>
                </a:lnTo>
                <a:lnTo>
                  <a:pt x="1742786" y="1413268"/>
                </a:lnTo>
                <a:lnTo>
                  <a:pt x="1720458" y="1453347"/>
                </a:lnTo>
                <a:lnTo>
                  <a:pt x="1696337" y="1492179"/>
                </a:lnTo>
                <a:lnTo>
                  <a:pt x="1670483" y="1529702"/>
                </a:lnTo>
                <a:lnTo>
                  <a:pt x="1642954" y="1565857"/>
                </a:lnTo>
                <a:lnTo>
                  <a:pt x="1613807" y="1600584"/>
                </a:lnTo>
                <a:lnTo>
                  <a:pt x="1583102" y="1633823"/>
                </a:lnTo>
                <a:lnTo>
                  <a:pt x="1550896" y="1665513"/>
                </a:lnTo>
                <a:lnTo>
                  <a:pt x="1517248" y="1695594"/>
                </a:lnTo>
                <a:lnTo>
                  <a:pt x="1482216" y="1724007"/>
                </a:lnTo>
                <a:lnTo>
                  <a:pt x="1445858" y="1750690"/>
                </a:lnTo>
                <a:lnTo>
                  <a:pt x="1408233" y="1775584"/>
                </a:lnTo>
                <a:lnTo>
                  <a:pt x="1369398" y="1798630"/>
                </a:lnTo>
                <a:lnTo>
                  <a:pt x="1329412" y="1819765"/>
                </a:lnTo>
                <a:lnTo>
                  <a:pt x="1288333" y="1838932"/>
                </a:lnTo>
                <a:lnTo>
                  <a:pt x="1246220" y="1856068"/>
                </a:lnTo>
                <a:lnTo>
                  <a:pt x="1203130" y="1871115"/>
                </a:lnTo>
                <a:lnTo>
                  <a:pt x="1159123" y="1884012"/>
                </a:lnTo>
                <a:lnTo>
                  <a:pt x="1114256" y="1894699"/>
                </a:lnTo>
                <a:lnTo>
                  <a:pt x="1068587" y="1903116"/>
                </a:lnTo>
                <a:lnTo>
                  <a:pt x="1022175" y="1909202"/>
                </a:lnTo>
                <a:lnTo>
                  <a:pt x="975077" y="1912898"/>
                </a:lnTo>
                <a:lnTo>
                  <a:pt x="927354" y="1914143"/>
                </a:lnTo>
                <a:lnTo>
                  <a:pt x="879632" y="1912898"/>
                </a:lnTo>
                <a:lnTo>
                  <a:pt x="832537" y="1909202"/>
                </a:lnTo>
                <a:lnTo>
                  <a:pt x="786126" y="1903116"/>
                </a:lnTo>
                <a:lnTo>
                  <a:pt x="740459" y="1894699"/>
                </a:lnTo>
                <a:lnTo>
                  <a:pt x="695593" y="1884012"/>
                </a:lnTo>
                <a:lnTo>
                  <a:pt x="651586" y="1871115"/>
                </a:lnTo>
                <a:lnTo>
                  <a:pt x="608497" y="1856068"/>
                </a:lnTo>
                <a:lnTo>
                  <a:pt x="566385" y="1838932"/>
                </a:lnTo>
                <a:lnTo>
                  <a:pt x="525306" y="1819765"/>
                </a:lnTo>
                <a:lnTo>
                  <a:pt x="485321" y="1798630"/>
                </a:lnTo>
                <a:lnTo>
                  <a:pt x="446486" y="1775584"/>
                </a:lnTo>
                <a:lnTo>
                  <a:pt x="408860" y="1750690"/>
                </a:lnTo>
                <a:lnTo>
                  <a:pt x="372502" y="1724007"/>
                </a:lnTo>
                <a:lnTo>
                  <a:pt x="337469" y="1695594"/>
                </a:lnTo>
                <a:lnTo>
                  <a:pt x="303821" y="1665513"/>
                </a:lnTo>
                <a:lnTo>
                  <a:pt x="271614" y="1633823"/>
                </a:lnTo>
                <a:lnTo>
                  <a:pt x="240909" y="1600584"/>
                </a:lnTo>
                <a:lnTo>
                  <a:pt x="211761" y="1565857"/>
                </a:lnTo>
                <a:lnTo>
                  <a:pt x="184231" y="1529702"/>
                </a:lnTo>
                <a:lnTo>
                  <a:pt x="158376" y="1492179"/>
                </a:lnTo>
                <a:lnTo>
                  <a:pt x="134255" y="1453347"/>
                </a:lnTo>
                <a:lnTo>
                  <a:pt x="111926" y="1413268"/>
                </a:lnTo>
                <a:lnTo>
                  <a:pt x="91446" y="1372001"/>
                </a:lnTo>
                <a:lnTo>
                  <a:pt x="72875" y="1329606"/>
                </a:lnTo>
                <a:lnTo>
                  <a:pt x="56271" y="1286144"/>
                </a:lnTo>
                <a:lnTo>
                  <a:pt x="41691" y="1241675"/>
                </a:lnTo>
                <a:lnTo>
                  <a:pt x="29195" y="1196258"/>
                </a:lnTo>
                <a:lnTo>
                  <a:pt x="18840" y="1149954"/>
                </a:lnTo>
                <a:lnTo>
                  <a:pt x="10685" y="1102824"/>
                </a:lnTo>
                <a:lnTo>
                  <a:pt x="4787" y="1054926"/>
                </a:lnTo>
                <a:lnTo>
                  <a:pt x="1206" y="1006322"/>
                </a:lnTo>
                <a:lnTo>
                  <a:pt x="0" y="957071"/>
                </a:lnTo>
                <a:close/>
              </a:path>
            </a:pathLst>
          </a:custGeom>
          <a:ln w="25908">
            <a:solidFill>
              <a:srgbClr val="285D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05078" y="3250819"/>
            <a:ext cx="8191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Leader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94382" y="2789682"/>
            <a:ext cx="4407535" cy="213360"/>
          </a:xfrm>
          <a:custGeom>
            <a:avLst/>
            <a:gdLst/>
            <a:ahLst/>
            <a:cxnLst/>
            <a:rect l="l" t="t" r="r" b="b"/>
            <a:pathLst>
              <a:path w="4407534" h="213360">
                <a:moveTo>
                  <a:pt x="4300728" y="0"/>
                </a:moveTo>
                <a:lnTo>
                  <a:pt x="4300728" y="53339"/>
                </a:lnTo>
                <a:lnTo>
                  <a:pt x="0" y="53339"/>
                </a:lnTo>
                <a:lnTo>
                  <a:pt x="0" y="160019"/>
                </a:lnTo>
                <a:lnTo>
                  <a:pt x="4300728" y="160019"/>
                </a:lnTo>
                <a:lnTo>
                  <a:pt x="4300728" y="213359"/>
                </a:lnTo>
                <a:lnTo>
                  <a:pt x="4407408" y="106679"/>
                </a:lnTo>
                <a:lnTo>
                  <a:pt x="4300728" y="0"/>
                </a:lnTo>
                <a:close/>
              </a:path>
            </a:pathLst>
          </a:custGeom>
          <a:solidFill>
            <a:srgbClr val="688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294382" y="2789682"/>
            <a:ext cx="4407535" cy="213360"/>
          </a:xfrm>
          <a:custGeom>
            <a:avLst/>
            <a:gdLst/>
            <a:ahLst/>
            <a:cxnLst/>
            <a:rect l="l" t="t" r="r" b="b"/>
            <a:pathLst>
              <a:path w="4407534" h="213360">
                <a:moveTo>
                  <a:pt x="0" y="53339"/>
                </a:moveTo>
                <a:lnTo>
                  <a:pt x="4300728" y="53339"/>
                </a:lnTo>
                <a:lnTo>
                  <a:pt x="4300728" y="0"/>
                </a:lnTo>
                <a:lnTo>
                  <a:pt x="4407408" y="106679"/>
                </a:lnTo>
                <a:lnTo>
                  <a:pt x="4300728" y="213359"/>
                </a:lnTo>
                <a:lnTo>
                  <a:pt x="4300728" y="160019"/>
                </a:lnTo>
                <a:lnTo>
                  <a:pt x="0" y="160019"/>
                </a:lnTo>
                <a:lnTo>
                  <a:pt x="0" y="53339"/>
                </a:lnTo>
                <a:close/>
              </a:path>
            </a:pathLst>
          </a:custGeom>
          <a:ln w="25908">
            <a:solidFill>
              <a:srgbClr val="285D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293745" y="2423922"/>
            <a:ext cx="225806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Hey, are you</a:t>
            </a:r>
            <a:r>
              <a:rPr sz="2000" spc="-9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there?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294382" y="3126485"/>
            <a:ext cx="4366260" cy="210820"/>
          </a:xfrm>
          <a:custGeom>
            <a:avLst/>
            <a:gdLst/>
            <a:ahLst/>
            <a:cxnLst/>
            <a:rect l="l" t="t" r="r" b="b"/>
            <a:pathLst>
              <a:path w="4366259" h="210820">
                <a:moveTo>
                  <a:pt x="105156" y="0"/>
                </a:moveTo>
                <a:lnTo>
                  <a:pt x="0" y="105155"/>
                </a:lnTo>
                <a:lnTo>
                  <a:pt x="105156" y="210312"/>
                </a:lnTo>
                <a:lnTo>
                  <a:pt x="105156" y="157734"/>
                </a:lnTo>
                <a:lnTo>
                  <a:pt x="4366260" y="157734"/>
                </a:lnTo>
                <a:lnTo>
                  <a:pt x="4366260" y="52577"/>
                </a:lnTo>
                <a:lnTo>
                  <a:pt x="105156" y="52577"/>
                </a:lnTo>
                <a:lnTo>
                  <a:pt x="105156" y="0"/>
                </a:lnTo>
                <a:close/>
              </a:path>
            </a:pathLst>
          </a:custGeom>
          <a:solidFill>
            <a:srgbClr val="3981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294382" y="3126485"/>
            <a:ext cx="4366260" cy="210820"/>
          </a:xfrm>
          <a:custGeom>
            <a:avLst/>
            <a:gdLst/>
            <a:ahLst/>
            <a:cxnLst/>
            <a:rect l="l" t="t" r="r" b="b"/>
            <a:pathLst>
              <a:path w="4366259" h="210820">
                <a:moveTo>
                  <a:pt x="4366260" y="157734"/>
                </a:moveTo>
                <a:lnTo>
                  <a:pt x="105156" y="157734"/>
                </a:lnTo>
                <a:lnTo>
                  <a:pt x="105156" y="210312"/>
                </a:lnTo>
                <a:lnTo>
                  <a:pt x="0" y="105155"/>
                </a:lnTo>
                <a:lnTo>
                  <a:pt x="105156" y="0"/>
                </a:lnTo>
                <a:lnTo>
                  <a:pt x="105156" y="52577"/>
                </a:lnTo>
                <a:lnTo>
                  <a:pt x="4366260" y="52577"/>
                </a:lnTo>
                <a:lnTo>
                  <a:pt x="4366260" y="157734"/>
                </a:lnTo>
                <a:close/>
              </a:path>
            </a:pathLst>
          </a:custGeom>
          <a:ln w="25908">
            <a:solidFill>
              <a:srgbClr val="285D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911855" y="3367277"/>
            <a:ext cx="313055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dirty="0">
                <a:latin typeface="Arial"/>
                <a:cs typeface="Arial"/>
              </a:rPr>
              <a:t>Yeah, my last index is</a:t>
            </a:r>
            <a:r>
              <a:rPr sz="2000" spc="-120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#149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2294382" y="4040885"/>
            <a:ext cx="4366260" cy="212090"/>
          </a:xfrm>
          <a:custGeom>
            <a:avLst/>
            <a:gdLst/>
            <a:ahLst/>
            <a:cxnLst/>
            <a:rect l="l" t="t" r="r" b="b"/>
            <a:pathLst>
              <a:path w="4366259" h="212089">
                <a:moveTo>
                  <a:pt x="4260342" y="0"/>
                </a:moveTo>
                <a:lnTo>
                  <a:pt x="4260342" y="52958"/>
                </a:lnTo>
                <a:lnTo>
                  <a:pt x="0" y="52958"/>
                </a:lnTo>
                <a:lnTo>
                  <a:pt x="0" y="158876"/>
                </a:lnTo>
                <a:lnTo>
                  <a:pt x="4260342" y="158876"/>
                </a:lnTo>
                <a:lnTo>
                  <a:pt x="4260342" y="211836"/>
                </a:lnTo>
                <a:lnTo>
                  <a:pt x="4366260" y="105918"/>
                </a:lnTo>
                <a:lnTo>
                  <a:pt x="4260342" y="0"/>
                </a:lnTo>
                <a:close/>
              </a:path>
            </a:pathLst>
          </a:custGeom>
          <a:solidFill>
            <a:srgbClr val="68803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294382" y="4040885"/>
            <a:ext cx="4366260" cy="212090"/>
          </a:xfrm>
          <a:custGeom>
            <a:avLst/>
            <a:gdLst/>
            <a:ahLst/>
            <a:cxnLst/>
            <a:rect l="l" t="t" r="r" b="b"/>
            <a:pathLst>
              <a:path w="4366259" h="212089">
                <a:moveTo>
                  <a:pt x="0" y="52958"/>
                </a:moveTo>
                <a:lnTo>
                  <a:pt x="4260342" y="52958"/>
                </a:lnTo>
                <a:lnTo>
                  <a:pt x="4260342" y="0"/>
                </a:lnTo>
                <a:lnTo>
                  <a:pt x="4366260" y="105918"/>
                </a:lnTo>
                <a:lnTo>
                  <a:pt x="4260342" y="211836"/>
                </a:lnTo>
                <a:lnTo>
                  <a:pt x="4260342" y="158876"/>
                </a:lnTo>
                <a:lnTo>
                  <a:pt x="0" y="158876"/>
                </a:lnTo>
                <a:lnTo>
                  <a:pt x="0" y="52958"/>
                </a:lnTo>
                <a:close/>
              </a:path>
            </a:pathLst>
          </a:custGeom>
          <a:ln w="25908">
            <a:solidFill>
              <a:srgbClr val="285D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2509520" y="4319727"/>
            <a:ext cx="3935729" cy="636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sz="2000" spc="-5" dirty="0">
                <a:latin typeface="Arial"/>
                <a:cs typeface="Arial"/>
              </a:rPr>
              <a:t>You’re </a:t>
            </a:r>
            <a:r>
              <a:rPr sz="2000" dirty="0">
                <a:latin typeface="Arial"/>
                <a:cs typeface="Arial"/>
              </a:rPr>
              <a:t>missing </a:t>
            </a:r>
            <a:r>
              <a:rPr sz="2000" spc="-5" dirty="0">
                <a:latin typeface="Arial"/>
                <a:cs typeface="Arial"/>
              </a:rPr>
              <a:t>entries </a:t>
            </a:r>
            <a:r>
              <a:rPr sz="2000" dirty="0">
                <a:latin typeface="Arial"/>
                <a:cs typeface="Arial"/>
              </a:rPr>
              <a:t>150 to</a:t>
            </a:r>
            <a:r>
              <a:rPr sz="2000" spc="-100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203..</a:t>
            </a:r>
            <a:endParaRPr sz="20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Here they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are…</a:t>
            </a:r>
            <a:endParaRPr sz="2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99998" y="457453"/>
            <a:ext cx="2601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"/>
                <a:cs typeface="Arial"/>
              </a:rPr>
              <a:t>Raft consensus</a:t>
            </a:r>
            <a:r>
              <a:rPr sz="1800" spc="-5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"/>
                <a:cs typeface="Arial"/>
              </a:rPr>
              <a:t>algorithm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904827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4325" y="691541"/>
            <a:ext cx="8515350" cy="45878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err="1"/>
              <a:t>Aplica</a:t>
            </a:r>
            <a:r>
              <a:rPr lang="en-US" dirty="0" err="1"/>
              <a:t>rea</a:t>
            </a:r>
            <a:r>
              <a:rPr lang="en-US" dirty="0"/>
              <a:t> </a:t>
            </a:r>
            <a:r>
              <a:rPr lang="en-US" dirty="0" err="1"/>
              <a:t>intrarilor</a:t>
            </a:r>
            <a:r>
              <a:rPr lang="en-US" dirty="0"/>
              <a:t> din </a:t>
            </a:r>
            <a:r>
              <a:rPr spc="-5" dirty="0"/>
              <a:t>log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562213" y="218058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43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3393" y="1368414"/>
            <a:ext cx="8450580" cy="201401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60045" marR="430530" indent="-347980">
              <a:lnSpc>
                <a:spcPct val="100000"/>
              </a:lnSpc>
              <a:spcBef>
                <a:spcPts val="105"/>
              </a:spcBef>
              <a:buClr>
                <a:srgbClr val="0092EE"/>
              </a:buClr>
              <a:buFont typeface="Courier New"/>
              <a:buChar char="o"/>
              <a:tabLst>
                <a:tab pos="360680" algn="l"/>
              </a:tabLst>
            </a:pPr>
            <a:r>
              <a:rPr lang="ro-RO" sz="2600" dirty="0" err="1">
                <a:solidFill>
                  <a:srgbClr val="253138"/>
                </a:solidFill>
                <a:latin typeface="Arial"/>
                <a:cs typeface="Arial"/>
              </a:rPr>
              <a:t>Intrarile</a:t>
            </a:r>
            <a:r>
              <a:rPr lang="ro-RO" sz="2600" dirty="0">
                <a:solidFill>
                  <a:srgbClr val="253138"/>
                </a:solidFill>
                <a:latin typeface="Arial"/>
                <a:cs typeface="Arial"/>
              </a:rPr>
              <a:t> din Log de obicei conduc la </a:t>
            </a:r>
            <a:r>
              <a:rPr lang="ro-RO" sz="2600" i="1" u="sng" dirty="0" err="1">
                <a:solidFill>
                  <a:srgbClr val="253138"/>
                </a:solidFill>
                <a:latin typeface="Arial"/>
                <a:cs typeface="Arial"/>
              </a:rPr>
              <a:t>modificari</a:t>
            </a:r>
            <a:r>
              <a:rPr lang="ro-RO" sz="2600" dirty="0">
                <a:solidFill>
                  <a:srgbClr val="253138"/>
                </a:solidFill>
                <a:latin typeface="Arial"/>
                <a:cs typeface="Arial"/>
              </a:rPr>
              <a:t> ale unei baze de date (cunoscuta si ca </a:t>
            </a:r>
            <a:r>
              <a:rPr lang="ro-RO" sz="2600" i="1" u="heavy" dirty="0">
                <a:solidFill>
                  <a:srgbClr val="253138"/>
                </a:solidFill>
                <a:uFill>
                  <a:solidFill>
                    <a:srgbClr val="253138"/>
                  </a:solidFill>
                </a:uFill>
                <a:latin typeface="Arial"/>
                <a:cs typeface="Arial"/>
              </a:rPr>
              <a:t>state </a:t>
            </a:r>
            <a:r>
              <a:rPr lang="ro-RO" sz="2600" i="1" u="heavy" dirty="0" err="1">
                <a:solidFill>
                  <a:srgbClr val="253138"/>
                </a:solidFill>
                <a:uFill>
                  <a:solidFill>
                    <a:srgbClr val="253138"/>
                  </a:solidFill>
                </a:uFill>
                <a:latin typeface="Arial"/>
                <a:cs typeface="Arial"/>
              </a:rPr>
              <a:t>machine</a:t>
            </a:r>
            <a:r>
              <a:rPr lang="ro-RO" sz="2600" dirty="0">
                <a:solidFill>
                  <a:srgbClr val="253138"/>
                </a:solidFill>
                <a:latin typeface="Arial"/>
                <a:cs typeface="Arial"/>
              </a:rPr>
              <a:t>)</a:t>
            </a:r>
            <a:endParaRPr lang="ro-RO" sz="2600" dirty="0">
              <a:latin typeface="Arial"/>
              <a:cs typeface="Arial"/>
            </a:endParaRPr>
          </a:p>
          <a:p>
            <a:pPr marL="360045" marR="5080" indent="-347980">
              <a:lnSpc>
                <a:spcPct val="100000"/>
              </a:lnSpc>
              <a:buClr>
                <a:srgbClr val="0092EE"/>
              </a:buClr>
              <a:buFont typeface="Courier New"/>
              <a:buChar char="o"/>
              <a:tabLst>
                <a:tab pos="360680" algn="l"/>
              </a:tabLst>
            </a:pPr>
            <a:endParaRPr lang="ro-RO" sz="2600" dirty="0">
              <a:latin typeface="Arial"/>
              <a:cs typeface="Arial"/>
            </a:endParaRPr>
          </a:p>
          <a:p>
            <a:pPr marL="360045" marR="5080" indent="-347980">
              <a:lnSpc>
                <a:spcPct val="100000"/>
              </a:lnSpc>
              <a:buClr>
                <a:srgbClr val="0092EE"/>
              </a:buClr>
              <a:buFont typeface="Courier New"/>
              <a:buChar char="o"/>
              <a:tabLst>
                <a:tab pos="360680" algn="l"/>
              </a:tabLst>
            </a:pPr>
            <a:r>
              <a:rPr lang="ro-RO" sz="2600" dirty="0">
                <a:latin typeface="Arial"/>
                <a:cs typeface="Arial"/>
              </a:rPr>
              <a:t>La un moment dat, aceste </a:t>
            </a:r>
            <a:r>
              <a:rPr lang="ro-RO" sz="2600" dirty="0" err="1">
                <a:latin typeface="Arial"/>
                <a:cs typeface="Arial"/>
              </a:rPr>
              <a:t>modificari</a:t>
            </a:r>
            <a:r>
              <a:rPr lang="ro-RO" sz="2600" dirty="0">
                <a:latin typeface="Arial"/>
                <a:cs typeface="Arial"/>
              </a:rPr>
              <a:t> trebuie </a:t>
            </a:r>
            <a:r>
              <a:rPr lang="ro-RO" sz="2600" i="1" u="heavy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aplicate</a:t>
            </a:r>
            <a:r>
              <a:rPr lang="ro-RO" sz="2600" i="1" dirty="0">
                <a:latin typeface="Arial"/>
                <a:cs typeface="Arial"/>
              </a:rPr>
              <a:t> </a:t>
            </a:r>
            <a:r>
              <a:rPr lang="ro-RO" sz="2600" dirty="0">
                <a:latin typeface="Arial"/>
                <a:cs typeface="Arial"/>
              </a:rPr>
              <a:t>in</a:t>
            </a:r>
            <a:r>
              <a:rPr lang="ro-RO" sz="2600" i="1" dirty="0">
                <a:latin typeface="Arial"/>
                <a:cs typeface="Arial"/>
              </a:rPr>
              <a:t> </a:t>
            </a:r>
            <a:r>
              <a:rPr lang="ro-RO" sz="2600" dirty="0">
                <a:latin typeface="Arial"/>
                <a:cs typeface="Arial"/>
              </a:rPr>
              <a:t>state</a:t>
            </a:r>
            <a:r>
              <a:rPr lang="ro-RO" sz="2600" spc="-5" dirty="0">
                <a:latin typeface="Arial"/>
                <a:cs typeface="Arial"/>
              </a:rPr>
              <a:t> </a:t>
            </a:r>
            <a:r>
              <a:rPr lang="ro-RO" sz="2600" dirty="0" err="1">
                <a:latin typeface="Arial"/>
                <a:cs typeface="Arial"/>
              </a:rPr>
              <a:t>machine</a:t>
            </a:r>
            <a:endParaRPr lang="ro-RO" sz="26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3717" y="358483"/>
            <a:ext cx="2601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"/>
                <a:cs typeface="Arial"/>
              </a:rPr>
              <a:t>Raft consensus</a:t>
            </a:r>
            <a:r>
              <a:rPr sz="1800" spc="-5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"/>
                <a:cs typeface="Arial"/>
              </a:rPr>
              <a:t>algorithm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769102" y="4304284"/>
            <a:ext cx="1229995" cy="1710689"/>
          </a:xfrm>
          <a:custGeom>
            <a:avLst/>
            <a:gdLst/>
            <a:ahLst/>
            <a:cxnLst/>
            <a:rect l="l" t="t" r="r" b="b"/>
            <a:pathLst>
              <a:path w="1229995" h="1710689">
                <a:moveTo>
                  <a:pt x="0" y="0"/>
                </a:moveTo>
                <a:lnTo>
                  <a:pt x="0" y="1556448"/>
                </a:lnTo>
                <a:lnTo>
                  <a:pt x="4137" y="1574376"/>
                </a:lnTo>
                <a:lnTo>
                  <a:pt x="35852" y="1608294"/>
                </a:lnTo>
                <a:lnTo>
                  <a:pt x="95742" y="1638860"/>
                </a:lnTo>
                <a:lnTo>
                  <a:pt x="135100" y="1652598"/>
                </a:lnTo>
                <a:lnTo>
                  <a:pt x="180117" y="1665152"/>
                </a:lnTo>
                <a:lnTo>
                  <a:pt x="230332" y="1676406"/>
                </a:lnTo>
                <a:lnTo>
                  <a:pt x="285284" y="1686246"/>
                </a:lnTo>
                <a:lnTo>
                  <a:pt x="344510" y="1694555"/>
                </a:lnTo>
                <a:lnTo>
                  <a:pt x="407550" y="1701218"/>
                </a:lnTo>
                <a:lnTo>
                  <a:pt x="473941" y="1706121"/>
                </a:lnTo>
                <a:lnTo>
                  <a:pt x="543223" y="1709147"/>
                </a:lnTo>
                <a:lnTo>
                  <a:pt x="614934" y="1710182"/>
                </a:lnTo>
                <a:lnTo>
                  <a:pt x="686644" y="1709147"/>
                </a:lnTo>
                <a:lnTo>
                  <a:pt x="755926" y="1706121"/>
                </a:lnTo>
                <a:lnTo>
                  <a:pt x="822317" y="1701218"/>
                </a:lnTo>
                <a:lnTo>
                  <a:pt x="885357" y="1694555"/>
                </a:lnTo>
                <a:lnTo>
                  <a:pt x="944583" y="1686246"/>
                </a:lnTo>
                <a:lnTo>
                  <a:pt x="999535" y="1676406"/>
                </a:lnTo>
                <a:lnTo>
                  <a:pt x="1049750" y="1665152"/>
                </a:lnTo>
                <a:lnTo>
                  <a:pt x="1094767" y="1652598"/>
                </a:lnTo>
                <a:lnTo>
                  <a:pt x="1134125" y="1638860"/>
                </a:lnTo>
                <a:lnTo>
                  <a:pt x="1194015" y="1608294"/>
                </a:lnTo>
                <a:lnTo>
                  <a:pt x="1225730" y="1574376"/>
                </a:lnTo>
                <a:lnTo>
                  <a:pt x="1229868" y="1556448"/>
                </a:lnTo>
                <a:lnTo>
                  <a:pt x="1229868" y="153797"/>
                </a:lnTo>
                <a:lnTo>
                  <a:pt x="614934" y="153797"/>
                </a:lnTo>
                <a:lnTo>
                  <a:pt x="543223" y="152762"/>
                </a:lnTo>
                <a:lnTo>
                  <a:pt x="473941" y="149736"/>
                </a:lnTo>
                <a:lnTo>
                  <a:pt x="407550" y="144833"/>
                </a:lnTo>
                <a:lnTo>
                  <a:pt x="344510" y="138168"/>
                </a:lnTo>
                <a:lnTo>
                  <a:pt x="285284" y="129858"/>
                </a:lnTo>
                <a:lnTo>
                  <a:pt x="230332" y="120016"/>
                </a:lnTo>
                <a:lnTo>
                  <a:pt x="180117" y="108759"/>
                </a:lnTo>
                <a:lnTo>
                  <a:pt x="135100" y="96201"/>
                </a:lnTo>
                <a:lnTo>
                  <a:pt x="95742" y="82459"/>
                </a:lnTo>
                <a:lnTo>
                  <a:pt x="35852" y="51878"/>
                </a:lnTo>
                <a:lnTo>
                  <a:pt x="4137" y="17940"/>
                </a:lnTo>
                <a:lnTo>
                  <a:pt x="0" y="0"/>
                </a:lnTo>
                <a:close/>
              </a:path>
              <a:path w="1229995" h="1710689">
                <a:moveTo>
                  <a:pt x="1229868" y="0"/>
                </a:moveTo>
                <a:lnTo>
                  <a:pt x="1213626" y="35271"/>
                </a:lnTo>
                <a:lnTo>
                  <a:pt x="1167361" y="67646"/>
                </a:lnTo>
                <a:lnTo>
                  <a:pt x="1094767" y="96201"/>
                </a:lnTo>
                <a:lnTo>
                  <a:pt x="1049750" y="108759"/>
                </a:lnTo>
                <a:lnTo>
                  <a:pt x="999535" y="120016"/>
                </a:lnTo>
                <a:lnTo>
                  <a:pt x="944583" y="129858"/>
                </a:lnTo>
                <a:lnTo>
                  <a:pt x="885357" y="138168"/>
                </a:lnTo>
                <a:lnTo>
                  <a:pt x="822317" y="144833"/>
                </a:lnTo>
                <a:lnTo>
                  <a:pt x="755926" y="149736"/>
                </a:lnTo>
                <a:lnTo>
                  <a:pt x="686644" y="152762"/>
                </a:lnTo>
                <a:lnTo>
                  <a:pt x="614934" y="153797"/>
                </a:lnTo>
                <a:lnTo>
                  <a:pt x="1229868" y="153797"/>
                </a:lnTo>
                <a:lnTo>
                  <a:pt x="1229868" y="0"/>
                </a:lnTo>
                <a:close/>
              </a:path>
            </a:pathLst>
          </a:custGeom>
          <a:solidFill>
            <a:srgbClr val="3981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69102" y="4150614"/>
            <a:ext cx="1229995" cy="307975"/>
          </a:xfrm>
          <a:custGeom>
            <a:avLst/>
            <a:gdLst/>
            <a:ahLst/>
            <a:cxnLst/>
            <a:rect l="l" t="t" r="r" b="b"/>
            <a:pathLst>
              <a:path w="1229995" h="307975">
                <a:moveTo>
                  <a:pt x="614934" y="0"/>
                </a:moveTo>
                <a:lnTo>
                  <a:pt x="543223" y="1034"/>
                </a:lnTo>
                <a:lnTo>
                  <a:pt x="473941" y="4060"/>
                </a:lnTo>
                <a:lnTo>
                  <a:pt x="407550" y="8962"/>
                </a:lnTo>
                <a:lnTo>
                  <a:pt x="344510" y="15625"/>
                </a:lnTo>
                <a:lnTo>
                  <a:pt x="285284" y="23932"/>
                </a:lnTo>
                <a:lnTo>
                  <a:pt x="230332" y="33770"/>
                </a:lnTo>
                <a:lnTo>
                  <a:pt x="180117" y="45021"/>
                </a:lnTo>
                <a:lnTo>
                  <a:pt x="135100" y="57571"/>
                </a:lnTo>
                <a:lnTo>
                  <a:pt x="95742" y="71304"/>
                </a:lnTo>
                <a:lnTo>
                  <a:pt x="35852" y="101856"/>
                </a:lnTo>
                <a:lnTo>
                  <a:pt x="4137" y="135755"/>
                </a:lnTo>
                <a:lnTo>
                  <a:pt x="0" y="153669"/>
                </a:lnTo>
                <a:lnTo>
                  <a:pt x="4137" y="171610"/>
                </a:lnTo>
                <a:lnTo>
                  <a:pt x="35852" y="205548"/>
                </a:lnTo>
                <a:lnTo>
                  <a:pt x="95742" y="236129"/>
                </a:lnTo>
                <a:lnTo>
                  <a:pt x="135100" y="249871"/>
                </a:lnTo>
                <a:lnTo>
                  <a:pt x="180117" y="262429"/>
                </a:lnTo>
                <a:lnTo>
                  <a:pt x="230332" y="273686"/>
                </a:lnTo>
                <a:lnTo>
                  <a:pt x="285284" y="283528"/>
                </a:lnTo>
                <a:lnTo>
                  <a:pt x="344510" y="291838"/>
                </a:lnTo>
                <a:lnTo>
                  <a:pt x="407550" y="298503"/>
                </a:lnTo>
                <a:lnTo>
                  <a:pt x="473941" y="303406"/>
                </a:lnTo>
                <a:lnTo>
                  <a:pt x="543223" y="306432"/>
                </a:lnTo>
                <a:lnTo>
                  <a:pt x="614934" y="307467"/>
                </a:lnTo>
                <a:lnTo>
                  <a:pt x="686644" y="306432"/>
                </a:lnTo>
                <a:lnTo>
                  <a:pt x="755926" y="303406"/>
                </a:lnTo>
                <a:lnTo>
                  <a:pt x="822317" y="298503"/>
                </a:lnTo>
                <a:lnTo>
                  <a:pt x="885357" y="291838"/>
                </a:lnTo>
                <a:lnTo>
                  <a:pt x="944583" y="283528"/>
                </a:lnTo>
                <a:lnTo>
                  <a:pt x="999535" y="273686"/>
                </a:lnTo>
                <a:lnTo>
                  <a:pt x="1049750" y="262429"/>
                </a:lnTo>
                <a:lnTo>
                  <a:pt x="1094767" y="249871"/>
                </a:lnTo>
                <a:lnTo>
                  <a:pt x="1134125" y="236129"/>
                </a:lnTo>
                <a:lnTo>
                  <a:pt x="1194015" y="205548"/>
                </a:lnTo>
                <a:lnTo>
                  <a:pt x="1225730" y="171610"/>
                </a:lnTo>
                <a:lnTo>
                  <a:pt x="1229868" y="153669"/>
                </a:lnTo>
                <a:lnTo>
                  <a:pt x="1225730" y="135755"/>
                </a:lnTo>
                <a:lnTo>
                  <a:pt x="1194015" y="101856"/>
                </a:lnTo>
                <a:lnTo>
                  <a:pt x="1134125" y="71304"/>
                </a:lnTo>
                <a:lnTo>
                  <a:pt x="1094767" y="57571"/>
                </a:lnTo>
                <a:lnTo>
                  <a:pt x="1049750" y="45021"/>
                </a:lnTo>
                <a:lnTo>
                  <a:pt x="999535" y="33770"/>
                </a:lnTo>
                <a:lnTo>
                  <a:pt x="944583" y="23932"/>
                </a:lnTo>
                <a:lnTo>
                  <a:pt x="885357" y="15625"/>
                </a:lnTo>
                <a:lnTo>
                  <a:pt x="822317" y="8962"/>
                </a:lnTo>
                <a:lnTo>
                  <a:pt x="755926" y="4060"/>
                </a:lnTo>
                <a:lnTo>
                  <a:pt x="686644" y="1034"/>
                </a:lnTo>
                <a:lnTo>
                  <a:pt x="614934" y="0"/>
                </a:lnTo>
                <a:close/>
              </a:path>
            </a:pathLst>
          </a:custGeom>
          <a:solidFill>
            <a:srgbClr val="88B3D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769102" y="4150614"/>
            <a:ext cx="1229995" cy="307975"/>
          </a:xfrm>
          <a:custGeom>
            <a:avLst/>
            <a:gdLst/>
            <a:ahLst/>
            <a:cxnLst/>
            <a:rect l="l" t="t" r="r" b="b"/>
            <a:pathLst>
              <a:path w="1229995" h="307975">
                <a:moveTo>
                  <a:pt x="1229868" y="153669"/>
                </a:moveTo>
                <a:lnTo>
                  <a:pt x="1213626" y="188941"/>
                </a:lnTo>
                <a:lnTo>
                  <a:pt x="1167361" y="221316"/>
                </a:lnTo>
                <a:lnTo>
                  <a:pt x="1094767" y="249871"/>
                </a:lnTo>
                <a:lnTo>
                  <a:pt x="1049750" y="262429"/>
                </a:lnTo>
                <a:lnTo>
                  <a:pt x="999535" y="273686"/>
                </a:lnTo>
                <a:lnTo>
                  <a:pt x="944583" y="283528"/>
                </a:lnTo>
                <a:lnTo>
                  <a:pt x="885357" y="291838"/>
                </a:lnTo>
                <a:lnTo>
                  <a:pt x="822317" y="298503"/>
                </a:lnTo>
                <a:lnTo>
                  <a:pt x="755926" y="303406"/>
                </a:lnTo>
                <a:lnTo>
                  <a:pt x="686644" y="306432"/>
                </a:lnTo>
                <a:lnTo>
                  <a:pt x="614934" y="307467"/>
                </a:lnTo>
                <a:lnTo>
                  <a:pt x="543223" y="306432"/>
                </a:lnTo>
                <a:lnTo>
                  <a:pt x="473941" y="303406"/>
                </a:lnTo>
                <a:lnTo>
                  <a:pt x="407550" y="298503"/>
                </a:lnTo>
                <a:lnTo>
                  <a:pt x="344510" y="291838"/>
                </a:lnTo>
                <a:lnTo>
                  <a:pt x="285284" y="283528"/>
                </a:lnTo>
                <a:lnTo>
                  <a:pt x="230332" y="273686"/>
                </a:lnTo>
                <a:lnTo>
                  <a:pt x="180117" y="262429"/>
                </a:lnTo>
                <a:lnTo>
                  <a:pt x="135100" y="249871"/>
                </a:lnTo>
                <a:lnTo>
                  <a:pt x="95742" y="236129"/>
                </a:lnTo>
                <a:lnTo>
                  <a:pt x="35852" y="205548"/>
                </a:lnTo>
                <a:lnTo>
                  <a:pt x="4137" y="171610"/>
                </a:lnTo>
                <a:lnTo>
                  <a:pt x="0" y="153669"/>
                </a:lnTo>
                <a:lnTo>
                  <a:pt x="4137" y="135755"/>
                </a:lnTo>
                <a:lnTo>
                  <a:pt x="35852" y="101856"/>
                </a:lnTo>
                <a:lnTo>
                  <a:pt x="95742" y="71304"/>
                </a:lnTo>
                <a:lnTo>
                  <a:pt x="135100" y="57571"/>
                </a:lnTo>
                <a:lnTo>
                  <a:pt x="180117" y="45021"/>
                </a:lnTo>
                <a:lnTo>
                  <a:pt x="230332" y="33770"/>
                </a:lnTo>
                <a:lnTo>
                  <a:pt x="285284" y="23932"/>
                </a:lnTo>
                <a:lnTo>
                  <a:pt x="344510" y="15625"/>
                </a:lnTo>
                <a:lnTo>
                  <a:pt x="407550" y="8962"/>
                </a:lnTo>
                <a:lnTo>
                  <a:pt x="473941" y="4060"/>
                </a:lnTo>
                <a:lnTo>
                  <a:pt x="543223" y="1034"/>
                </a:lnTo>
                <a:lnTo>
                  <a:pt x="614934" y="0"/>
                </a:lnTo>
                <a:lnTo>
                  <a:pt x="686644" y="1034"/>
                </a:lnTo>
                <a:lnTo>
                  <a:pt x="755926" y="4060"/>
                </a:lnTo>
                <a:lnTo>
                  <a:pt x="822317" y="8962"/>
                </a:lnTo>
                <a:lnTo>
                  <a:pt x="885357" y="15625"/>
                </a:lnTo>
                <a:lnTo>
                  <a:pt x="944583" y="23932"/>
                </a:lnTo>
                <a:lnTo>
                  <a:pt x="999535" y="33770"/>
                </a:lnTo>
                <a:lnTo>
                  <a:pt x="1049750" y="45021"/>
                </a:lnTo>
                <a:lnTo>
                  <a:pt x="1094767" y="57571"/>
                </a:lnTo>
                <a:lnTo>
                  <a:pt x="1134125" y="71304"/>
                </a:lnTo>
                <a:lnTo>
                  <a:pt x="1194015" y="101856"/>
                </a:lnTo>
                <a:lnTo>
                  <a:pt x="1225730" y="135755"/>
                </a:lnTo>
                <a:lnTo>
                  <a:pt x="1229868" y="153669"/>
                </a:lnTo>
                <a:close/>
              </a:path>
            </a:pathLst>
          </a:custGeom>
          <a:ln w="25908">
            <a:solidFill>
              <a:srgbClr val="285D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769102" y="4304284"/>
            <a:ext cx="1229995" cy="1710689"/>
          </a:xfrm>
          <a:custGeom>
            <a:avLst/>
            <a:gdLst/>
            <a:ahLst/>
            <a:cxnLst/>
            <a:rect l="l" t="t" r="r" b="b"/>
            <a:pathLst>
              <a:path w="1229995" h="1710689">
                <a:moveTo>
                  <a:pt x="1229868" y="0"/>
                </a:moveTo>
                <a:lnTo>
                  <a:pt x="1229868" y="1556448"/>
                </a:lnTo>
                <a:lnTo>
                  <a:pt x="1225730" y="1574376"/>
                </a:lnTo>
                <a:lnTo>
                  <a:pt x="1194015" y="1608294"/>
                </a:lnTo>
                <a:lnTo>
                  <a:pt x="1134125" y="1638860"/>
                </a:lnTo>
                <a:lnTo>
                  <a:pt x="1094767" y="1652598"/>
                </a:lnTo>
                <a:lnTo>
                  <a:pt x="1049750" y="1665152"/>
                </a:lnTo>
                <a:lnTo>
                  <a:pt x="999535" y="1676406"/>
                </a:lnTo>
                <a:lnTo>
                  <a:pt x="944583" y="1686246"/>
                </a:lnTo>
                <a:lnTo>
                  <a:pt x="885357" y="1694555"/>
                </a:lnTo>
                <a:lnTo>
                  <a:pt x="822317" y="1701218"/>
                </a:lnTo>
                <a:lnTo>
                  <a:pt x="755926" y="1706121"/>
                </a:lnTo>
                <a:lnTo>
                  <a:pt x="686644" y="1709147"/>
                </a:lnTo>
                <a:lnTo>
                  <a:pt x="614934" y="1710182"/>
                </a:lnTo>
                <a:lnTo>
                  <a:pt x="543223" y="1709147"/>
                </a:lnTo>
                <a:lnTo>
                  <a:pt x="473941" y="1706121"/>
                </a:lnTo>
                <a:lnTo>
                  <a:pt x="407550" y="1701218"/>
                </a:lnTo>
                <a:lnTo>
                  <a:pt x="344510" y="1694555"/>
                </a:lnTo>
                <a:lnTo>
                  <a:pt x="285284" y="1686246"/>
                </a:lnTo>
                <a:lnTo>
                  <a:pt x="230332" y="1676406"/>
                </a:lnTo>
                <a:lnTo>
                  <a:pt x="180117" y="1665152"/>
                </a:lnTo>
                <a:lnTo>
                  <a:pt x="135100" y="1652598"/>
                </a:lnTo>
                <a:lnTo>
                  <a:pt x="95742" y="1638860"/>
                </a:lnTo>
                <a:lnTo>
                  <a:pt x="35852" y="1608294"/>
                </a:lnTo>
                <a:lnTo>
                  <a:pt x="4137" y="1574376"/>
                </a:lnTo>
                <a:lnTo>
                  <a:pt x="0" y="1556448"/>
                </a:lnTo>
                <a:lnTo>
                  <a:pt x="0" y="0"/>
                </a:lnTo>
              </a:path>
            </a:pathLst>
          </a:custGeom>
          <a:ln w="25908">
            <a:solidFill>
              <a:srgbClr val="285D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890386" y="4834890"/>
            <a:ext cx="988060" cy="635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8415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State  </a:t>
            </a:r>
            <a:r>
              <a:rPr sz="2000" dirty="0">
                <a:solidFill>
                  <a:srgbClr val="FFFFFF"/>
                </a:solidFill>
                <a:latin typeface="Arial"/>
                <a:cs typeface="Arial"/>
              </a:rPr>
              <a:t>machine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204722" y="4668773"/>
            <a:ext cx="2814955" cy="828040"/>
          </a:xfrm>
          <a:custGeom>
            <a:avLst/>
            <a:gdLst/>
            <a:ahLst/>
            <a:cxnLst/>
            <a:rect l="l" t="t" r="r" b="b"/>
            <a:pathLst>
              <a:path w="2814954" h="828039">
                <a:moveTo>
                  <a:pt x="2676905" y="0"/>
                </a:moveTo>
                <a:lnTo>
                  <a:pt x="137922" y="0"/>
                </a:lnTo>
                <a:lnTo>
                  <a:pt x="94327" y="7028"/>
                </a:lnTo>
                <a:lnTo>
                  <a:pt x="56466" y="26602"/>
                </a:lnTo>
                <a:lnTo>
                  <a:pt x="26610" y="56455"/>
                </a:lnTo>
                <a:lnTo>
                  <a:pt x="7031" y="94317"/>
                </a:lnTo>
                <a:lnTo>
                  <a:pt x="0" y="137921"/>
                </a:lnTo>
                <a:lnTo>
                  <a:pt x="0" y="689610"/>
                </a:lnTo>
                <a:lnTo>
                  <a:pt x="7031" y="733214"/>
                </a:lnTo>
                <a:lnTo>
                  <a:pt x="26610" y="771076"/>
                </a:lnTo>
                <a:lnTo>
                  <a:pt x="56466" y="800929"/>
                </a:lnTo>
                <a:lnTo>
                  <a:pt x="94327" y="820503"/>
                </a:lnTo>
                <a:lnTo>
                  <a:pt x="137922" y="827532"/>
                </a:lnTo>
                <a:lnTo>
                  <a:pt x="2676905" y="827532"/>
                </a:lnTo>
                <a:lnTo>
                  <a:pt x="2720510" y="820503"/>
                </a:lnTo>
                <a:lnTo>
                  <a:pt x="2758372" y="800929"/>
                </a:lnTo>
                <a:lnTo>
                  <a:pt x="2788225" y="771076"/>
                </a:lnTo>
                <a:lnTo>
                  <a:pt x="2807799" y="733214"/>
                </a:lnTo>
                <a:lnTo>
                  <a:pt x="2814828" y="689610"/>
                </a:lnTo>
                <a:lnTo>
                  <a:pt x="2814828" y="137921"/>
                </a:lnTo>
                <a:lnTo>
                  <a:pt x="2807799" y="94317"/>
                </a:lnTo>
                <a:lnTo>
                  <a:pt x="2788225" y="56455"/>
                </a:lnTo>
                <a:lnTo>
                  <a:pt x="2758372" y="26602"/>
                </a:lnTo>
                <a:lnTo>
                  <a:pt x="2720510" y="7028"/>
                </a:lnTo>
                <a:lnTo>
                  <a:pt x="2676905" y="0"/>
                </a:lnTo>
                <a:close/>
              </a:path>
            </a:pathLst>
          </a:custGeom>
          <a:solidFill>
            <a:srgbClr val="8A8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04722" y="4668773"/>
            <a:ext cx="2814955" cy="828040"/>
          </a:xfrm>
          <a:custGeom>
            <a:avLst/>
            <a:gdLst/>
            <a:ahLst/>
            <a:cxnLst/>
            <a:rect l="l" t="t" r="r" b="b"/>
            <a:pathLst>
              <a:path w="2814954" h="828039">
                <a:moveTo>
                  <a:pt x="0" y="137921"/>
                </a:moveTo>
                <a:lnTo>
                  <a:pt x="7031" y="94317"/>
                </a:lnTo>
                <a:lnTo>
                  <a:pt x="26610" y="56455"/>
                </a:lnTo>
                <a:lnTo>
                  <a:pt x="56466" y="26602"/>
                </a:lnTo>
                <a:lnTo>
                  <a:pt x="94327" y="7028"/>
                </a:lnTo>
                <a:lnTo>
                  <a:pt x="137922" y="0"/>
                </a:lnTo>
                <a:lnTo>
                  <a:pt x="2676905" y="0"/>
                </a:lnTo>
                <a:lnTo>
                  <a:pt x="2720510" y="7028"/>
                </a:lnTo>
                <a:lnTo>
                  <a:pt x="2758372" y="26602"/>
                </a:lnTo>
                <a:lnTo>
                  <a:pt x="2788225" y="56455"/>
                </a:lnTo>
                <a:lnTo>
                  <a:pt x="2807799" y="94317"/>
                </a:lnTo>
                <a:lnTo>
                  <a:pt x="2814828" y="137921"/>
                </a:lnTo>
                <a:lnTo>
                  <a:pt x="2814828" y="689610"/>
                </a:lnTo>
                <a:lnTo>
                  <a:pt x="2807799" y="733214"/>
                </a:lnTo>
                <a:lnTo>
                  <a:pt x="2788225" y="771076"/>
                </a:lnTo>
                <a:lnTo>
                  <a:pt x="2758372" y="800929"/>
                </a:lnTo>
                <a:lnTo>
                  <a:pt x="2720510" y="820503"/>
                </a:lnTo>
                <a:lnTo>
                  <a:pt x="2676905" y="827532"/>
                </a:lnTo>
                <a:lnTo>
                  <a:pt x="137922" y="827532"/>
                </a:lnTo>
                <a:lnTo>
                  <a:pt x="94327" y="820503"/>
                </a:lnTo>
                <a:lnTo>
                  <a:pt x="56466" y="800929"/>
                </a:lnTo>
                <a:lnTo>
                  <a:pt x="26610" y="771076"/>
                </a:lnTo>
                <a:lnTo>
                  <a:pt x="7031" y="733214"/>
                </a:lnTo>
                <a:lnTo>
                  <a:pt x="0" y="689610"/>
                </a:lnTo>
                <a:lnTo>
                  <a:pt x="0" y="137921"/>
                </a:lnTo>
                <a:close/>
              </a:path>
            </a:pathLst>
          </a:custGeom>
          <a:ln w="25908">
            <a:solidFill>
              <a:srgbClr val="285D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834642" y="4896053"/>
            <a:ext cx="1550670" cy="5137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175" algn="ctr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Entry</a:t>
            </a: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#13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SET food</a:t>
            </a:r>
            <a:r>
              <a:rPr sz="1600" spc="-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pickles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659629" y="4862321"/>
            <a:ext cx="352425" cy="440690"/>
          </a:xfrm>
          <a:custGeom>
            <a:avLst/>
            <a:gdLst/>
            <a:ahLst/>
            <a:cxnLst/>
            <a:rect l="l" t="t" r="r" b="b"/>
            <a:pathLst>
              <a:path w="352425" h="440689">
                <a:moveTo>
                  <a:pt x="176022" y="0"/>
                </a:moveTo>
                <a:lnTo>
                  <a:pt x="0" y="0"/>
                </a:lnTo>
                <a:lnTo>
                  <a:pt x="176022" y="220217"/>
                </a:lnTo>
                <a:lnTo>
                  <a:pt x="0" y="440435"/>
                </a:lnTo>
                <a:lnTo>
                  <a:pt x="176022" y="440435"/>
                </a:lnTo>
                <a:lnTo>
                  <a:pt x="352044" y="220217"/>
                </a:lnTo>
                <a:lnTo>
                  <a:pt x="176022" y="0"/>
                </a:lnTo>
                <a:close/>
              </a:path>
            </a:pathLst>
          </a:custGeom>
          <a:solidFill>
            <a:srgbClr val="8A8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59629" y="4862321"/>
            <a:ext cx="352425" cy="440690"/>
          </a:xfrm>
          <a:custGeom>
            <a:avLst/>
            <a:gdLst/>
            <a:ahLst/>
            <a:cxnLst/>
            <a:rect l="l" t="t" r="r" b="b"/>
            <a:pathLst>
              <a:path w="352425" h="440689">
                <a:moveTo>
                  <a:pt x="0" y="0"/>
                </a:moveTo>
                <a:lnTo>
                  <a:pt x="176022" y="0"/>
                </a:lnTo>
                <a:lnTo>
                  <a:pt x="352044" y="220217"/>
                </a:lnTo>
                <a:lnTo>
                  <a:pt x="176022" y="440435"/>
                </a:lnTo>
                <a:lnTo>
                  <a:pt x="0" y="440435"/>
                </a:lnTo>
                <a:lnTo>
                  <a:pt x="176022" y="220217"/>
                </a:lnTo>
                <a:lnTo>
                  <a:pt x="0" y="0"/>
                </a:lnTo>
                <a:close/>
              </a:path>
            </a:pathLst>
          </a:custGeom>
          <a:ln w="25907">
            <a:solidFill>
              <a:srgbClr val="645D9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59402" y="4862321"/>
            <a:ext cx="352425" cy="440690"/>
          </a:xfrm>
          <a:custGeom>
            <a:avLst/>
            <a:gdLst/>
            <a:ahLst/>
            <a:cxnLst/>
            <a:rect l="l" t="t" r="r" b="b"/>
            <a:pathLst>
              <a:path w="352425" h="440689">
                <a:moveTo>
                  <a:pt x="176022" y="0"/>
                </a:moveTo>
                <a:lnTo>
                  <a:pt x="0" y="0"/>
                </a:lnTo>
                <a:lnTo>
                  <a:pt x="176022" y="220217"/>
                </a:lnTo>
                <a:lnTo>
                  <a:pt x="0" y="440435"/>
                </a:lnTo>
                <a:lnTo>
                  <a:pt x="176022" y="440435"/>
                </a:lnTo>
                <a:lnTo>
                  <a:pt x="352044" y="220217"/>
                </a:lnTo>
                <a:lnTo>
                  <a:pt x="176022" y="0"/>
                </a:lnTo>
                <a:close/>
              </a:path>
            </a:pathLst>
          </a:custGeom>
          <a:solidFill>
            <a:srgbClr val="8A8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359402" y="4862321"/>
            <a:ext cx="352425" cy="440690"/>
          </a:xfrm>
          <a:custGeom>
            <a:avLst/>
            <a:gdLst/>
            <a:ahLst/>
            <a:cxnLst/>
            <a:rect l="l" t="t" r="r" b="b"/>
            <a:pathLst>
              <a:path w="352425" h="440689">
                <a:moveTo>
                  <a:pt x="0" y="0"/>
                </a:moveTo>
                <a:lnTo>
                  <a:pt x="176022" y="0"/>
                </a:lnTo>
                <a:lnTo>
                  <a:pt x="352044" y="220217"/>
                </a:lnTo>
                <a:lnTo>
                  <a:pt x="176022" y="440435"/>
                </a:lnTo>
                <a:lnTo>
                  <a:pt x="0" y="440435"/>
                </a:lnTo>
                <a:lnTo>
                  <a:pt x="176022" y="220217"/>
                </a:lnTo>
                <a:lnTo>
                  <a:pt x="0" y="0"/>
                </a:lnTo>
                <a:close/>
              </a:path>
            </a:pathLst>
          </a:custGeom>
          <a:ln w="25907">
            <a:solidFill>
              <a:srgbClr val="645D9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959858" y="4862321"/>
            <a:ext cx="352425" cy="440690"/>
          </a:xfrm>
          <a:custGeom>
            <a:avLst/>
            <a:gdLst/>
            <a:ahLst/>
            <a:cxnLst/>
            <a:rect l="l" t="t" r="r" b="b"/>
            <a:pathLst>
              <a:path w="352425" h="440689">
                <a:moveTo>
                  <a:pt x="176021" y="0"/>
                </a:moveTo>
                <a:lnTo>
                  <a:pt x="0" y="0"/>
                </a:lnTo>
                <a:lnTo>
                  <a:pt x="176021" y="220217"/>
                </a:lnTo>
                <a:lnTo>
                  <a:pt x="0" y="440435"/>
                </a:lnTo>
                <a:lnTo>
                  <a:pt x="176021" y="440435"/>
                </a:lnTo>
                <a:lnTo>
                  <a:pt x="352043" y="220217"/>
                </a:lnTo>
                <a:lnTo>
                  <a:pt x="176021" y="0"/>
                </a:lnTo>
                <a:close/>
              </a:path>
            </a:pathLst>
          </a:custGeom>
          <a:solidFill>
            <a:srgbClr val="8A81D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959858" y="4862321"/>
            <a:ext cx="352425" cy="440690"/>
          </a:xfrm>
          <a:custGeom>
            <a:avLst/>
            <a:gdLst/>
            <a:ahLst/>
            <a:cxnLst/>
            <a:rect l="l" t="t" r="r" b="b"/>
            <a:pathLst>
              <a:path w="352425" h="440689">
                <a:moveTo>
                  <a:pt x="0" y="0"/>
                </a:moveTo>
                <a:lnTo>
                  <a:pt x="176021" y="0"/>
                </a:lnTo>
                <a:lnTo>
                  <a:pt x="352043" y="220217"/>
                </a:lnTo>
                <a:lnTo>
                  <a:pt x="176021" y="440435"/>
                </a:lnTo>
                <a:lnTo>
                  <a:pt x="0" y="440435"/>
                </a:lnTo>
                <a:lnTo>
                  <a:pt x="176021" y="220217"/>
                </a:lnTo>
                <a:lnTo>
                  <a:pt x="0" y="0"/>
                </a:lnTo>
                <a:close/>
              </a:path>
            </a:pathLst>
          </a:custGeom>
          <a:ln w="25908">
            <a:solidFill>
              <a:srgbClr val="645D9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16428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3065" y="689090"/>
            <a:ext cx="515937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dirty="0" err="1"/>
              <a:t>Replicarea</a:t>
            </a:r>
            <a:r>
              <a:rPr lang="en-US" dirty="0"/>
              <a:t> </a:t>
            </a:r>
            <a:r>
              <a:rPr dirty="0"/>
              <a:t>State </a:t>
            </a:r>
            <a:r>
              <a:rPr lang="en-US" spc="-5" dirty="0"/>
              <a:t>M</a:t>
            </a:r>
            <a:r>
              <a:rPr spc="-5" dirty="0"/>
              <a:t>achine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562213" y="218058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44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3715" y="1500378"/>
            <a:ext cx="8305800" cy="408829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0045" marR="42545" indent="-347980">
              <a:lnSpc>
                <a:spcPct val="100000"/>
              </a:lnSpc>
              <a:spcBef>
                <a:spcPts val="100"/>
              </a:spcBef>
              <a:buClr>
                <a:srgbClr val="0092EE"/>
              </a:buClr>
              <a:buFont typeface="Courier New"/>
              <a:buChar char="o"/>
              <a:tabLst>
                <a:tab pos="360680" algn="l"/>
              </a:tabLst>
            </a:pPr>
            <a:r>
              <a:rPr lang="ro-RO" sz="2400" spc="-5" dirty="0">
                <a:solidFill>
                  <a:srgbClr val="253138"/>
                </a:solidFill>
                <a:latin typeface="Arial"/>
                <a:cs typeface="Arial"/>
              </a:rPr>
              <a:t>Nu e sigur sa aplicam o intrare imediat, din moment ce exista </a:t>
            </a:r>
            <a:r>
              <a:rPr lang="ro-RO" sz="2400" spc="-5" dirty="0" err="1">
                <a:solidFill>
                  <a:srgbClr val="253138"/>
                </a:solidFill>
                <a:latin typeface="Arial"/>
                <a:cs typeface="Arial"/>
              </a:rPr>
              <a:t>situatii</a:t>
            </a:r>
            <a:r>
              <a:rPr lang="ro-RO" sz="2400" spc="-5" dirty="0">
                <a:solidFill>
                  <a:srgbClr val="253138"/>
                </a:solidFill>
                <a:latin typeface="Arial"/>
                <a:cs typeface="Arial"/>
              </a:rPr>
              <a:t> (rare) </a:t>
            </a:r>
            <a:r>
              <a:rPr lang="ro-RO" sz="2400" spc="-5" dirty="0" err="1">
                <a:solidFill>
                  <a:srgbClr val="253138"/>
                </a:solidFill>
                <a:latin typeface="Arial"/>
                <a:cs typeface="Arial"/>
              </a:rPr>
              <a:t>cand</a:t>
            </a:r>
            <a:r>
              <a:rPr lang="ro-RO" sz="2400" spc="-5" dirty="0">
                <a:solidFill>
                  <a:srgbClr val="253138"/>
                </a:solidFill>
                <a:latin typeface="Arial"/>
                <a:cs typeface="Arial"/>
              </a:rPr>
              <a:t> un alt lider (subsecvent) poate cere </a:t>
            </a:r>
            <a:r>
              <a:rPr lang="ro-RO" sz="2400" b="1" dirty="0" err="1">
                <a:solidFill>
                  <a:srgbClr val="006FC0"/>
                </a:solidFill>
                <a:latin typeface="Arial"/>
                <a:cs typeface="Arial"/>
              </a:rPr>
              <a:t>roll</a:t>
            </a:r>
            <a:r>
              <a:rPr lang="ro-RO" sz="2400" b="1" dirty="0">
                <a:solidFill>
                  <a:srgbClr val="006FC0"/>
                </a:solidFill>
                <a:latin typeface="Arial"/>
                <a:cs typeface="Arial"/>
              </a:rPr>
              <a:t> </a:t>
            </a:r>
            <a:r>
              <a:rPr lang="ro-RO" sz="2400" b="1" spc="-5" dirty="0">
                <a:solidFill>
                  <a:srgbClr val="006FC0"/>
                </a:solidFill>
                <a:latin typeface="Arial"/>
                <a:cs typeface="Arial"/>
              </a:rPr>
              <a:t>back</a:t>
            </a:r>
            <a:endParaRPr lang="ro-RO"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5"/>
              </a:spcBef>
              <a:buClr>
                <a:srgbClr val="0092EE"/>
              </a:buClr>
              <a:buFont typeface="Courier New"/>
              <a:buChar char="o"/>
            </a:pPr>
            <a:endParaRPr lang="ro-RO" sz="1600" dirty="0">
              <a:latin typeface="Arial"/>
              <a:cs typeface="Arial"/>
            </a:endParaRPr>
          </a:p>
          <a:p>
            <a:pPr marL="360045" indent="-347980">
              <a:lnSpc>
                <a:spcPct val="100000"/>
              </a:lnSpc>
              <a:buClr>
                <a:srgbClr val="0092EE"/>
              </a:buClr>
              <a:buFont typeface="Courier New"/>
              <a:buChar char="o"/>
              <a:tabLst>
                <a:tab pos="360680" algn="l"/>
              </a:tabLst>
            </a:pPr>
            <a:r>
              <a:rPr lang="ro-RO" sz="2400" spc="-5" dirty="0" err="1">
                <a:solidFill>
                  <a:srgbClr val="253138"/>
                </a:solidFill>
                <a:latin typeface="Arial"/>
                <a:cs typeface="Arial"/>
              </a:rPr>
              <a:t>Intrarile</a:t>
            </a:r>
            <a:r>
              <a:rPr lang="ro-RO" sz="2400" spc="-5" dirty="0">
                <a:solidFill>
                  <a:srgbClr val="253138"/>
                </a:solidFill>
                <a:latin typeface="Arial"/>
                <a:cs typeface="Arial"/>
              </a:rPr>
              <a:t> din Log sunt considerate a fi </a:t>
            </a:r>
            <a:r>
              <a:rPr lang="ro-RO" sz="2400" b="1" dirty="0">
                <a:solidFill>
                  <a:srgbClr val="006FC0"/>
                </a:solidFill>
                <a:latin typeface="Arial"/>
                <a:cs typeface="Arial"/>
              </a:rPr>
              <a:t>comise </a:t>
            </a:r>
            <a:r>
              <a:rPr lang="ro-RO" sz="2400" spc="-5" dirty="0">
                <a:solidFill>
                  <a:srgbClr val="253138"/>
                </a:solidFill>
                <a:latin typeface="Arial"/>
                <a:cs typeface="Arial"/>
              </a:rPr>
              <a:t>doar </a:t>
            </a:r>
            <a:r>
              <a:rPr lang="ro-RO" sz="2400" spc="-5" dirty="0" err="1">
                <a:solidFill>
                  <a:srgbClr val="253138"/>
                </a:solidFill>
                <a:latin typeface="Arial"/>
                <a:cs typeface="Arial"/>
              </a:rPr>
              <a:t>cand</a:t>
            </a:r>
            <a:r>
              <a:rPr lang="ro-RO" sz="2400" spc="-5" dirty="0">
                <a:solidFill>
                  <a:srgbClr val="253138"/>
                </a:solidFill>
                <a:latin typeface="Arial"/>
                <a:cs typeface="Arial"/>
              </a:rPr>
              <a:t> o majoritate de noduri le-au aplicat</a:t>
            </a:r>
            <a:endParaRPr lang="ro-RO"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lang="ro-RO" sz="1600" dirty="0">
              <a:latin typeface="Arial"/>
              <a:cs typeface="Arial"/>
            </a:endParaRPr>
          </a:p>
          <a:p>
            <a:pPr marL="360045" marR="5080" indent="-347980">
              <a:lnSpc>
                <a:spcPct val="100000"/>
              </a:lnSpc>
              <a:buClr>
                <a:srgbClr val="0092EE"/>
              </a:buClr>
              <a:buFont typeface="Courier New"/>
              <a:buChar char="o"/>
              <a:tabLst>
                <a:tab pos="360680" algn="l"/>
              </a:tabLst>
            </a:pPr>
            <a:r>
              <a:rPr lang="ro-RO" sz="2400" dirty="0" err="1">
                <a:solidFill>
                  <a:srgbClr val="253138"/>
                </a:solidFill>
                <a:latin typeface="Arial"/>
                <a:cs typeface="Arial"/>
              </a:rPr>
              <a:t>Odata</a:t>
            </a:r>
            <a:r>
              <a:rPr lang="ro-RO" sz="2400" dirty="0">
                <a:solidFill>
                  <a:srgbClr val="253138"/>
                </a:solidFill>
                <a:latin typeface="Arial"/>
                <a:cs typeface="Arial"/>
              </a:rPr>
              <a:t> ce o intrare a fost comisa</a:t>
            </a:r>
            <a:r>
              <a:rPr lang="ro-RO" sz="2400" spc="-5" dirty="0">
                <a:solidFill>
                  <a:srgbClr val="253138"/>
                </a:solidFill>
                <a:latin typeface="Arial"/>
                <a:cs typeface="Arial"/>
              </a:rPr>
              <a:t>, se </a:t>
            </a:r>
            <a:r>
              <a:rPr lang="ro-RO" sz="2400" spc="-5" dirty="0" err="1">
                <a:solidFill>
                  <a:srgbClr val="253138"/>
                </a:solidFill>
                <a:latin typeface="Arial"/>
                <a:cs typeface="Arial"/>
              </a:rPr>
              <a:t>garanteaza</a:t>
            </a:r>
            <a:r>
              <a:rPr lang="ro-RO" sz="2400" spc="-5" dirty="0">
                <a:solidFill>
                  <a:srgbClr val="253138"/>
                </a:solidFill>
                <a:latin typeface="Arial"/>
                <a:cs typeface="Arial"/>
              </a:rPr>
              <a:t> ca nu va mai fi retrasa si poate fi </a:t>
            </a:r>
            <a:r>
              <a:rPr lang="ro-RO" sz="2400" i="1" u="sng" spc="-5" dirty="0">
                <a:solidFill>
                  <a:srgbClr val="253138"/>
                </a:solidFill>
                <a:uFill>
                  <a:solidFill>
                    <a:srgbClr val="253138"/>
                  </a:solidFill>
                </a:uFill>
                <a:latin typeface="Arial"/>
                <a:cs typeface="Arial"/>
              </a:rPr>
              <a:t>aplicata </a:t>
            </a:r>
            <a:r>
              <a:rPr lang="ro-RO" sz="2400" u="sng" spc="-5" dirty="0">
                <a:solidFill>
                  <a:srgbClr val="253138"/>
                </a:solidFill>
                <a:uFill>
                  <a:solidFill>
                    <a:srgbClr val="253138"/>
                  </a:solidFill>
                </a:uFill>
                <a:latin typeface="Arial"/>
                <a:cs typeface="Arial"/>
              </a:rPr>
              <a:t>sigur</a:t>
            </a:r>
            <a:r>
              <a:rPr lang="ro-RO" sz="2400" spc="-5" dirty="0">
                <a:solidFill>
                  <a:srgbClr val="253138"/>
                </a:solidFill>
                <a:uFill>
                  <a:solidFill>
                    <a:srgbClr val="253138"/>
                  </a:solidFill>
                </a:uFill>
                <a:latin typeface="Arial"/>
                <a:cs typeface="Arial"/>
              </a:rPr>
              <a:t> in </a:t>
            </a:r>
            <a:r>
              <a:rPr lang="ro-RO" sz="2400" dirty="0">
                <a:solidFill>
                  <a:srgbClr val="253138"/>
                </a:solidFill>
                <a:latin typeface="Arial"/>
                <a:cs typeface="Arial"/>
              </a:rPr>
              <a:t>state</a:t>
            </a:r>
            <a:r>
              <a:rPr lang="ro-RO" sz="2400" spc="80" dirty="0">
                <a:solidFill>
                  <a:srgbClr val="253138"/>
                </a:solidFill>
                <a:latin typeface="Arial"/>
                <a:cs typeface="Arial"/>
              </a:rPr>
              <a:t> </a:t>
            </a:r>
            <a:r>
              <a:rPr lang="ro-RO" sz="2400" spc="-5" dirty="0" err="1">
                <a:solidFill>
                  <a:srgbClr val="253138"/>
                </a:solidFill>
                <a:latin typeface="Arial"/>
                <a:cs typeface="Arial"/>
              </a:rPr>
              <a:t>machine</a:t>
            </a:r>
            <a:endParaRPr lang="ro-RO" sz="24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buClr>
                <a:srgbClr val="0092EE"/>
              </a:buClr>
              <a:buFont typeface="Courier New"/>
              <a:buChar char="o"/>
            </a:pPr>
            <a:endParaRPr lang="ro-RO" sz="1600" dirty="0">
              <a:latin typeface="Arial"/>
              <a:cs typeface="Arial"/>
            </a:endParaRPr>
          </a:p>
          <a:p>
            <a:pPr marL="360045" marR="920115" indent="-347980">
              <a:lnSpc>
                <a:spcPct val="100000"/>
              </a:lnSpc>
              <a:buClr>
                <a:srgbClr val="0092EE"/>
              </a:buClr>
              <a:buFont typeface="Courier New"/>
              <a:buChar char="o"/>
              <a:tabLst>
                <a:tab pos="360680" algn="l"/>
              </a:tabLst>
            </a:pPr>
            <a:r>
              <a:rPr lang="ro-RO" sz="2400" dirty="0">
                <a:solidFill>
                  <a:srgbClr val="253138"/>
                </a:solidFill>
                <a:latin typeface="Arial"/>
                <a:cs typeface="Arial"/>
              </a:rPr>
              <a:t>Doar nodurile care au </a:t>
            </a:r>
            <a:r>
              <a:rPr lang="ro-RO" sz="2400" i="1" u="sng" dirty="0">
                <a:solidFill>
                  <a:srgbClr val="253138"/>
                </a:solidFill>
                <a:latin typeface="Arial"/>
                <a:cs typeface="Arial"/>
              </a:rPr>
              <a:t>toate </a:t>
            </a:r>
            <a:r>
              <a:rPr lang="ro-RO" sz="2400" i="1" u="sng" dirty="0" err="1">
                <a:solidFill>
                  <a:srgbClr val="253138"/>
                </a:solidFill>
                <a:latin typeface="Arial"/>
                <a:cs typeface="Arial"/>
              </a:rPr>
              <a:t>intrarile</a:t>
            </a:r>
            <a:r>
              <a:rPr lang="ro-RO" sz="2400" i="1" u="sng" dirty="0">
                <a:solidFill>
                  <a:srgbClr val="253138"/>
                </a:solidFill>
                <a:latin typeface="Arial"/>
                <a:cs typeface="Arial"/>
              </a:rPr>
              <a:t> comise</a:t>
            </a:r>
            <a:r>
              <a:rPr lang="ro-RO" sz="2400" dirty="0">
                <a:solidFill>
                  <a:srgbClr val="253138"/>
                </a:solidFill>
                <a:latin typeface="Arial"/>
                <a:cs typeface="Arial"/>
              </a:rPr>
              <a:t> pot participa ca posibili </a:t>
            </a:r>
            <a:r>
              <a:rPr lang="ro-RO" sz="2400" spc="-5" dirty="0">
                <a:solidFill>
                  <a:srgbClr val="253138"/>
                </a:solidFill>
                <a:latin typeface="Arial"/>
                <a:cs typeface="Arial"/>
              </a:rPr>
              <a:t>lideri in alegeri</a:t>
            </a:r>
            <a:endParaRPr lang="ro-RO" sz="24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1158" y="388735"/>
            <a:ext cx="260159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solidFill>
                  <a:srgbClr val="7E7E7E"/>
                </a:solidFill>
                <a:latin typeface="Arial"/>
                <a:cs typeface="Arial"/>
              </a:rPr>
              <a:t>Raft consensus</a:t>
            </a:r>
            <a:r>
              <a:rPr sz="1800" spc="-50" dirty="0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7E7E7E"/>
                </a:solidFill>
                <a:latin typeface="Arial"/>
                <a:cs typeface="Arial"/>
              </a:rPr>
              <a:t>algorithm</a:t>
            </a:r>
            <a:endParaRPr sz="1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876827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... Ne </a:t>
            </a:r>
            <a:r>
              <a:rPr lang="en-US" dirty="0" err="1"/>
              <a:t>reintoarcem</a:t>
            </a:r>
            <a:r>
              <a:rPr lang="en-US" dirty="0"/>
              <a:t> la </a:t>
            </a:r>
            <a:r>
              <a:rPr lang="en-US" dirty="0" err="1"/>
              <a:t>defecte</a:t>
            </a:r>
            <a:r>
              <a:rPr lang="en-US" dirty="0"/>
              <a:t>...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CFC45-C303-416F-8E68-20C1E85C90D0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o-RO" dirty="0"/>
              <a:t>Raft nu este considerat a fi un protocol “</a:t>
            </a:r>
            <a:r>
              <a:rPr lang="ro-RO" dirty="0" err="1"/>
              <a:t>byzantine</a:t>
            </a:r>
            <a:r>
              <a:rPr lang="ro-RO" dirty="0"/>
              <a:t> fault tolerant” – diverse </a:t>
            </a:r>
            <a:r>
              <a:rPr lang="ro-RO" dirty="0" err="1"/>
              <a:t>oportunitati</a:t>
            </a:r>
            <a:r>
              <a:rPr lang="ro-RO" dirty="0"/>
              <a:t> pentru un nod </a:t>
            </a:r>
            <a:r>
              <a:rPr lang="ro-RO" dirty="0" err="1"/>
              <a:t>malitios</a:t>
            </a:r>
            <a:r>
              <a:rPr lang="ro-RO" dirty="0"/>
              <a:t> sa cauzeze probleme</a:t>
            </a:r>
          </a:p>
          <a:p>
            <a:r>
              <a:rPr lang="ro-RO" dirty="0"/>
              <a:t>Un lider </a:t>
            </a:r>
            <a:r>
              <a:rPr lang="ro-RO" dirty="0" err="1"/>
              <a:t>byzantine</a:t>
            </a:r>
            <a:r>
              <a:rPr lang="ro-RO" dirty="0"/>
              <a:t> poate modifica cererile </a:t>
            </a:r>
            <a:r>
              <a:rPr lang="ro-RO" dirty="0" err="1"/>
              <a:t>clientilor</a:t>
            </a:r>
            <a:endParaRPr lang="ro-RO" dirty="0"/>
          </a:p>
          <a:p>
            <a:endParaRPr lang="ro-RO" dirty="0"/>
          </a:p>
        </p:txBody>
      </p:sp>
      <p:sp>
        <p:nvSpPr>
          <p:cNvPr id="5" name="Oval 4"/>
          <p:cNvSpPr/>
          <p:nvPr/>
        </p:nvSpPr>
        <p:spPr>
          <a:xfrm>
            <a:off x="5758134" y="3110861"/>
            <a:ext cx="746998" cy="7717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Node 1</a:t>
            </a:r>
          </a:p>
        </p:txBody>
      </p:sp>
      <p:sp>
        <p:nvSpPr>
          <p:cNvPr id="6" name="Oval 5"/>
          <p:cNvSpPr/>
          <p:nvPr/>
        </p:nvSpPr>
        <p:spPr>
          <a:xfrm>
            <a:off x="4095663" y="4020116"/>
            <a:ext cx="746999" cy="77173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Node 2</a:t>
            </a:r>
          </a:p>
        </p:txBody>
      </p:sp>
      <p:sp>
        <p:nvSpPr>
          <p:cNvPr id="7" name="Oval 6"/>
          <p:cNvSpPr/>
          <p:nvPr/>
        </p:nvSpPr>
        <p:spPr>
          <a:xfrm>
            <a:off x="5758134" y="4777594"/>
            <a:ext cx="746998" cy="7717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Node 3</a:t>
            </a:r>
          </a:p>
        </p:txBody>
      </p:sp>
      <p:sp>
        <p:nvSpPr>
          <p:cNvPr id="8" name="Oval 7"/>
          <p:cNvSpPr/>
          <p:nvPr/>
        </p:nvSpPr>
        <p:spPr>
          <a:xfrm>
            <a:off x="1926489" y="4020116"/>
            <a:ext cx="746998" cy="771731"/>
          </a:xfrm>
          <a:prstGeom prst="ellipse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Client</a:t>
            </a:r>
          </a:p>
        </p:txBody>
      </p:sp>
      <p:sp>
        <p:nvSpPr>
          <p:cNvPr id="9" name="Right Arrow 8"/>
          <p:cNvSpPr/>
          <p:nvPr/>
        </p:nvSpPr>
        <p:spPr>
          <a:xfrm>
            <a:off x="2750017" y="4245962"/>
            <a:ext cx="1269116" cy="160020"/>
          </a:xfrm>
          <a:prstGeom prst="rightArrow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560321" y="3612166"/>
            <a:ext cx="1535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Transfer 10€ to Bob </a:t>
            </a:r>
          </a:p>
        </p:txBody>
      </p:sp>
      <p:sp>
        <p:nvSpPr>
          <p:cNvPr id="11" name="Right Arrow 10"/>
          <p:cNvSpPr/>
          <p:nvPr/>
        </p:nvSpPr>
        <p:spPr>
          <a:xfrm rot="10800000">
            <a:off x="2750016" y="4452461"/>
            <a:ext cx="1269116" cy="1600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616902" y="4639094"/>
            <a:ext cx="1535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lol ok</a:t>
            </a:r>
          </a:p>
        </p:txBody>
      </p:sp>
      <p:sp>
        <p:nvSpPr>
          <p:cNvPr id="13" name="Right Arrow 12"/>
          <p:cNvSpPr/>
          <p:nvPr/>
        </p:nvSpPr>
        <p:spPr>
          <a:xfrm rot="19765903">
            <a:off x="4818273" y="3826787"/>
            <a:ext cx="936556" cy="16002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1818277">
            <a:off x="4817499" y="4757829"/>
            <a:ext cx="936556" cy="16002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5032072" y="4033773"/>
            <a:ext cx="2249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Client says: transfer 20€ to Nick</a:t>
            </a:r>
          </a:p>
        </p:txBody>
      </p:sp>
    </p:spTree>
    <p:extLst>
      <p:ext uri="{BB962C8B-B14F-4D97-AF65-F5344CB8AC3E}">
        <p14:creationId xmlns:p14="http://schemas.microsoft.com/office/powerpoint/2010/main" val="1784891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B76F34C7-517D-574E-A5ED-9C9E6C63F2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4325" y="513556"/>
            <a:ext cx="8515350" cy="458788"/>
          </a:xfrm>
        </p:spPr>
        <p:txBody>
          <a:bodyPr/>
          <a:lstStyle/>
          <a:p>
            <a:pPr eaLnBrk="1" hangingPunct="1"/>
            <a:r>
              <a:rPr lang="ro-RO" altLang="zh-CN" dirty="0">
                <a:ea typeface="SimSun" panose="02010600030101010101" pitchFamily="2" charset="-122"/>
              </a:rPr>
              <a:t>Fiabilitate la nivelul proceselor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2943A913-8714-1A44-B7F6-632095C286D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14325" y="1227146"/>
            <a:ext cx="8227011" cy="3727847"/>
          </a:xfrm>
        </p:spPr>
        <p:txBody>
          <a:bodyPr/>
          <a:lstStyle/>
          <a:p>
            <a:pPr algn="l" eaLnBrk="1" hangingPunct="1"/>
            <a:r>
              <a:rPr lang="ro-RO" altLang="zh-CN" dirty="0">
                <a:ea typeface="SimSun" panose="02010600030101010101" pitchFamily="2" charset="-122"/>
              </a:rPr>
              <a:t>De obicei mascam defectarea proceselor prin replicare</a:t>
            </a:r>
          </a:p>
          <a:p>
            <a:pPr algn="l" eaLnBrk="1" hangingPunct="1"/>
            <a:r>
              <a:rPr lang="ro-RO" altLang="zh-CN" dirty="0">
                <a:ea typeface="SimSun" panose="02010600030101010101" pitchFamily="2" charset="-122"/>
              </a:rPr>
              <a:t>Organizam procesele in grupuri, un mesaj trimis grupului fiind livrat tuturor membrilor acelui grup</a:t>
            </a:r>
          </a:p>
          <a:p>
            <a:pPr algn="l" eaLnBrk="1" hangingPunct="1"/>
            <a:r>
              <a:rPr lang="ro-RO" altLang="zh-CN" dirty="0">
                <a:ea typeface="SimSun" panose="02010600030101010101" pitchFamily="2" charset="-122"/>
              </a:rPr>
              <a:t>Daca un membru se </a:t>
            </a:r>
            <a:r>
              <a:rPr lang="ro-RO" altLang="zh-CN" dirty="0" err="1">
                <a:ea typeface="SimSun" panose="02010600030101010101" pitchFamily="2" charset="-122"/>
              </a:rPr>
              <a:t>defecteaza</a:t>
            </a:r>
            <a:r>
              <a:rPr lang="ro-RO" altLang="zh-CN" dirty="0">
                <a:ea typeface="SimSun" panose="02010600030101010101" pitchFamily="2" charset="-122"/>
              </a:rPr>
              <a:t>, un altul ii ia locul</a:t>
            </a:r>
          </a:p>
          <a:p>
            <a:pPr algn="l" eaLnBrk="1" hangingPunct="1"/>
            <a:endParaRPr lang="ro-RO" altLang="zh-CN" dirty="0">
              <a:ea typeface="SimSun" panose="02010600030101010101" pitchFamily="2" charset="-122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08C9DE0D-62C3-9A48-9C98-1F7BE323F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52" t="42900" r="20070" b="37160"/>
          <a:stretch>
            <a:fillRect/>
          </a:stretch>
        </p:blipFill>
        <p:spPr bwMode="auto">
          <a:xfrm>
            <a:off x="1269724" y="3086100"/>
            <a:ext cx="6286500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6C93EE-3B29-2F40-BD62-595A3736EF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0175" y="6025598"/>
            <a:ext cx="634365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  <a:normAutofit/>
          </a:bodyPr>
          <a:lstStyle>
            <a:lvl1pPr marL="190500" indent="-1905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723900" indent="-36195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82663" indent="-25717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433513" indent="-266700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Font typeface="Arial" panose="020B0604020202020204" pitchFamily="34" charset="0"/>
              <a:buChar char="‒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87525" indent="-258763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ro-RO" altLang="zh-CN" sz="1800" kern="0" dirty="0" err="1">
                <a:ea typeface="SimSun" panose="02010600030101010101" pitchFamily="2" charset="-122"/>
              </a:rPr>
              <a:t>Comunicatie</a:t>
            </a:r>
            <a:r>
              <a:rPr lang="ro-RO" altLang="zh-CN" sz="1800" kern="0" dirty="0">
                <a:ea typeface="SimSun" panose="02010600030101010101" pitchFamily="2" charset="-122"/>
              </a:rPr>
              <a:t>: </a:t>
            </a:r>
            <a:r>
              <a:rPr lang="ro-RO" altLang="zh-CN" sz="1800" kern="0" dirty="0" err="1">
                <a:ea typeface="SimSun" panose="02010600030101010101" pitchFamily="2" charset="-122"/>
              </a:rPr>
              <a:t>diferenta</a:t>
            </a:r>
            <a:r>
              <a:rPr lang="ro-RO" altLang="zh-CN" sz="1800" kern="0" dirty="0">
                <a:ea typeface="SimSun" panose="02010600030101010101" pitchFamily="2" charset="-122"/>
              </a:rPr>
              <a:t> intre Egalitate (a) vs. Ierarhie (b)</a:t>
            </a:r>
          </a:p>
        </p:txBody>
      </p:sp>
    </p:spTree>
    <p:extLst>
      <p:ext uri="{BB962C8B-B14F-4D97-AF65-F5344CB8AC3E}">
        <p14:creationId xmlns:p14="http://schemas.microsoft.com/office/powerpoint/2010/main" val="75096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9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9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Probleme</a:t>
            </a:r>
            <a:r>
              <a:rPr lang="en-US" dirty="0"/>
              <a:t> cu raft…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CFC45-C303-416F-8E68-20C1E85C90D0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Un nod </a:t>
            </a:r>
            <a:r>
              <a:rPr lang="en-US" dirty="0" err="1"/>
              <a:t>bizantin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f. </a:t>
            </a:r>
            <a:r>
              <a:rPr lang="en-US" dirty="0" err="1"/>
              <a:t>usor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pretinda</a:t>
            </a:r>
            <a:r>
              <a:rPr lang="en-US" dirty="0"/>
              <a:t> ca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lider</a:t>
            </a:r>
            <a:r>
              <a:rPr lang="en-US" dirty="0"/>
              <a:t>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toate</a:t>
            </a:r>
            <a:r>
              <a:rPr lang="en-US" dirty="0"/>
              <a:t> </a:t>
            </a:r>
            <a:r>
              <a:rPr lang="en-US" dirty="0" err="1"/>
              <a:t>celelalte</a:t>
            </a:r>
            <a:r>
              <a:rPr lang="en-US" dirty="0"/>
              <a:t> </a:t>
            </a:r>
            <a:r>
              <a:rPr lang="en-US" dirty="0" err="1"/>
              <a:t>noduri</a:t>
            </a:r>
            <a:r>
              <a:rPr lang="en-US" dirty="0"/>
              <a:t> </a:t>
            </a:r>
            <a:r>
              <a:rPr lang="en-US" dirty="0" err="1"/>
              <a:t>il</a:t>
            </a:r>
            <a:r>
              <a:rPr lang="en-US" dirty="0"/>
              <a:t> </a:t>
            </a:r>
            <a:r>
              <a:rPr lang="en-US" dirty="0" err="1"/>
              <a:t>vor</a:t>
            </a:r>
            <a:r>
              <a:rPr lang="en-US" dirty="0"/>
              <a:t> </a:t>
            </a:r>
            <a:r>
              <a:rPr lang="en-US" dirty="0" err="1"/>
              <a:t>crede</a:t>
            </a:r>
            <a:endParaRPr lang="en-US" dirty="0"/>
          </a:p>
          <a:p>
            <a:r>
              <a:rPr lang="en-US" dirty="0"/>
              <a:t>Nu </a:t>
            </a:r>
            <a:r>
              <a:rPr lang="en-US" dirty="0" err="1"/>
              <a:t>trebuie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b="1" dirty="0" err="1">
                <a:solidFill>
                  <a:srgbClr val="0070C0"/>
                </a:solidFill>
              </a:rPr>
              <a:t>dovedeasca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dirty="0"/>
              <a:t>ca a </a:t>
            </a:r>
            <a:r>
              <a:rPr lang="en-US" dirty="0" err="1"/>
              <a:t>castigat</a:t>
            </a:r>
            <a:r>
              <a:rPr lang="en-US" dirty="0"/>
              <a:t> </a:t>
            </a:r>
            <a:r>
              <a:rPr lang="en-US" dirty="0" err="1"/>
              <a:t>alegerile</a:t>
            </a:r>
            <a:r>
              <a:rPr lang="en-US" dirty="0"/>
              <a:t>!</a:t>
            </a:r>
          </a:p>
        </p:txBody>
      </p:sp>
      <p:sp>
        <p:nvSpPr>
          <p:cNvPr id="5" name="Oval 4"/>
          <p:cNvSpPr/>
          <p:nvPr/>
        </p:nvSpPr>
        <p:spPr>
          <a:xfrm>
            <a:off x="4025635" y="3632383"/>
            <a:ext cx="746999" cy="77173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Node 2</a:t>
            </a:r>
          </a:p>
        </p:txBody>
      </p:sp>
      <p:sp>
        <p:nvSpPr>
          <p:cNvPr id="6" name="Oval 5"/>
          <p:cNvSpPr/>
          <p:nvPr/>
        </p:nvSpPr>
        <p:spPr>
          <a:xfrm>
            <a:off x="6606002" y="3632383"/>
            <a:ext cx="746998" cy="7717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Node 1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4855967" y="3872921"/>
            <a:ext cx="1636272" cy="160020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817481" y="2672592"/>
            <a:ext cx="17436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I’m leader for term 5. Here’s </a:t>
            </a:r>
            <a:r>
              <a:rPr lang="en-US" b="1" dirty="0">
                <a:solidFill>
                  <a:srgbClr val="C00000"/>
                </a:solidFill>
              </a:rPr>
              <a:t>evil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/>
              <a:t>log entries 49-57…</a:t>
            </a:r>
          </a:p>
        </p:txBody>
      </p:sp>
      <p:sp>
        <p:nvSpPr>
          <p:cNvPr id="16" name="Right Arrow 15"/>
          <p:cNvSpPr/>
          <p:nvPr/>
        </p:nvSpPr>
        <p:spPr>
          <a:xfrm rot="10800000">
            <a:off x="4855967" y="4080528"/>
            <a:ext cx="1636272" cy="1600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748566" y="4278530"/>
            <a:ext cx="1743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ok</a:t>
            </a:r>
          </a:p>
        </p:txBody>
      </p:sp>
      <p:pic>
        <p:nvPicPr>
          <p:cNvPr id="5122" name="Picture 2" descr="https://i2.imgflip.com/1hm5mz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528" y="3036100"/>
            <a:ext cx="1673642" cy="167364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8043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Probleme</a:t>
            </a:r>
            <a:r>
              <a:rPr lang="en-US" dirty="0"/>
              <a:t> cu raft…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CFC45-C303-416F-8E68-20C1E85C90D0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34733" y="1170775"/>
            <a:ext cx="8629650" cy="4359729"/>
          </a:xfrm>
        </p:spPr>
        <p:txBody>
          <a:bodyPr/>
          <a:lstStyle/>
          <a:p>
            <a:pPr marL="0" indent="0">
              <a:buNone/>
            </a:pPr>
            <a:r>
              <a:rPr lang="ro-RO" dirty="0"/>
              <a:t>... sau in mod continuu sa </a:t>
            </a:r>
            <a:r>
              <a:rPr lang="ro-RO" dirty="0" err="1"/>
              <a:t>declanseze</a:t>
            </a:r>
            <a:r>
              <a:rPr lang="ro-RO" dirty="0"/>
              <a:t> alegeri, ne-</a:t>
            </a:r>
            <a:r>
              <a:rPr lang="ro-RO" dirty="0" err="1"/>
              <a:t>permitand</a:t>
            </a:r>
            <a:r>
              <a:rPr lang="ro-RO" dirty="0"/>
              <a:t> </a:t>
            </a:r>
            <a:r>
              <a:rPr lang="ro-RO" dirty="0" err="1"/>
              <a:t>aparitia</a:t>
            </a:r>
            <a:r>
              <a:rPr lang="ro-RO" dirty="0"/>
              <a:t> vreunui alt lider– </a:t>
            </a:r>
            <a:r>
              <a:rPr lang="ro-RO" dirty="0" err="1"/>
              <a:t>clusterizarea</a:t>
            </a:r>
            <a:r>
              <a:rPr lang="ro-RO" dirty="0"/>
              <a:t> devine </a:t>
            </a:r>
            <a:r>
              <a:rPr lang="ro-RO" i="1" u="sng" dirty="0" err="1"/>
              <a:t>useless</a:t>
            </a:r>
            <a:r>
              <a:rPr lang="ro-RO" dirty="0"/>
              <a:t> (</a:t>
            </a:r>
            <a:r>
              <a:rPr lang="ro-RO" dirty="0" err="1"/>
              <a:t>my</a:t>
            </a:r>
            <a:r>
              <a:rPr lang="ro-RO" dirty="0"/>
              <a:t> </a:t>
            </a:r>
            <a:r>
              <a:rPr lang="ro-RO" dirty="0" err="1"/>
              <a:t>way</a:t>
            </a:r>
            <a:r>
              <a:rPr lang="ro-RO" dirty="0"/>
              <a:t> or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highway</a:t>
            </a:r>
            <a:r>
              <a:rPr lang="ro-RO" dirty="0"/>
              <a:t>)</a:t>
            </a:r>
            <a:endParaRPr lang="ro-RO" i="1" u="sng" dirty="0"/>
          </a:p>
        </p:txBody>
      </p:sp>
      <p:sp>
        <p:nvSpPr>
          <p:cNvPr id="12" name="Rectangle 11"/>
          <p:cNvSpPr/>
          <p:nvPr/>
        </p:nvSpPr>
        <p:spPr>
          <a:xfrm>
            <a:off x="1332187" y="2724151"/>
            <a:ext cx="197069" cy="3215114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618243" y="2724151"/>
            <a:ext cx="197069" cy="321511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1701033" y="2969732"/>
            <a:ext cx="5730626" cy="15525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/>
          <p:cNvSpPr/>
          <p:nvPr/>
        </p:nvSpPr>
        <p:spPr>
          <a:xfrm rot="10800000">
            <a:off x="1694792" y="3462007"/>
            <a:ext cx="5730626" cy="155258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694792" y="3143786"/>
            <a:ext cx="57306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Vote granted.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763069" y="2679438"/>
            <a:ext cx="57306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Election timeout – vote for me in term 19.</a:t>
            </a:r>
          </a:p>
        </p:txBody>
      </p:sp>
      <p:sp>
        <p:nvSpPr>
          <p:cNvPr id="28" name="Right Arrow 27"/>
          <p:cNvSpPr/>
          <p:nvPr/>
        </p:nvSpPr>
        <p:spPr>
          <a:xfrm>
            <a:off x="1701032" y="4020499"/>
            <a:ext cx="5730626" cy="15525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ight Arrow 28"/>
          <p:cNvSpPr/>
          <p:nvPr/>
        </p:nvSpPr>
        <p:spPr>
          <a:xfrm rot="10800000">
            <a:off x="1694791" y="4512773"/>
            <a:ext cx="5730626" cy="155258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1694791" y="4194552"/>
            <a:ext cx="57306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Vote granted.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763068" y="3730204"/>
            <a:ext cx="57306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Election timeout – vote for me in term 20.</a:t>
            </a:r>
          </a:p>
        </p:txBody>
      </p:sp>
      <p:sp>
        <p:nvSpPr>
          <p:cNvPr id="32" name="Right Arrow 31"/>
          <p:cNvSpPr/>
          <p:nvPr/>
        </p:nvSpPr>
        <p:spPr>
          <a:xfrm>
            <a:off x="1701033" y="5038230"/>
            <a:ext cx="5730626" cy="155258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ight Arrow 32"/>
          <p:cNvSpPr/>
          <p:nvPr/>
        </p:nvSpPr>
        <p:spPr>
          <a:xfrm rot="10800000">
            <a:off x="1694792" y="5530504"/>
            <a:ext cx="5730626" cy="155258"/>
          </a:xfrm>
          <a:prstGeom prst="right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1694792" y="5212284"/>
            <a:ext cx="57306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Vote granted.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763069" y="4747935"/>
            <a:ext cx="57306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Election timeout – vote for me in term 21.</a:t>
            </a:r>
          </a:p>
        </p:txBody>
      </p:sp>
    </p:spTree>
    <p:extLst>
      <p:ext uri="{BB962C8B-B14F-4D97-AF65-F5344CB8AC3E}">
        <p14:creationId xmlns:p14="http://schemas.microsoft.com/office/powerpoint/2010/main" val="38177908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Diverse cause ale </a:t>
            </a:r>
            <a:r>
              <a:rPr lang="en-US" dirty="0" err="1"/>
              <a:t>defectelor</a:t>
            </a:r>
            <a:r>
              <a:rPr lang="en-US" dirty="0"/>
              <a:t> </a:t>
            </a:r>
            <a:r>
              <a:rPr lang="en-US" dirty="0" err="1"/>
              <a:t>bizantine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CFC45-C303-416F-8E68-20C1E85C90D0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Cauze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benigne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b="1" dirty="0" err="1">
                <a:solidFill>
                  <a:schemeClr val="accent1"/>
                </a:solidFill>
              </a:rPr>
              <a:t>Coruperea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unor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pachete</a:t>
            </a:r>
            <a:r>
              <a:rPr lang="en-US" dirty="0">
                <a:solidFill>
                  <a:schemeClr val="tx1"/>
                </a:solidFill>
              </a:rPr>
              <a:t> pe </a:t>
            </a:r>
            <a:r>
              <a:rPr lang="en-US" dirty="0" err="1">
                <a:solidFill>
                  <a:schemeClr val="tx1"/>
                </a:solidFill>
              </a:rPr>
              <a:t>retea</a:t>
            </a:r>
            <a:r>
              <a:rPr lang="en-US" dirty="0"/>
              <a:t>, a </a:t>
            </a:r>
            <a:r>
              <a:rPr lang="en-US" dirty="0" err="1"/>
              <a:t>datelor</a:t>
            </a:r>
            <a:r>
              <a:rPr lang="en-US" dirty="0"/>
              <a:t> pe disc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Un </a:t>
            </a:r>
            <a:r>
              <a:rPr lang="en-US" b="1" dirty="0">
                <a:solidFill>
                  <a:srgbClr val="0070C0"/>
                </a:solidFill>
              </a:rPr>
              <a:t>memory bitflip </a:t>
            </a:r>
            <a:r>
              <a:rPr lang="en-US" dirty="0" err="1"/>
              <a:t>complet</a:t>
            </a:r>
            <a:r>
              <a:rPr lang="en-US" dirty="0"/>
              <a:t> aleatory </a:t>
            </a:r>
            <a:r>
              <a:rPr lang="en-US" dirty="0" err="1"/>
              <a:t>cauzeaza</a:t>
            </a:r>
            <a:r>
              <a:rPr lang="en-US" dirty="0"/>
              <a:t> un nod </a:t>
            </a:r>
            <a:r>
              <a:rPr lang="en-US" dirty="0" err="1"/>
              <a:t>sa</a:t>
            </a:r>
            <a:r>
              <a:rPr lang="en-US" dirty="0"/>
              <a:t> se </a:t>
            </a:r>
            <a:r>
              <a:rPr lang="en-US" dirty="0" err="1"/>
              <a:t>comporte</a:t>
            </a:r>
            <a:r>
              <a:rPr lang="en-US" dirty="0"/>
              <a:t> </a:t>
            </a:r>
            <a:r>
              <a:rPr lang="en-US" dirty="0" err="1"/>
              <a:t>imprevizibil</a:t>
            </a:r>
            <a:endParaRPr lang="en-US" dirty="0"/>
          </a:p>
          <a:p>
            <a:pPr marL="514350" lvl="2" indent="0">
              <a:buNone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	bool </a:t>
            </a:r>
            <a:r>
              <a:rPr lang="en-US" dirty="0" err="1">
                <a:latin typeface="Consolas" panose="020B0609020204030204" pitchFamily="49" charset="0"/>
                <a:cs typeface="Consolas" panose="020B0609020204030204" pitchFamily="49" charset="0"/>
              </a:rPr>
              <a:t>isLeader</a:t>
            </a: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;   // gets hit by cosmic ray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Un bug </a:t>
            </a:r>
            <a:r>
              <a:rPr lang="en-US" dirty="0" err="1"/>
              <a:t>rar</a:t>
            </a:r>
            <a:r>
              <a:rPr lang="en-US" dirty="0"/>
              <a:t> in cod (as if) </a:t>
            </a:r>
            <a:r>
              <a:rPr lang="en-US" dirty="0" err="1"/>
              <a:t>cauzeaza</a:t>
            </a:r>
            <a:r>
              <a:rPr lang="en-US" dirty="0"/>
              <a:t> un nod </a:t>
            </a:r>
            <a:r>
              <a:rPr lang="en-US" dirty="0" err="1"/>
              <a:t>sa</a:t>
            </a:r>
            <a:r>
              <a:rPr lang="en-US" dirty="0"/>
              <a:t> nu </a:t>
            </a:r>
            <a:r>
              <a:rPr lang="en-US" dirty="0" err="1"/>
              <a:t>respecte</a:t>
            </a:r>
            <a:r>
              <a:rPr lang="en-US" dirty="0"/>
              <a:t> </a:t>
            </a:r>
            <a:r>
              <a:rPr lang="en-US" dirty="0" err="1"/>
              <a:t>protocolul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endParaRPr lang="en-US" dirty="0"/>
          </a:p>
          <a:p>
            <a:r>
              <a:rPr lang="en-US" dirty="0" err="1"/>
              <a:t>Cauze</a:t>
            </a:r>
            <a:r>
              <a:rPr lang="en-US" dirty="0"/>
              <a:t> </a:t>
            </a:r>
            <a:r>
              <a:rPr lang="en-US" dirty="0" err="1"/>
              <a:t>malitioas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Un </a:t>
            </a:r>
            <a:r>
              <a:rPr lang="en-US" dirty="0" err="1">
                <a:solidFill>
                  <a:schemeClr val="tx1"/>
                </a:solidFill>
              </a:rPr>
              <a:t>atacator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modifica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i="1" u="sng" dirty="0" err="1">
                <a:solidFill>
                  <a:schemeClr val="tx1"/>
                </a:solidFill>
              </a:rPr>
              <a:t>traficul</a:t>
            </a:r>
            <a:r>
              <a:rPr lang="en-US" i="1" u="sng" dirty="0">
                <a:solidFill>
                  <a:schemeClr val="tx1"/>
                </a:solidFill>
              </a:rPr>
              <a:t> inter-node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</a:rPr>
              <a:t>Un </a:t>
            </a:r>
            <a:r>
              <a:rPr lang="en-US" dirty="0" err="1">
                <a:solidFill>
                  <a:schemeClr val="tx1"/>
                </a:solidFill>
              </a:rPr>
              <a:t>atacator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i="1" u="sng" dirty="0" err="1">
                <a:solidFill>
                  <a:schemeClr val="tx1"/>
                </a:solidFill>
              </a:rPr>
              <a:t>preia</a:t>
            </a:r>
            <a:r>
              <a:rPr lang="en-US" i="1" u="sng" dirty="0">
                <a:solidFill>
                  <a:schemeClr val="tx1"/>
                </a:solidFill>
              </a:rPr>
              <a:t> </a:t>
            </a:r>
            <a:r>
              <a:rPr lang="en-US" i="1" u="sng" dirty="0" err="1">
                <a:solidFill>
                  <a:schemeClr val="tx1"/>
                </a:solidFill>
              </a:rPr>
              <a:t>abuziv</a:t>
            </a:r>
            <a:r>
              <a:rPr lang="en-US" dirty="0"/>
              <a:t> un </a:t>
            </a:r>
            <a:r>
              <a:rPr lang="en-US" dirty="0">
                <a:solidFill>
                  <a:schemeClr val="tx1"/>
                </a:solidFill>
              </a:rPr>
              <a:t>nod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0087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Posibile</a:t>
            </a:r>
            <a:r>
              <a:rPr lang="en-US" dirty="0"/>
              <a:t> contra-</a:t>
            </a:r>
            <a:r>
              <a:rPr lang="en-US" dirty="0" err="1"/>
              <a:t>masuri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CFC45-C303-416F-8E68-20C1E85C90D0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 err="1">
                <a:solidFill>
                  <a:schemeClr val="tx1"/>
                </a:solidFill>
              </a:rPr>
              <a:t>Semnaturi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criptografice</a:t>
            </a:r>
            <a:r>
              <a:rPr lang="en-US" b="1" dirty="0">
                <a:solidFill>
                  <a:schemeClr val="tx1"/>
                </a:solidFill>
              </a:rPr>
              <a:t>, checksums</a:t>
            </a:r>
            <a:r>
              <a:rPr lang="en-US" dirty="0">
                <a:solidFill>
                  <a:schemeClr val="tx1"/>
                </a:solidFill>
              </a:rPr>
              <a:t>: pot </a:t>
            </a:r>
            <a:r>
              <a:rPr lang="en-US" dirty="0" err="1">
                <a:solidFill>
                  <a:schemeClr val="tx1"/>
                </a:solidFill>
              </a:rPr>
              <a:t>ajuta</a:t>
            </a:r>
            <a:r>
              <a:rPr lang="en-US" dirty="0">
                <a:solidFill>
                  <a:schemeClr val="tx1"/>
                </a:solidFill>
              </a:rPr>
              <a:t> la </a:t>
            </a:r>
            <a:r>
              <a:rPr lang="en-US" b="1" dirty="0" err="1">
                <a:solidFill>
                  <a:srgbClr val="0070C0"/>
                </a:solidFill>
              </a:rPr>
              <a:t>autentificarea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/>
              <a:t>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verificarea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rgbClr val="0070C0"/>
                </a:solidFill>
              </a:rPr>
              <a:t>integritatii</a:t>
            </a:r>
            <a:r>
              <a:rPr lang="en-US" dirty="0">
                <a:solidFill>
                  <a:srgbClr val="0070C0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mesajelor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si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datelor</a:t>
            </a:r>
            <a:r>
              <a:rPr lang="en-US" dirty="0">
                <a:solidFill>
                  <a:schemeClr val="tx1"/>
                </a:solidFill>
              </a:rPr>
              <a:t> </a:t>
            </a:r>
            <a:endParaRPr lang="en-US" dirty="0"/>
          </a:p>
          <a:p>
            <a:endParaRPr lang="en-US" dirty="0"/>
          </a:p>
          <a:p>
            <a:r>
              <a:rPr lang="en-US" b="1" dirty="0"/>
              <a:t>ECC (Error-Correcting Code) memory: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detecta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uneori</a:t>
            </a:r>
            <a:r>
              <a:rPr lang="en-US" dirty="0"/>
              <a:t> </a:t>
            </a:r>
            <a:r>
              <a:rPr lang="en-US" dirty="0" err="1"/>
              <a:t>repara</a:t>
            </a:r>
            <a:r>
              <a:rPr lang="en-US" dirty="0"/>
              <a:t> </a:t>
            </a:r>
            <a:r>
              <a:rPr lang="en-US" dirty="0" err="1"/>
              <a:t>eventuale</a:t>
            </a:r>
            <a:r>
              <a:rPr lang="en-US" dirty="0"/>
              <a:t> </a:t>
            </a:r>
            <a:r>
              <a:rPr lang="en-US" dirty="0" err="1"/>
              <a:t>erori</a:t>
            </a:r>
            <a:r>
              <a:rPr lang="en-US" dirty="0"/>
              <a:t> la </a:t>
            </a:r>
            <a:r>
              <a:rPr lang="en-US" dirty="0" err="1"/>
              <a:t>nivelul</a:t>
            </a:r>
            <a:r>
              <a:rPr lang="en-US" dirty="0"/>
              <a:t> </a:t>
            </a:r>
            <a:r>
              <a:rPr lang="en-US" dirty="0" err="1"/>
              <a:t>memoriei</a:t>
            </a:r>
            <a:endParaRPr lang="en-US" dirty="0"/>
          </a:p>
          <a:p>
            <a:endParaRPr lang="en-US" dirty="0"/>
          </a:p>
          <a:p>
            <a:r>
              <a:rPr lang="en-US" dirty="0"/>
              <a:t>E </a:t>
            </a:r>
            <a:r>
              <a:rPr lang="en-US" dirty="0" err="1"/>
              <a:t>extrem</a:t>
            </a:r>
            <a:r>
              <a:rPr lang="en-US" dirty="0"/>
              <a:t> de </a:t>
            </a:r>
            <a:r>
              <a:rPr lang="en-US" dirty="0" err="1"/>
              <a:t>dificil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asiguram</a:t>
            </a:r>
            <a:r>
              <a:rPr lang="en-US" dirty="0"/>
              <a:t> </a:t>
            </a:r>
            <a:r>
              <a:rPr lang="en-US" dirty="0" err="1"/>
              <a:t>protectia</a:t>
            </a:r>
            <a:r>
              <a:rPr lang="en-US" dirty="0"/>
              <a:t> </a:t>
            </a:r>
            <a:r>
              <a:rPr lang="en-US" dirty="0" err="1"/>
              <a:t>impotriva</a:t>
            </a:r>
            <a:r>
              <a:rPr lang="en-US" dirty="0"/>
              <a:t> </a:t>
            </a:r>
            <a:r>
              <a:rPr lang="en-US" i="1" u="sng" dirty="0" err="1"/>
              <a:t>tuturor</a:t>
            </a:r>
            <a:r>
              <a:rPr lang="en-US" dirty="0"/>
              <a:t> </a:t>
            </a:r>
            <a:r>
              <a:rPr lang="en-US" dirty="0" err="1"/>
              <a:t>tipurilor</a:t>
            </a:r>
            <a:r>
              <a:rPr lang="en-US" dirty="0"/>
              <a:t> de </a:t>
            </a:r>
            <a:r>
              <a:rPr lang="en-US" dirty="0" err="1"/>
              <a:t>defecte</a:t>
            </a:r>
            <a:r>
              <a:rPr lang="en-US" dirty="0"/>
              <a:t>… </a:t>
            </a:r>
            <a:r>
              <a:rPr lang="en-US" dirty="0" err="1"/>
              <a:t>unele</a:t>
            </a:r>
            <a:r>
              <a:rPr lang="en-US" dirty="0"/>
              <a:t> </a:t>
            </a:r>
            <a:r>
              <a:rPr lang="en-US" b="1" dirty="0" err="1"/>
              <a:t>protocoale</a:t>
            </a:r>
            <a:r>
              <a:rPr lang="en-US" b="1" dirty="0"/>
              <a:t> </a:t>
            </a:r>
            <a:r>
              <a:rPr lang="en-US" dirty="0" err="1"/>
              <a:t>exista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dar</a:t>
            </a:r>
            <a:r>
              <a:rPr lang="en-US" dirty="0"/>
              <a:t> </a:t>
            </a:r>
            <a:r>
              <a:rPr lang="en-US" dirty="0" err="1"/>
              <a:t>toate</a:t>
            </a:r>
            <a:r>
              <a:rPr lang="en-US" dirty="0"/>
              <a:t> au </a:t>
            </a:r>
            <a:r>
              <a:rPr lang="en-US" dirty="0" err="1"/>
              <a:t>limitarile</a:t>
            </a:r>
            <a:r>
              <a:rPr lang="en-US" dirty="0"/>
              <a:t> </a:t>
            </a:r>
            <a:r>
              <a:rPr lang="en-US" dirty="0" err="1"/>
              <a:t>lor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1192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Reality check	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CFC45-C303-416F-8E68-20C1E85C90D0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Este </a:t>
            </a:r>
            <a:r>
              <a:rPr lang="en-US" dirty="0" err="1"/>
              <a:t>necesar</a:t>
            </a:r>
            <a:r>
              <a:rPr lang="en-US" dirty="0"/>
              <a:t> un </a:t>
            </a:r>
            <a:r>
              <a:rPr lang="en-US" dirty="0" err="1"/>
              <a:t>asemenea</a:t>
            </a:r>
            <a:r>
              <a:rPr lang="en-US" dirty="0"/>
              <a:t> </a:t>
            </a:r>
            <a:r>
              <a:rPr lang="en-US" dirty="0" err="1"/>
              <a:t>nivel</a:t>
            </a:r>
            <a:r>
              <a:rPr lang="en-US" dirty="0"/>
              <a:t> de paranoia?</a:t>
            </a:r>
          </a:p>
          <a:p>
            <a:endParaRPr lang="en-US" dirty="0"/>
          </a:p>
          <a:p>
            <a:r>
              <a:rPr lang="en-US" dirty="0" err="1"/>
              <a:t>Cand</a:t>
            </a:r>
            <a:r>
              <a:rPr lang="en-US" dirty="0"/>
              <a:t> </a:t>
            </a:r>
            <a:r>
              <a:rPr lang="en-US" dirty="0" err="1"/>
              <a:t>rulezi</a:t>
            </a:r>
            <a:r>
              <a:rPr lang="en-US" dirty="0"/>
              <a:t> 50.000 de </a:t>
            </a:r>
            <a:r>
              <a:rPr lang="en-US" dirty="0" err="1"/>
              <a:t>servere</a:t>
            </a:r>
            <a:r>
              <a:rPr lang="en-US" dirty="0"/>
              <a:t> in </a:t>
            </a:r>
            <a:r>
              <a:rPr lang="en-US" dirty="0" err="1"/>
              <a:t>productie</a:t>
            </a:r>
            <a:r>
              <a:rPr lang="en-US" dirty="0"/>
              <a:t>, </a:t>
            </a:r>
            <a:r>
              <a:rPr lang="en-US" dirty="0" err="1"/>
              <a:t>ce</a:t>
            </a:r>
            <a:r>
              <a:rPr lang="en-US" dirty="0"/>
              <a:t> se </a:t>
            </a:r>
            <a:r>
              <a:rPr lang="en-US" dirty="0" err="1"/>
              <a:t>intampla</a:t>
            </a:r>
            <a:r>
              <a:rPr lang="en-US" dirty="0"/>
              <a:t> </a:t>
            </a:r>
            <a:r>
              <a:rPr lang="en-US" dirty="0" err="1"/>
              <a:t>cand</a:t>
            </a:r>
            <a:r>
              <a:rPr lang="en-US" dirty="0"/>
              <a:t> </a:t>
            </a:r>
            <a:r>
              <a:rPr lang="en-US" dirty="0" err="1"/>
              <a:t>unul</a:t>
            </a:r>
            <a:r>
              <a:rPr lang="en-US" dirty="0"/>
              <a:t> “goes byzantine”? </a:t>
            </a:r>
          </a:p>
          <a:p>
            <a:endParaRPr lang="en-US" dirty="0"/>
          </a:p>
          <a:p>
            <a:r>
              <a:rPr lang="en-US" dirty="0" err="1"/>
              <a:t>Ar</a:t>
            </a:r>
            <a:r>
              <a:rPr lang="en-US" dirty="0"/>
              <a:t> </a:t>
            </a:r>
            <a:r>
              <a:rPr lang="en-US" dirty="0" err="1"/>
              <a:t>putea</a:t>
            </a:r>
            <a:r>
              <a:rPr lang="en-US" dirty="0"/>
              <a:t> </a:t>
            </a:r>
            <a:r>
              <a:rPr lang="en-US" dirty="0" err="1"/>
              <a:t>acesta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distruga</a:t>
            </a:r>
            <a:r>
              <a:rPr lang="en-US" dirty="0"/>
              <a:t> </a:t>
            </a:r>
            <a:r>
              <a:rPr lang="en-US" dirty="0" err="1"/>
              <a:t>functionarea</a:t>
            </a:r>
            <a:r>
              <a:rPr lang="en-US" dirty="0"/>
              <a:t> </a:t>
            </a:r>
            <a:r>
              <a:rPr lang="en-US" dirty="0" err="1"/>
              <a:t>sistemului</a:t>
            </a:r>
            <a:r>
              <a:rPr lang="en-US" dirty="0"/>
              <a:t> ca </a:t>
            </a:r>
            <a:r>
              <a:rPr lang="en-US" dirty="0" err="1"/>
              <a:t>ansamblu</a:t>
            </a:r>
            <a:r>
              <a:rPr lang="en-US" dirty="0"/>
              <a:t>? </a:t>
            </a:r>
            <a:r>
              <a:rPr lang="en-US" dirty="0" err="1"/>
              <a:t>poate</a:t>
            </a:r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 </a:t>
            </a:r>
            <a:r>
              <a:rPr lang="en-US" dirty="0" err="1"/>
              <a:t>idee</a:t>
            </a:r>
            <a:r>
              <a:rPr lang="en-US" dirty="0"/>
              <a:t> </a:t>
            </a:r>
            <a:r>
              <a:rPr lang="en-US" dirty="0" err="1"/>
              <a:t>buna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asiguram</a:t>
            </a:r>
            <a:r>
              <a:rPr lang="en-US" dirty="0"/>
              <a:t> </a:t>
            </a:r>
            <a:r>
              <a:rPr lang="en-US" dirty="0" err="1"/>
              <a:t>protectia</a:t>
            </a:r>
            <a:r>
              <a:rPr lang="en-US" dirty="0"/>
              <a:t> </a:t>
            </a:r>
            <a:r>
              <a:rPr lang="en-US" dirty="0" err="1"/>
              <a:t>macar</a:t>
            </a:r>
            <a:r>
              <a:rPr lang="en-US" dirty="0"/>
              <a:t> </a:t>
            </a:r>
            <a:r>
              <a:rPr lang="en-US" dirty="0" err="1"/>
              <a:t>impotriva</a:t>
            </a:r>
            <a:r>
              <a:rPr lang="en-US" dirty="0"/>
              <a:t> </a:t>
            </a:r>
            <a:r>
              <a:rPr lang="en-US" i="1" u="sng" dirty="0" err="1"/>
              <a:t>unor</a:t>
            </a:r>
            <a:r>
              <a:rPr lang="en-US" i="1" dirty="0"/>
              <a:t> </a:t>
            </a:r>
            <a:r>
              <a:rPr lang="en-US" i="1" dirty="0" err="1"/>
              <a:t>defecte</a:t>
            </a:r>
            <a:r>
              <a:rPr lang="en-US" i="1" dirty="0"/>
              <a:t> </a:t>
            </a:r>
            <a:r>
              <a:rPr lang="en-US" i="1" dirty="0" err="1"/>
              <a:t>bizantine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2215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4276DBFF-2CCC-2541-A3E5-034352A0DF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52864" y="443396"/>
            <a:ext cx="8515350" cy="458788"/>
          </a:xfrm>
        </p:spPr>
        <p:txBody>
          <a:bodyPr/>
          <a:lstStyle/>
          <a:p>
            <a:pPr eaLnBrk="1" hangingPunct="1"/>
            <a:r>
              <a:rPr lang="ro-RO" altLang="zh-CN" dirty="0">
                <a:ea typeface="SimSun" panose="02010600030101010101" pitchFamily="2" charset="-122"/>
              </a:rPr>
              <a:t>Rezolvarea prin replicare...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612E1BF5-7155-404B-8AD7-0F7B40C707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79939" y="1262376"/>
            <a:ext cx="8384122" cy="3727847"/>
          </a:xfrm>
        </p:spPr>
        <p:txBody>
          <a:bodyPr/>
          <a:lstStyle/>
          <a:p>
            <a:pPr algn="l" eaLnBrk="1" hangingPunct="1"/>
            <a:r>
              <a:rPr lang="ro-RO" altLang="zh-CN" sz="2000" dirty="0">
                <a:ea typeface="SimSun" panose="02010600030101010101" pitchFamily="2" charset="-122"/>
              </a:rPr>
              <a:t>Replicam un proces si replicile la nivelul grupului </a:t>
            </a:r>
            <a:r>
              <a:rPr lang="ro-RO" altLang="zh-CN" sz="2000" dirty="0" err="1">
                <a:ea typeface="SimSun" panose="02010600030101010101" pitchFamily="2" charset="-122"/>
              </a:rPr>
              <a:t>intr</a:t>
            </a:r>
            <a:r>
              <a:rPr lang="ro-RO" altLang="zh-CN" sz="2000" dirty="0">
                <a:ea typeface="SimSun" panose="02010600030101010101" pitchFamily="2" charset="-122"/>
              </a:rPr>
              <a:t>-un singur grup</a:t>
            </a:r>
          </a:p>
          <a:p>
            <a:pPr algn="l" eaLnBrk="1" hangingPunct="1"/>
            <a:r>
              <a:rPr lang="ro-RO" altLang="zh-CN" sz="2000" dirty="0">
                <a:ea typeface="SimSun" panose="02010600030101010101" pitchFamily="2" charset="-122"/>
              </a:rPr>
              <a:t>Cate replici vom crea?</a:t>
            </a:r>
          </a:p>
          <a:p>
            <a:pPr algn="l" eaLnBrk="1" hangingPunct="1"/>
            <a:r>
              <a:rPr lang="ro-RO" sz="2000" dirty="0">
                <a:solidFill>
                  <a:srgbClr val="000000"/>
                </a:solidFill>
              </a:rPr>
              <a:t>Tipuri de defecte ale proceselor</a:t>
            </a:r>
          </a:p>
          <a:p>
            <a:pPr marL="742950" lvl="1" indent="-285750">
              <a:spcBef>
                <a:spcPct val="20000"/>
              </a:spcBef>
              <a:buClr>
                <a:srgbClr val="F06157"/>
              </a:buClr>
              <a:buFont typeface="Wingdings" pitchFamily="2" charset="2"/>
              <a:buChar char="w"/>
              <a:defRPr/>
            </a:pPr>
            <a:r>
              <a:rPr lang="ro-RO" b="1" i="1" dirty="0" err="1">
                <a:solidFill>
                  <a:srgbClr val="000000"/>
                </a:solidFill>
              </a:rPr>
              <a:t>crash</a:t>
            </a:r>
            <a:r>
              <a:rPr lang="ro-RO" dirty="0">
                <a:solidFill>
                  <a:srgbClr val="000000"/>
                </a:solidFill>
              </a:rPr>
              <a:t>: procesul devine nefuncțional</a:t>
            </a:r>
            <a:endParaRPr lang="ro-RO" b="1" i="1" dirty="0">
              <a:solidFill>
                <a:srgbClr val="000000"/>
              </a:solidFill>
            </a:endParaRPr>
          </a:p>
          <a:p>
            <a:pPr marL="742950" lvl="1" indent="-285750">
              <a:spcBef>
                <a:spcPct val="20000"/>
              </a:spcBef>
              <a:buClr>
                <a:srgbClr val="F06157"/>
              </a:buClr>
              <a:buFont typeface="Wingdings" pitchFamily="2" charset="2"/>
              <a:buChar char="w"/>
              <a:defRPr/>
            </a:pPr>
            <a:r>
              <a:rPr lang="ro-RO" b="1" i="1" dirty="0" err="1">
                <a:solidFill>
                  <a:srgbClr val="000000"/>
                </a:solidFill>
              </a:rPr>
              <a:t>byzantine</a:t>
            </a:r>
            <a:r>
              <a:rPr lang="ro-RO" dirty="0">
                <a:solidFill>
                  <a:srgbClr val="000000"/>
                </a:solidFill>
              </a:rPr>
              <a:t>: procesul trimite mesaje cu un conținut arbitrar</a:t>
            </a:r>
          </a:p>
          <a:p>
            <a:pPr algn="l" eaLnBrk="1" hangingPunct="1"/>
            <a:r>
              <a:rPr lang="ro-RO" altLang="zh-CN" sz="2000" dirty="0">
                <a:ea typeface="SimSun" panose="02010600030101010101" pitchFamily="2" charset="-122"/>
              </a:rPr>
              <a:t>Un sistem se </a:t>
            </a:r>
            <a:r>
              <a:rPr lang="ro-RO" altLang="zh-CN" sz="2000" dirty="0" err="1">
                <a:ea typeface="SimSun" panose="02010600030101010101" pitchFamily="2" charset="-122"/>
              </a:rPr>
              <a:t>numeste</a:t>
            </a:r>
            <a:r>
              <a:rPr lang="ro-RO" altLang="zh-CN" sz="2000" dirty="0">
                <a:ea typeface="SimSun" panose="02010600030101010101" pitchFamily="2" charset="-122"/>
              </a:rPr>
              <a:t> </a:t>
            </a:r>
            <a:r>
              <a:rPr lang="ro-RO" altLang="zh-CN" sz="2000" i="1" dirty="0">
                <a:ea typeface="SimSun" panose="02010600030101010101" pitchFamily="2" charset="-122"/>
              </a:rPr>
              <a:t>k fault-tolerant </a:t>
            </a:r>
            <a:r>
              <a:rPr lang="ro-RO" altLang="zh-CN" sz="2000" dirty="0">
                <a:ea typeface="SimSun" panose="02010600030101010101" pitchFamily="2" charset="-122"/>
              </a:rPr>
              <a:t>daca poate </a:t>
            </a:r>
            <a:r>
              <a:rPr lang="ro-RO" altLang="zh-CN" sz="2000" dirty="0" err="1">
                <a:ea typeface="SimSun" panose="02010600030101010101" pitchFamily="2" charset="-122"/>
              </a:rPr>
              <a:t>supravietui</a:t>
            </a:r>
            <a:r>
              <a:rPr lang="ro-RO" altLang="zh-CN" sz="2000" dirty="0">
                <a:ea typeface="SimSun" panose="02010600030101010101" pitchFamily="2" charset="-122"/>
              </a:rPr>
              <a:t> si </a:t>
            </a:r>
            <a:r>
              <a:rPr lang="ro-RO" altLang="zh-CN" sz="2000" dirty="0" err="1">
                <a:ea typeface="SimSun" panose="02010600030101010101" pitchFamily="2" charset="-122"/>
              </a:rPr>
              <a:t>functiona</a:t>
            </a:r>
            <a:r>
              <a:rPr lang="ro-RO" altLang="zh-CN" sz="2000" dirty="0">
                <a:ea typeface="SimSun" panose="02010600030101010101" pitchFamily="2" charset="-122"/>
              </a:rPr>
              <a:t> chiar si cu k procese defecte</a:t>
            </a:r>
          </a:p>
          <a:p>
            <a:pPr lvl="1" eaLnBrk="1" hangingPunct="1"/>
            <a:r>
              <a:rPr lang="ro-RO" altLang="zh-CN" dirty="0">
                <a:ea typeface="SimSun" panose="02010600030101010101" pitchFamily="2" charset="-122"/>
              </a:rPr>
              <a:t>Pentru defectele de tip </a:t>
            </a:r>
            <a:r>
              <a:rPr lang="ro-RO" altLang="zh-CN" dirty="0" err="1">
                <a:ea typeface="SimSun" panose="02010600030101010101" pitchFamily="2" charset="-122"/>
              </a:rPr>
              <a:t>crash</a:t>
            </a:r>
            <a:r>
              <a:rPr lang="ro-RO" altLang="zh-CN" dirty="0">
                <a:ea typeface="SimSun" panose="02010600030101010101" pitchFamily="2" charset="-122"/>
              </a:rPr>
              <a:t> (</a:t>
            </a:r>
            <a:r>
              <a:rPr lang="ro-RO" altLang="zh-CN" dirty="0">
                <a:solidFill>
                  <a:srgbClr val="FF0000"/>
                </a:solidFill>
                <a:ea typeface="SimSun" panose="02010600030101010101" pitchFamily="2" charset="-122"/>
              </a:rPr>
              <a:t>a </a:t>
            </a:r>
            <a:r>
              <a:rPr lang="ro-RO" altLang="zh-CN" dirty="0" err="1">
                <a:solidFill>
                  <a:srgbClr val="FF0000"/>
                </a:solidFill>
                <a:ea typeface="SimSun" panose="02010600030101010101" pitchFamily="2" charset="-122"/>
              </a:rPr>
              <a:t>faulty</a:t>
            </a:r>
            <a:r>
              <a:rPr lang="ro-RO" altLang="zh-CN" dirty="0">
                <a:solidFill>
                  <a:srgbClr val="FF0000"/>
                </a:solidFill>
                <a:ea typeface="SimSun" panose="02010600030101010101" pitchFamily="2" charset="-122"/>
              </a:rPr>
              <a:t> </a:t>
            </a:r>
            <a:r>
              <a:rPr lang="ro-RO" altLang="zh-CN" dirty="0" err="1">
                <a:solidFill>
                  <a:srgbClr val="FF0000"/>
                </a:solidFill>
                <a:ea typeface="SimSun" panose="02010600030101010101" pitchFamily="2" charset="-122"/>
              </a:rPr>
              <a:t>process</a:t>
            </a:r>
            <a:r>
              <a:rPr lang="ro-RO" altLang="zh-CN" dirty="0">
                <a:solidFill>
                  <a:srgbClr val="FF0000"/>
                </a:solidFill>
                <a:ea typeface="SimSun" panose="02010600030101010101" pitchFamily="2" charset="-122"/>
              </a:rPr>
              <a:t> </a:t>
            </a:r>
            <a:r>
              <a:rPr lang="ro-RO" altLang="zh-CN" dirty="0" err="1">
                <a:solidFill>
                  <a:srgbClr val="FF0000"/>
                </a:solidFill>
                <a:ea typeface="SimSun" panose="02010600030101010101" pitchFamily="2" charset="-122"/>
              </a:rPr>
              <a:t>halts</a:t>
            </a:r>
            <a:r>
              <a:rPr lang="ro-RO" altLang="zh-CN" dirty="0">
                <a:solidFill>
                  <a:srgbClr val="FF0000"/>
                </a:solidFill>
                <a:ea typeface="SimSun" panose="02010600030101010101" pitchFamily="2" charset="-122"/>
              </a:rPr>
              <a:t>, but </a:t>
            </a:r>
            <a:r>
              <a:rPr lang="ro-RO" altLang="zh-CN" dirty="0" err="1">
                <a:solidFill>
                  <a:srgbClr val="FF0000"/>
                </a:solidFill>
                <a:ea typeface="SimSun" panose="02010600030101010101" pitchFamily="2" charset="-122"/>
              </a:rPr>
              <a:t>is</a:t>
            </a:r>
            <a:r>
              <a:rPr lang="ro-RO" altLang="zh-CN" dirty="0">
                <a:solidFill>
                  <a:srgbClr val="FF0000"/>
                </a:solidFill>
                <a:ea typeface="SimSun" panose="02010600030101010101" pitchFamily="2" charset="-122"/>
              </a:rPr>
              <a:t> </a:t>
            </a:r>
            <a:r>
              <a:rPr lang="ro-RO" altLang="zh-CN" dirty="0" err="1">
                <a:solidFill>
                  <a:srgbClr val="FF0000"/>
                </a:solidFill>
                <a:ea typeface="SimSun" panose="02010600030101010101" pitchFamily="2" charset="-122"/>
              </a:rPr>
              <a:t>working</a:t>
            </a:r>
            <a:r>
              <a:rPr lang="ro-RO" altLang="zh-CN" dirty="0">
                <a:solidFill>
                  <a:srgbClr val="FF0000"/>
                </a:solidFill>
                <a:ea typeface="SimSun" panose="02010600030101010101" pitchFamily="2" charset="-122"/>
              </a:rPr>
              <a:t> </a:t>
            </a:r>
            <a:r>
              <a:rPr lang="ro-RO" altLang="zh-CN" dirty="0" err="1">
                <a:solidFill>
                  <a:srgbClr val="FF0000"/>
                </a:solidFill>
                <a:ea typeface="SimSun" panose="02010600030101010101" pitchFamily="2" charset="-122"/>
              </a:rPr>
              <a:t>correctly</a:t>
            </a:r>
            <a:r>
              <a:rPr lang="ro-RO" altLang="zh-CN" dirty="0">
                <a:solidFill>
                  <a:srgbClr val="FF0000"/>
                </a:solidFill>
                <a:ea typeface="SimSun" panose="02010600030101010101" pitchFamily="2" charset="-122"/>
              </a:rPr>
              <a:t> </a:t>
            </a:r>
            <a:r>
              <a:rPr lang="ro-RO" altLang="zh-CN" dirty="0" err="1">
                <a:solidFill>
                  <a:srgbClr val="FF0000"/>
                </a:solidFill>
                <a:ea typeface="SimSun" panose="02010600030101010101" pitchFamily="2" charset="-122"/>
              </a:rPr>
              <a:t>until</a:t>
            </a:r>
            <a:r>
              <a:rPr lang="ro-RO" altLang="zh-CN" dirty="0">
                <a:solidFill>
                  <a:srgbClr val="FF0000"/>
                </a:solidFill>
                <a:ea typeface="SimSun" panose="02010600030101010101" pitchFamily="2" charset="-122"/>
              </a:rPr>
              <a:t> it </a:t>
            </a:r>
            <a:r>
              <a:rPr lang="ro-RO" altLang="zh-CN" dirty="0" err="1">
                <a:solidFill>
                  <a:srgbClr val="FF0000"/>
                </a:solidFill>
                <a:ea typeface="SimSun" panose="02010600030101010101" pitchFamily="2" charset="-122"/>
              </a:rPr>
              <a:t>halts</a:t>
            </a:r>
            <a:r>
              <a:rPr lang="ro-RO" altLang="zh-CN" dirty="0">
                <a:solidFill>
                  <a:srgbClr val="FF0000"/>
                </a:solidFill>
                <a:ea typeface="SimSun" panose="02010600030101010101" pitchFamily="2" charset="-122"/>
              </a:rPr>
              <a:t>)</a:t>
            </a:r>
            <a:endParaRPr lang="ro-RO" altLang="zh-CN" dirty="0">
              <a:ea typeface="SimSun" panose="02010600030101010101" pitchFamily="2" charset="-122"/>
            </a:endParaRPr>
          </a:p>
          <a:p>
            <a:pPr lvl="2" eaLnBrk="1" hangingPunct="1"/>
            <a:r>
              <a:rPr lang="ro-RO" altLang="zh-CN" dirty="0">
                <a:ea typeface="SimSun" panose="02010600030101010101" pitchFamily="2" charset="-122"/>
              </a:rPr>
              <a:t>k+1 replici </a:t>
            </a:r>
          </a:p>
          <a:p>
            <a:pPr lvl="1" eaLnBrk="1" hangingPunct="1"/>
            <a:r>
              <a:rPr lang="ro-RO" altLang="zh-CN" dirty="0">
                <a:ea typeface="SimSun" panose="02010600030101010101" pitchFamily="2" charset="-122"/>
              </a:rPr>
              <a:t>Pentru defectele </a:t>
            </a:r>
            <a:r>
              <a:rPr lang="ro-RO" altLang="zh-CN" dirty="0" err="1">
                <a:ea typeface="SimSun" panose="02010600030101010101" pitchFamily="2" charset="-122"/>
              </a:rPr>
              <a:t>Byzantine</a:t>
            </a:r>
            <a:r>
              <a:rPr lang="ro-RO" altLang="zh-CN" dirty="0">
                <a:ea typeface="SimSun" panose="02010600030101010101" pitchFamily="2" charset="-122"/>
              </a:rPr>
              <a:t> (</a:t>
            </a:r>
            <a:r>
              <a:rPr lang="ro-RO" altLang="zh-CN" dirty="0">
                <a:solidFill>
                  <a:srgbClr val="FF0000"/>
                </a:solidFill>
                <a:ea typeface="SimSun" panose="02010600030101010101" pitchFamily="2" charset="-122"/>
              </a:rPr>
              <a:t>a </a:t>
            </a:r>
            <a:r>
              <a:rPr lang="ro-RO" altLang="zh-CN" dirty="0" err="1">
                <a:solidFill>
                  <a:srgbClr val="FF0000"/>
                </a:solidFill>
                <a:ea typeface="SimSun" panose="02010600030101010101" pitchFamily="2" charset="-122"/>
              </a:rPr>
              <a:t>faulty</a:t>
            </a:r>
            <a:r>
              <a:rPr lang="ro-RO" altLang="zh-CN" dirty="0">
                <a:solidFill>
                  <a:srgbClr val="FF0000"/>
                </a:solidFill>
                <a:ea typeface="SimSun" panose="02010600030101010101" pitchFamily="2" charset="-122"/>
              </a:rPr>
              <a:t> </a:t>
            </a:r>
            <a:r>
              <a:rPr lang="ro-RO" altLang="zh-CN" dirty="0" err="1">
                <a:solidFill>
                  <a:srgbClr val="FF0000"/>
                </a:solidFill>
                <a:ea typeface="SimSun" panose="02010600030101010101" pitchFamily="2" charset="-122"/>
              </a:rPr>
              <a:t>process</a:t>
            </a:r>
            <a:r>
              <a:rPr lang="ro-RO" altLang="zh-CN" dirty="0">
                <a:solidFill>
                  <a:srgbClr val="FF0000"/>
                </a:solidFill>
                <a:ea typeface="SimSun" panose="02010600030101010101" pitchFamily="2" charset="-122"/>
              </a:rPr>
              <a:t> </a:t>
            </a:r>
            <a:r>
              <a:rPr lang="ro-RO" altLang="zh-CN" dirty="0" err="1">
                <a:solidFill>
                  <a:srgbClr val="FF0000"/>
                </a:solidFill>
                <a:ea typeface="SimSun" panose="02010600030101010101" pitchFamily="2" charset="-122"/>
              </a:rPr>
              <a:t>may</a:t>
            </a:r>
            <a:r>
              <a:rPr lang="ro-RO" altLang="zh-CN" dirty="0">
                <a:solidFill>
                  <a:srgbClr val="FF0000"/>
                </a:solidFill>
                <a:ea typeface="SimSun" panose="02010600030101010101" pitchFamily="2" charset="-122"/>
              </a:rPr>
              <a:t> produce </a:t>
            </a:r>
            <a:r>
              <a:rPr lang="ro-RO" altLang="zh-CN" dirty="0" err="1">
                <a:solidFill>
                  <a:srgbClr val="FF0000"/>
                </a:solidFill>
                <a:ea typeface="SimSun" panose="02010600030101010101" pitchFamily="2" charset="-122"/>
              </a:rPr>
              <a:t>arbitrary</a:t>
            </a:r>
            <a:r>
              <a:rPr lang="ro-RO" altLang="zh-CN" dirty="0">
                <a:solidFill>
                  <a:srgbClr val="FF0000"/>
                </a:solidFill>
                <a:ea typeface="SimSun" panose="02010600030101010101" pitchFamily="2" charset="-122"/>
              </a:rPr>
              <a:t> </a:t>
            </a:r>
            <a:r>
              <a:rPr lang="ro-RO" altLang="zh-CN" dirty="0" err="1">
                <a:solidFill>
                  <a:srgbClr val="FF0000"/>
                </a:solidFill>
                <a:ea typeface="SimSun" panose="02010600030101010101" pitchFamily="2" charset="-122"/>
              </a:rPr>
              <a:t>responses</a:t>
            </a:r>
            <a:r>
              <a:rPr lang="ro-RO" altLang="zh-CN" dirty="0">
                <a:solidFill>
                  <a:srgbClr val="FF0000"/>
                </a:solidFill>
                <a:ea typeface="SimSun" panose="02010600030101010101" pitchFamily="2" charset="-122"/>
              </a:rPr>
              <a:t> at </a:t>
            </a:r>
            <a:r>
              <a:rPr lang="ro-RO" altLang="zh-CN" dirty="0" err="1">
                <a:solidFill>
                  <a:srgbClr val="FF0000"/>
                </a:solidFill>
                <a:ea typeface="SimSun" panose="02010600030101010101" pitchFamily="2" charset="-122"/>
              </a:rPr>
              <a:t>arbitrary</a:t>
            </a:r>
            <a:r>
              <a:rPr lang="ro-RO" altLang="zh-CN" dirty="0">
                <a:solidFill>
                  <a:srgbClr val="FF0000"/>
                </a:solidFill>
                <a:ea typeface="SimSun" panose="02010600030101010101" pitchFamily="2" charset="-122"/>
              </a:rPr>
              <a:t> </a:t>
            </a:r>
            <a:r>
              <a:rPr lang="ro-RO" altLang="zh-CN" dirty="0" err="1">
                <a:solidFill>
                  <a:srgbClr val="FF0000"/>
                </a:solidFill>
                <a:ea typeface="SimSun" panose="02010600030101010101" pitchFamily="2" charset="-122"/>
              </a:rPr>
              <a:t>times</a:t>
            </a:r>
            <a:r>
              <a:rPr lang="ro-RO" altLang="zh-CN" dirty="0">
                <a:solidFill>
                  <a:srgbClr val="FF0000"/>
                </a:solidFill>
                <a:ea typeface="SimSun" panose="02010600030101010101" pitchFamily="2" charset="-122"/>
              </a:rPr>
              <a:t>)</a:t>
            </a:r>
            <a:endParaRPr lang="ro-RO" altLang="zh-CN" dirty="0">
              <a:ea typeface="SimSun" panose="02010600030101010101" pitchFamily="2" charset="-122"/>
            </a:endParaRPr>
          </a:p>
          <a:p>
            <a:pPr lvl="2" eaLnBrk="1" hangingPunct="1"/>
            <a:r>
              <a:rPr lang="ro-RO" altLang="zh-CN" dirty="0">
                <a:ea typeface="SimSun" panose="02010600030101010101" pitchFamily="2" charset="-122"/>
              </a:rPr>
              <a:t>2k+1 replici</a:t>
            </a:r>
          </a:p>
        </p:txBody>
      </p:sp>
    </p:spTree>
    <p:extLst>
      <p:ext uri="{BB962C8B-B14F-4D97-AF65-F5344CB8AC3E}">
        <p14:creationId xmlns:p14="http://schemas.microsoft.com/office/powerpoint/2010/main" val="125708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419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19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19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19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0" name="Group 91">
            <a:extLst>
              <a:ext uri="{FF2B5EF4-FFF2-40B4-BE49-F238E27FC236}">
                <a16:creationId xmlns:a16="http://schemas.microsoft.com/office/drawing/2014/main" id="{421E3D65-B495-A64F-A4E9-C71A0EAD69D5}"/>
              </a:ext>
            </a:extLst>
          </p:cNvPr>
          <p:cNvGrpSpPr>
            <a:grpSpLocks/>
          </p:cNvGrpSpPr>
          <p:nvPr/>
        </p:nvGrpSpPr>
        <p:grpSpPr bwMode="auto">
          <a:xfrm>
            <a:off x="1515666" y="2318147"/>
            <a:ext cx="6442472" cy="1852613"/>
            <a:chOff x="104" y="1616"/>
            <a:chExt cx="5545" cy="1556"/>
          </a:xfrm>
        </p:grpSpPr>
        <p:sp>
          <p:nvSpPr>
            <p:cNvPr id="27715" name="Line 92">
              <a:extLst>
                <a:ext uri="{FF2B5EF4-FFF2-40B4-BE49-F238E27FC236}">
                  <a16:creationId xmlns:a16="http://schemas.microsoft.com/office/drawing/2014/main" id="{4F03A8C6-D07A-4F4E-BFD3-88E1759631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" y="1616"/>
              <a:ext cx="112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27716" name="Line 93">
              <a:extLst>
                <a:ext uri="{FF2B5EF4-FFF2-40B4-BE49-F238E27FC236}">
                  <a16:creationId xmlns:a16="http://schemas.microsoft.com/office/drawing/2014/main" id="{F6B4B1A5-9608-544C-8D21-B166AFDEE3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7" y="1616"/>
              <a:ext cx="897" cy="155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27717" name="Line 94">
              <a:extLst>
                <a:ext uri="{FF2B5EF4-FFF2-40B4-BE49-F238E27FC236}">
                  <a16:creationId xmlns:a16="http://schemas.microsoft.com/office/drawing/2014/main" id="{55C9C332-AEDC-6548-A695-E9A46B8084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24" y="3172"/>
              <a:ext cx="154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27718" name="Line 95">
              <a:extLst>
                <a:ext uri="{FF2B5EF4-FFF2-40B4-BE49-F238E27FC236}">
                  <a16:creationId xmlns:a16="http://schemas.microsoft.com/office/drawing/2014/main" id="{5E0D2E34-AC8F-0F4F-AD89-0D141E57731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59" y="1616"/>
              <a:ext cx="897" cy="155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27719" name="Line 96">
              <a:extLst>
                <a:ext uri="{FF2B5EF4-FFF2-40B4-BE49-F238E27FC236}">
                  <a16:creationId xmlns:a16="http://schemas.microsoft.com/office/drawing/2014/main" id="{0A977269-3957-BB41-9353-C4140583D6B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7" y="1617"/>
              <a:ext cx="10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o-RO"/>
            </a:p>
          </p:txBody>
        </p:sp>
      </p:grpSp>
      <p:sp>
        <p:nvSpPr>
          <p:cNvPr id="27651" name="Rectangle 2">
            <a:extLst>
              <a:ext uri="{FF2B5EF4-FFF2-40B4-BE49-F238E27FC236}">
                <a16:creationId xmlns:a16="http://schemas.microsoft.com/office/drawing/2014/main" id="{136B9F9C-8A5F-1143-87D0-C80016500A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err="1">
                <a:ea typeface="SimSun" panose="02010600030101010101" pitchFamily="2" charset="-122"/>
              </a:rPr>
              <a:t>Problema</a:t>
            </a:r>
            <a:r>
              <a:rPr lang="en-US" altLang="zh-CN" dirty="0">
                <a:ea typeface="SimSun" panose="02010600030101010101" pitchFamily="2" charset="-122"/>
              </a:rPr>
              <a:t> </a:t>
            </a:r>
            <a:r>
              <a:rPr lang="en-US" altLang="zh-CN" dirty="0" err="1">
                <a:ea typeface="SimSun" panose="02010600030101010101" pitchFamily="2" charset="-122"/>
              </a:rPr>
              <a:t>celor</a:t>
            </a:r>
            <a:r>
              <a:rPr lang="en-US" altLang="zh-CN" dirty="0">
                <a:ea typeface="SimSun" panose="02010600030101010101" pitchFamily="2" charset="-122"/>
              </a:rPr>
              <a:t> </a:t>
            </a:r>
            <a:r>
              <a:rPr lang="en-US" altLang="zh-CN" dirty="0" err="1">
                <a:ea typeface="SimSun" panose="02010600030101010101" pitchFamily="2" charset="-122"/>
              </a:rPr>
              <a:t>doua</a:t>
            </a:r>
            <a:r>
              <a:rPr lang="en-US" altLang="zh-CN" dirty="0">
                <a:ea typeface="SimSun" panose="02010600030101010101" pitchFamily="2" charset="-122"/>
              </a:rPr>
              <a:t> </a:t>
            </a:r>
            <a:r>
              <a:rPr lang="en-US" altLang="zh-CN" dirty="0" err="1">
                <a:ea typeface="SimSun" panose="02010600030101010101" pitchFamily="2" charset="-122"/>
              </a:rPr>
              <a:t>armate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grpSp>
        <p:nvGrpSpPr>
          <p:cNvPr id="27652" name="Group 10">
            <a:extLst>
              <a:ext uri="{FF2B5EF4-FFF2-40B4-BE49-F238E27FC236}">
                <a16:creationId xmlns:a16="http://schemas.microsoft.com/office/drawing/2014/main" id="{1695FCD3-DBBB-5E47-9062-30D51F57B006}"/>
              </a:ext>
            </a:extLst>
          </p:cNvPr>
          <p:cNvGrpSpPr>
            <a:grpSpLocks/>
          </p:cNvGrpSpPr>
          <p:nvPr/>
        </p:nvGrpSpPr>
        <p:grpSpPr bwMode="auto">
          <a:xfrm>
            <a:off x="1398986" y="3636169"/>
            <a:ext cx="6602015" cy="1852613"/>
            <a:chOff x="104" y="1616"/>
            <a:chExt cx="5545" cy="1556"/>
          </a:xfrm>
        </p:grpSpPr>
        <p:sp>
          <p:nvSpPr>
            <p:cNvPr id="27710" name="Line 5">
              <a:extLst>
                <a:ext uri="{FF2B5EF4-FFF2-40B4-BE49-F238E27FC236}">
                  <a16:creationId xmlns:a16="http://schemas.microsoft.com/office/drawing/2014/main" id="{47E442FA-3CDC-4548-A254-74A3FBAE5D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4" y="1616"/>
              <a:ext cx="112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27711" name="Line 6">
              <a:extLst>
                <a:ext uri="{FF2B5EF4-FFF2-40B4-BE49-F238E27FC236}">
                  <a16:creationId xmlns:a16="http://schemas.microsoft.com/office/drawing/2014/main" id="{EFC2B888-6E83-8643-9C62-9E1757D049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27" y="1616"/>
              <a:ext cx="897" cy="155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27712" name="Line 7">
              <a:extLst>
                <a:ext uri="{FF2B5EF4-FFF2-40B4-BE49-F238E27FC236}">
                  <a16:creationId xmlns:a16="http://schemas.microsoft.com/office/drawing/2014/main" id="{4DDB5990-4B40-734C-8B8F-34E09EA0C5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24" y="3172"/>
              <a:ext cx="1541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27713" name="Line 8">
              <a:extLst>
                <a:ext uri="{FF2B5EF4-FFF2-40B4-BE49-F238E27FC236}">
                  <a16:creationId xmlns:a16="http://schemas.microsoft.com/office/drawing/2014/main" id="{D907F53A-C1BF-1548-B9B9-A32825E3E4D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659" y="1616"/>
              <a:ext cx="897" cy="155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27714" name="Line 9">
              <a:extLst>
                <a:ext uri="{FF2B5EF4-FFF2-40B4-BE49-F238E27FC236}">
                  <a16:creationId xmlns:a16="http://schemas.microsoft.com/office/drawing/2014/main" id="{40A5FE79-048F-2140-A7EF-F3A33D9C04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57" y="1617"/>
              <a:ext cx="1092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o-RO"/>
            </a:p>
          </p:txBody>
        </p:sp>
      </p:grpSp>
      <p:sp>
        <p:nvSpPr>
          <p:cNvPr id="27653" name="AutoShape 11">
            <a:extLst>
              <a:ext uri="{FF2B5EF4-FFF2-40B4-BE49-F238E27FC236}">
                <a16:creationId xmlns:a16="http://schemas.microsoft.com/office/drawing/2014/main" id="{A8C2AA74-5DFF-0744-8894-5F3307B2C6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3848" y="2461022"/>
            <a:ext cx="329803" cy="276225"/>
          </a:xfrm>
          <a:prstGeom prst="smileyFace">
            <a:avLst>
              <a:gd name="adj" fmla="val 4653"/>
            </a:avLst>
          </a:prstGeom>
          <a:solidFill>
            <a:schemeClr val="hlink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27654" name="AutoShape 12">
            <a:extLst>
              <a:ext uri="{FF2B5EF4-FFF2-40B4-BE49-F238E27FC236}">
                <a16:creationId xmlns:a16="http://schemas.microsoft.com/office/drawing/2014/main" id="{1CB56E8E-056F-1E4C-A8F8-D2E566583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3848" y="2906316"/>
            <a:ext cx="329803" cy="276225"/>
          </a:xfrm>
          <a:prstGeom prst="smileyFace">
            <a:avLst>
              <a:gd name="adj" fmla="val 4653"/>
            </a:avLst>
          </a:prstGeom>
          <a:solidFill>
            <a:schemeClr val="hlink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27655" name="AutoShape 13">
            <a:extLst>
              <a:ext uri="{FF2B5EF4-FFF2-40B4-BE49-F238E27FC236}">
                <a16:creationId xmlns:a16="http://schemas.microsoft.com/office/drawing/2014/main" id="{D78A2B91-9C27-9C4A-94E1-AF79AAF5F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3848" y="3306366"/>
            <a:ext cx="329803" cy="276225"/>
          </a:xfrm>
          <a:prstGeom prst="smileyFace">
            <a:avLst>
              <a:gd name="adj" fmla="val 4653"/>
            </a:avLst>
          </a:prstGeom>
          <a:solidFill>
            <a:schemeClr val="hlink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27656" name="AutoShape 14">
            <a:extLst>
              <a:ext uri="{FF2B5EF4-FFF2-40B4-BE49-F238E27FC236}">
                <a16:creationId xmlns:a16="http://schemas.microsoft.com/office/drawing/2014/main" id="{1BF17411-B999-3F41-AAA8-D94293ABFD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8006" y="2487216"/>
            <a:ext cx="329804" cy="276225"/>
          </a:xfrm>
          <a:prstGeom prst="smileyFace">
            <a:avLst>
              <a:gd name="adj" fmla="val 4653"/>
            </a:avLst>
          </a:prstGeom>
          <a:solidFill>
            <a:schemeClr val="hlink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27657" name="AutoShape 15">
            <a:extLst>
              <a:ext uri="{FF2B5EF4-FFF2-40B4-BE49-F238E27FC236}">
                <a16:creationId xmlns:a16="http://schemas.microsoft.com/office/drawing/2014/main" id="{1020F868-5777-8E4E-8C8F-4833D75C3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8006" y="2914650"/>
            <a:ext cx="329804" cy="276225"/>
          </a:xfrm>
          <a:prstGeom prst="smileyFace">
            <a:avLst>
              <a:gd name="adj" fmla="val 4653"/>
            </a:avLst>
          </a:prstGeom>
          <a:solidFill>
            <a:schemeClr val="hlink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27658" name="AutoShape 16">
            <a:extLst>
              <a:ext uri="{FF2B5EF4-FFF2-40B4-BE49-F238E27FC236}">
                <a16:creationId xmlns:a16="http://schemas.microsoft.com/office/drawing/2014/main" id="{0C439D7C-F170-E04D-8187-E0B8862322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08006" y="3315891"/>
            <a:ext cx="329804" cy="276225"/>
          </a:xfrm>
          <a:prstGeom prst="smileyFace">
            <a:avLst>
              <a:gd name="adj" fmla="val 4653"/>
            </a:avLst>
          </a:prstGeom>
          <a:solidFill>
            <a:schemeClr val="hlink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27659" name="AutoShape 17">
            <a:extLst>
              <a:ext uri="{FF2B5EF4-FFF2-40B4-BE49-F238E27FC236}">
                <a16:creationId xmlns:a16="http://schemas.microsoft.com/office/drawing/2014/main" id="{582C3D83-706A-6049-A146-427C5F7D98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31469" y="5158979"/>
            <a:ext cx="329804" cy="276225"/>
          </a:xfrm>
          <a:prstGeom prst="smileyFace">
            <a:avLst>
              <a:gd name="adj" fmla="val 4653"/>
            </a:avLst>
          </a:prstGeom>
          <a:solidFill>
            <a:srgbClr val="FF99CC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27660" name="AutoShape 18">
            <a:extLst>
              <a:ext uri="{FF2B5EF4-FFF2-40B4-BE49-F238E27FC236}">
                <a16:creationId xmlns:a16="http://schemas.microsoft.com/office/drawing/2014/main" id="{E67B574F-35C3-434B-B523-E766F8285E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1842" y="4393406"/>
            <a:ext cx="329803" cy="276225"/>
          </a:xfrm>
          <a:prstGeom prst="smileyFace">
            <a:avLst>
              <a:gd name="adj" fmla="val 4653"/>
            </a:avLst>
          </a:prstGeom>
          <a:solidFill>
            <a:srgbClr val="FF99CC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27661" name="AutoShape 19">
            <a:extLst>
              <a:ext uri="{FF2B5EF4-FFF2-40B4-BE49-F238E27FC236}">
                <a16:creationId xmlns:a16="http://schemas.microsoft.com/office/drawing/2014/main" id="{CF41D4F3-9FCA-4E4C-BB5F-5ACC34F88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4617" y="4650581"/>
            <a:ext cx="329803" cy="276225"/>
          </a:xfrm>
          <a:prstGeom prst="smileyFace">
            <a:avLst>
              <a:gd name="adj" fmla="val 4653"/>
            </a:avLst>
          </a:prstGeom>
          <a:solidFill>
            <a:srgbClr val="FF99CC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27662" name="AutoShape 20">
            <a:extLst>
              <a:ext uri="{FF2B5EF4-FFF2-40B4-BE49-F238E27FC236}">
                <a16:creationId xmlns:a16="http://schemas.microsoft.com/office/drawing/2014/main" id="{DB2BF8E2-6C95-CE45-A1AA-208F5766CD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19662" y="5043488"/>
            <a:ext cx="329804" cy="276225"/>
          </a:xfrm>
          <a:prstGeom prst="smileyFace">
            <a:avLst>
              <a:gd name="adj" fmla="val 4653"/>
            </a:avLst>
          </a:prstGeom>
          <a:solidFill>
            <a:srgbClr val="FF99CC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27663" name="AutoShape 21">
            <a:extLst>
              <a:ext uri="{FF2B5EF4-FFF2-40B4-BE49-F238E27FC236}">
                <a16:creationId xmlns:a16="http://schemas.microsoft.com/office/drawing/2014/main" id="{BB4C0CCB-0927-3D47-A6BE-DFDC3DFE5B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1906" y="4420791"/>
            <a:ext cx="329804" cy="276225"/>
          </a:xfrm>
          <a:prstGeom prst="smileyFace">
            <a:avLst>
              <a:gd name="adj" fmla="val 4653"/>
            </a:avLst>
          </a:prstGeom>
          <a:solidFill>
            <a:srgbClr val="FF99CC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27664" name="AutoShape 22">
            <a:extLst>
              <a:ext uri="{FF2B5EF4-FFF2-40B4-BE49-F238E27FC236}">
                <a16:creationId xmlns:a16="http://schemas.microsoft.com/office/drawing/2014/main" id="{51FDC9A1-5F9D-DA45-980C-6F847D14C1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0989" y="2210992"/>
            <a:ext cx="1407319" cy="953690"/>
          </a:xfrm>
          <a:prstGeom prst="sun">
            <a:avLst>
              <a:gd name="adj" fmla="val 25000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grpSp>
        <p:nvGrpSpPr>
          <p:cNvPr id="27665" name="Group 50">
            <a:extLst>
              <a:ext uri="{FF2B5EF4-FFF2-40B4-BE49-F238E27FC236}">
                <a16:creationId xmlns:a16="http://schemas.microsoft.com/office/drawing/2014/main" id="{0BBCC45C-EB7F-9A4F-BB9C-C7490D294391}"/>
              </a:ext>
            </a:extLst>
          </p:cNvPr>
          <p:cNvGrpSpPr>
            <a:grpSpLocks/>
          </p:cNvGrpSpPr>
          <p:nvPr/>
        </p:nvGrpSpPr>
        <p:grpSpPr bwMode="auto">
          <a:xfrm>
            <a:off x="3468291" y="3393281"/>
            <a:ext cx="214313" cy="606029"/>
            <a:chOff x="2177" y="1496"/>
            <a:chExt cx="344" cy="756"/>
          </a:xfrm>
        </p:grpSpPr>
        <p:sp>
          <p:nvSpPr>
            <p:cNvPr id="27708" name="AutoShape 51">
              <a:extLst>
                <a:ext uri="{FF2B5EF4-FFF2-40B4-BE49-F238E27FC236}">
                  <a16:creationId xmlns:a16="http://schemas.microsoft.com/office/drawing/2014/main" id="{79530F6B-4276-DF4F-9A04-FE9942EB69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7" y="1496"/>
              <a:ext cx="344" cy="561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800"/>
            </a:p>
          </p:txBody>
        </p:sp>
        <p:sp>
          <p:nvSpPr>
            <p:cNvPr id="27709" name="AutoShape 52">
              <a:extLst>
                <a:ext uri="{FF2B5EF4-FFF2-40B4-BE49-F238E27FC236}">
                  <a16:creationId xmlns:a16="http://schemas.microsoft.com/office/drawing/2014/main" id="{0194A38C-83F7-B24C-A614-139CF9B9FE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7" y="2065"/>
              <a:ext cx="157" cy="187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800"/>
            </a:p>
          </p:txBody>
        </p:sp>
      </p:grpSp>
      <p:grpSp>
        <p:nvGrpSpPr>
          <p:cNvPr id="27666" name="Group 68">
            <a:extLst>
              <a:ext uri="{FF2B5EF4-FFF2-40B4-BE49-F238E27FC236}">
                <a16:creationId xmlns:a16="http://schemas.microsoft.com/office/drawing/2014/main" id="{B0A779BC-E88D-BB42-9EB3-7F591775600B}"/>
              </a:ext>
            </a:extLst>
          </p:cNvPr>
          <p:cNvGrpSpPr>
            <a:grpSpLocks/>
          </p:cNvGrpSpPr>
          <p:nvPr/>
        </p:nvGrpSpPr>
        <p:grpSpPr bwMode="auto">
          <a:xfrm>
            <a:off x="3002756" y="2477692"/>
            <a:ext cx="214313" cy="606028"/>
            <a:chOff x="2177" y="1496"/>
            <a:chExt cx="344" cy="756"/>
          </a:xfrm>
        </p:grpSpPr>
        <p:sp>
          <p:nvSpPr>
            <p:cNvPr id="27706" name="AutoShape 69">
              <a:extLst>
                <a:ext uri="{FF2B5EF4-FFF2-40B4-BE49-F238E27FC236}">
                  <a16:creationId xmlns:a16="http://schemas.microsoft.com/office/drawing/2014/main" id="{5D5BC81F-FB4F-C641-A35F-89CD1281B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7" y="1496"/>
              <a:ext cx="344" cy="561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800"/>
            </a:p>
          </p:txBody>
        </p:sp>
        <p:sp>
          <p:nvSpPr>
            <p:cNvPr id="27707" name="AutoShape 70">
              <a:extLst>
                <a:ext uri="{FF2B5EF4-FFF2-40B4-BE49-F238E27FC236}">
                  <a16:creationId xmlns:a16="http://schemas.microsoft.com/office/drawing/2014/main" id="{D50F1DC8-BC33-434B-BBDE-E3B7E93C66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7" y="2065"/>
              <a:ext cx="157" cy="187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800"/>
            </a:p>
          </p:txBody>
        </p:sp>
      </p:grpSp>
      <p:grpSp>
        <p:nvGrpSpPr>
          <p:cNvPr id="27667" name="Group 71">
            <a:extLst>
              <a:ext uri="{FF2B5EF4-FFF2-40B4-BE49-F238E27FC236}">
                <a16:creationId xmlns:a16="http://schemas.microsoft.com/office/drawing/2014/main" id="{BCC80CDB-2ED5-A744-9A55-1DEB00441764}"/>
              </a:ext>
            </a:extLst>
          </p:cNvPr>
          <p:cNvGrpSpPr>
            <a:grpSpLocks/>
          </p:cNvGrpSpPr>
          <p:nvPr/>
        </p:nvGrpSpPr>
        <p:grpSpPr bwMode="auto">
          <a:xfrm>
            <a:off x="6369844" y="2638425"/>
            <a:ext cx="214313" cy="606029"/>
            <a:chOff x="2177" y="1496"/>
            <a:chExt cx="344" cy="756"/>
          </a:xfrm>
        </p:grpSpPr>
        <p:sp>
          <p:nvSpPr>
            <p:cNvPr id="27704" name="AutoShape 72">
              <a:extLst>
                <a:ext uri="{FF2B5EF4-FFF2-40B4-BE49-F238E27FC236}">
                  <a16:creationId xmlns:a16="http://schemas.microsoft.com/office/drawing/2014/main" id="{D4EC1B9C-8251-8F41-A4C2-C9344BE11F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7" y="1496"/>
              <a:ext cx="344" cy="561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800"/>
            </a:p>
          </p:txBody>
        </p:sp>
        <p:sp>
          <p:nvSpPr>
            <p:cNvPr id="27705" name="AutoShape 73">
              <a:extLst>
                <a:ext uri="{FF2B5EF4-FFF2-40B4-BE49-F238E27FC236}">
                  <a16:creationId xmlns:a16="http://schemas.microsoft.com/office/drawing/2014/main" id="{D8BAC8D8-AAF7-A24A-8B0D-627CD73AD8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7" y="2065"/>
              <a:ext cx="157" cy="187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800"/>
            </a:p>
          </p:txBody>
        </p:sp>
      </p:grpSp>
      <p:grpSp>
        <p:nvGrpSpPr>
          <p:cNvPr id="27668" name="Group 74">
            <a:extLst>
              <a:ext uri="{FF2B5EF4-FFF2-40B4-BE49-F238E27FC236}">
                <a16:creationId xmlns:a16="http://schemas.microsoft.com/office/drawing/2014/main" id="{44EF1E46-8CDD-6A4F-AAED-28B87328B7F4}"/>
              </a:ext>
            </a:extLst>
          </p:cNvPr>
          <p:cNvGrpSpPr>
            <a:grpSpLocks/>
          </p:cNvGrpSpPr>
          <p:nvPr/>
        </p:nvGrpSpPr>
        <p:grpSpPr bwMode="auto">
          <a:xfrm>
            <a:off x="4910137" y="3821906"/>
            <a:ext cx="214313" cy="606029"/>
            <a:chOff x="2177" y="1496"/>
            <a:chExt cx="344" cy="756"/>
          </a:xfrm>
        </p:grpSpPr>
        <p:sp>
          <p:nvSpPr>
            <p:cNvPr id="27702" name="AutoShape 75">
              <a:extLst>
                <a:ext uri="{FF2B5EF4-FFF2-40B4-BE49-F238E27FC236}">
                  <a16:creationId xmlns:a16="http://schemas.microsoft.com/office/drawing/2014/main" id="{1F9AABAE-3B08-BE4B-947F-5EE2D0886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7" y="1496"/>
              <a:ext cx="344" cy="561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800"/>
            </a:p>
          </p:txBody>
        </p:sp>
        <p:sp>
          <p:nvSpPr>
            <p:cNvPr id="27703" name="AutoShape 76">
              <a:extLst>
                <a:ext uri="{FF2B5EF4-FFF2-40B4-BE49-F238E27FC236}">
                  <a16:creationId xmlns:a16="http://schemas.microsoft.com/office/drawing/2014/main" id="{3F595F29-80B9-2343-94C8-43D0EED5B1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7" y="2065"/>
              <a:ext cx="157" cy="187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800"/>
            </a:p>
          </p:txBody>
        </p:sp>
      </p:grpSp>
      <p:grpSp>
        <p:nvGrpSpPr>
          <p:cNvPr id="27669" name="Group 77">
            <a:extLst>
              <a:ext uri="{FF2B5EF4-FFF2-40B4-BE49-F238E27FC236}">
                <a16:creationId xmlns:a16="http://schemas.microsoft.com/office/drawing/2014/main" id="{8E7A12A4-3F45-F348-A9DF-440BDE2F9BA3}"/>
              </a:ext>
            </a:extLst>
          </p:cNvPr>
          <p:cNvGrpSpPr>
            <a:grpSpLocks/>
          </p:cNvGrpSpPr>
          <p:nvPr/>
        </p:nvGrpSpPr>
        <p:grpSpPr bwMode="auto">
          <a:xfrm>
            <a:off x="6041231" y="3527823"/>
            <a:ext cx="214313" cy="606028"/>
            <a:chOff x="2177" y="1496"/>
            <a:chExt cx="344" cy="756"/>
          </a:xfrm>
        </p:grpSpPr>
        <p:sp>
          <p:nvSpPr>
            <p:cNvPr id="27700" name="AutoShape 78">
              <a:extLst>
                <a:ext uri="{FF2B5EF4-FFF2-40B4-BE49-F238E27FC236}">
                  <a16:creationId xmlns:a16="http://schemas.microsoft.com/office/drawing/2014/main" id="{F30C0D65-80F3-FD49-9FEC-EC2434BA2E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7" y="1496"/>
              <a:ext cx="344" cy="561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800"/>
            </a:p>
          </p:txBody>
        </p:sp>
        <p:sp>
          <p:nvSpPr>
            <p:cNvPr id="27701" name="AutoShape 79">
              <a:extLst>
                <a:ext uri="{FF2B5EF4-FFF2-40B4-BE49-F238E27FC236}">
                  <a16:creationId xmlns:a16="http://schemas.microsoft.com/office/drawing/2014/main" id="{001A98D1-A40D-2B41-BA71-21D036F189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7" y="2065"/>
              <a:ext cx="157" cy="187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800"/>
            </a:p>
          </p:txBody>
        </p:sp>
      </p:grpSp>
      <p:grpSp>
        <p:nvGrpSpPr>
          <p:cNvPr id="27670" name="Group 82">
            <a:extLst>
              <a:ext uri="{FF2B5EF4-FFF2-40B4-BE49-F238E27FC236}">
                <a16:creationId xmlns:a16="http://schemas.microsoft.com/office/drawing/2014/main" id="{D1BA88C2-E54E-BB4C-8988-571A51836CD5}"/>
              </a:ext>
            </a:extLst>
          </p:cNvPr>
          <p:cNvGrpSpPr>
            <a:grpSpLocks/>
          </p:cNvGrpSpPr>
          <p:nvPr/>
        </p:nvGrpSpPr>
        <p:grpSpPr bwMode="auto">
          <a:xfrm>
            <a:off x="4276725" y="3901680"/>
            <a:ext cx="214313" cy="606028"/>
            <a:chOff x="2177" y="1496"/>
            <a:chExt cx="344" cy="756"/>
          </a:xfrm>
        </p:grpSpPr>
        <p:sp>
          <p:nvSpPr>
            <p:cNvPr id="27698" name="AutoShape 83">
              <a:extLst>
                <a:ext uri="{FF2B5EF4-FFF2-40B4-BE49-F238E27FC236}">
                  <a16:creationId xmlns:a16="http://schemas.microsoft.com/office/drawing/2014/main" id="{E73DAE17-6D58-1544-88D0-7E22ED071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7" y="1496"/>
              <a:ext cx="344" cy="561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800"/>
            </a:p>
          </p:txBody>
        </p:sp>
        <p:sp>
          <p:nvSpPr>
            <p:cNvPr id="27699" name="AutoShape 84">
              <a:extLst>
                <a:ext uri="{FF2B5EF4-FFF2-40B4-BE49-F238E27FC236}">
                  <a16:creationId xmlns:a16="http://schemas.microsoft.com/office/drawing/2014/main" id="{11616FFB-BB94-EB4E-929D-638BFF9D75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7" y="2065"/>
              <a:ext cx="157" cy="187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800"/>
            </a:p>
          </p:txBody>
        </p:sp>
      </p:grpSp>
      <p:grpSp>
        <p:nvGrpSpPr>
          <p:cNvPr id="27671" name="Group 85">
            <a:extLst>
              <a:ext uri="{FF2B5EF4-FFF2-40B4-BE49-F238E27FC236}">
                <a16:creationId xmlns:a16="http://schemas.microsoft.com/office/drawing/2014/main" id="{F3ED16D9-5358-264D-9591-DB47C4AF4B48}"/>
              </a:ext>
            </a:extLst>
          </p:cNvPr>
          <p:cNvGrpSpPr>
            <a:grpSpLocks/>
          </p:cNvGrpSpPr>
          <p:nvPr/>
        </p:nvGrpSpPr>
        <p:grpSpPr bwMode="auto">
          <a:xfrm>
            <a:off x="3548062" y="4374356"/>
            <a:ext cx="214313" cy="606029"/>
            <a:chOff x="2177" y="1496"/>
            <a:chExt cx="344" cy="756"/>
          </a:xfrm>
        </p:grpSpPr>
        <p:sp>
          <p:nvSpPr>
            <p:cNvPr id="27696" name="AutoShape 86">
              <a:extLst>
                <a:ext uri="{FF2B5EF4-FFF2-40B4-BE49-F238E27FC236}">
                  <a16:creationId xmlns:a16="http://schemas.microsoft.com/office/drawing/2014/main" id="{417E777C-24DC-BE40-B83B-24B97BA2A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7" y="1496"/>
              <a:ext cx="344" cy="561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800"/>
            </a:p>
          </p:txBody>
        </p:sp>
        <p:sp>
          <p:nvSpPr>
            <p:cNvPr id="27697" name="AutoShape 87">
              <a:extLst>
                <a:ext uri="{FF2B5EF4-FFF2-40B4-BE49-F238E27FC236}">
                  <a16:creationId xmlns:a16="http://schemas.microsoft.com/office/drawing/2014/main" id="{327532FA-AC7E-AD44-BF0C-8AB8786C25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7" y="2065"/>
              <a:ext cx="157" cy="187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800"/>
            </a:p>
          </p:txBody>
        </p:sp>
      </p:grpSp>
      <p:grpSp>
        <p:nvGrpSpPr>
          <p:cNvPr id="27672" name="Group 88">
            <a:extLst>
              <a:ext uri="{FF2B5EF4-FFF2-40B4-BE49-F238E27FC236}">
                <a16:creationId xmlns:a16="http://schemas.microsoft.com/office/drawing/2014/main" id="{2043BD44-3562-7148-B738-0A572A42AAB6}"/>
              </a:ext>
            </a:extLst>
          </p:cNvPr>
          <p:cNvGrpSpPr>
            <a:grpSpLocks/>
          </p:cNvGrpSpPr>
          <p:nvPr/>
        </p:nvGrpSpPr>
        <p:grpSpPr bwMode="auto">
          <a:xfrm>
            <a:off x="5719762" y="4151711"/>
            <a:ext cx="214313" cy="606028"/>
            <a:chOff x="2177" y="1496"/>
            <a:chExt cx="344" cy="756"/>
          </a:xfrm>
        </p:grpSpPr>
        <p:sp>
          <p:nvSpPr>
            <p:cNvPr id="27694" name="AutoShape 89">
              <a:extLst>
                <a:ext uri="{FF2B5EF4-FFF2-40B4-BE49-F238E27FC236}">
                  <a16:creationId xmlns:a16="http://schemas.microsoft.com/office/drawing/2014/main" id="{77028FA3-1132-874D-8C06-BDCAED776E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7" y="1496"/>
              <a:ext cx="344" cy="561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800"/>
            </a:p>
          </p:txBody>
        </p:sp>
        <p:sp>
          <p:nvSpPr>
            <p:cNvPr id="27695" name="AutoShape 90">
              <a:extLst>
                <a:ext uri="{FF2B5EF4-FFF2-40B4-BE49-F238E27FC236}">
                  <a16:creationId xmlns:a16="http://schemas.microsoft.com/office/drawing/2014/main" id="{938E7396-694F-4D4D-BC54-4AF6D6670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7" y="2065"/>
              <a:ext cx="157" cy="187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800"/>
            </a:p>
          </p:txBody>
        </p:sp>
      </p:grpSp>
      <p:grpSp>
        <p:nvGrpSpPr>
          <p:cNvPr id="27673" name="Group 97">
            <a:extLst>
              <a:ext uri="{FF2B5EF4-FFF2-40B4-BE49-F238E27FC236}">
                <a16:creationId xmlns:a16="http://schemas.microsoft.com/office/drawing/2014/main" id="{EC86C8EF-3347-A74D-A850-DE36C34977BC}"/>
              </a:ext>
            </a:extLst>
          </p:cNvPr>
          <p:cNvGrpSpPr>
            <a:grpSpLocks/>
          </p:cNvGrpSpPr>
          <p:nvPr/>
        </p:nvGrpSpPr>
        <p:grpSpPr bwMode="auto">
          <a:xfrm>
            <a:off x="5497116" y="4837511"/>
            <a:ext cx="214313" cy="606028"/>
            <a:chOff x="2177" y="1496"/>
            <a:chExt cx="344" cy="756"/>
          </a:xfrm>
        </p:grpSpPr>
        <p:sp>
          <p:nvSpPr>
            <p:cNvPr id="27692" name="AutoShape 98">
              <a:extLst>
                <a:ext uri="{FF2B5EF4-FFF2-40B4-BE49-F238E27FC236}">
                  <a16:creationId xmlns:a16="http://schemas.microsoft.com/office/drawing/2014/main" id="{F0887629-B3F3-8545-B5C1-34EC86E05F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7" y="1496"/>
              <a:ext cx="344" cy="561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800"/>
            </a:p>
          </p:txBody>
        </p:sp>
        <p:sp>
          <p:nvSpPr>
            <p:cNvPr id="27693" name="AutoShape 99">
              <a:extLst>
                <a:ext uri="{FF2B5EF4-FFF2-40B4-BE49-F238E27FC236}">
                  <a16:creationId xmlns:a16="http://schemas.microsoft.com/office/drawing/2014/main" id="{8E701890-704E-0F4C-88E3-2ADF7DE6B3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7" y="2065"/>
              <a:ext cx="157" cy="187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800"/>
            </a:p>
          </p:txBody>
        </p:sp>
      </p:grpSp>
      <p:grpSp>
        <p:nvGrpSpPr>
          <p:cNvPr id="27674" name="Group 100">
            <a:extLst>
              <a:ext uri="{FF2B5EF4-FFF2-40B4-BE49-F238E27FC236}">
                <a16:creationId xmlns:a16="http://schemas.microsoft.com/office/drawing/2014/main" id="{FED4DFF1-41F3-CE40-A9A7-D2F727CD7628}"/>
              </a:ext>
            </a:extLst>
          </p:cNvPr>
          <p:cNvGrpSpPr>
            <a:grpSpLocks/>
          </p:cNvGrpSpPr>
          <p:nvPr/>
        </p:nvGrpSpPr>
        <p:grpSpPr bwMode="auto">
          <a:xfrm>
            <a:off x="3815953" y="4882755"/>
            <a:ext cx="214313" cy="606028"/>
            <a:chOff x="2177" y="1496"/>
            <a:chExt cx="344" cy="756"/>
          </a:xfrm>
        </p:grpSpPr>
        <p:sp>
          <p:nvSpPr>
            <p:cNvPr id="27690" name="AutoShape 101">
              <a:extLst>
                <a:ext uri="{FF2B5EF4-FFF2-40B4-BE49-F238E27FC236}">
                  <a16:creationId xmlns:a16="http://schemas.microsoft.com/office/drawing/2014/main" id="{AC625508-3F7C-0840-B6B3-31E0953F2E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7" y="1496"/>
              <a:ext cx="344" cy="561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800"/>
            </a:p>
          </p:txBody>
        </p:sp>
        <p:sp>
          <p:nvSpPr>
            <p:cNvPr id="27691" name="AutoShape 102">
              <a:extLst>
                <a:ext uri="{FF2B5EF4-FFF2-40B4-BE49-F238E27FC236}">
                  <a16:creationId xmlns:a16="http://schemas.microsoft.com/office/drawing/2014/main" id="{2F74B31C-B018-EE4F-949A-728C17E042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7" y="2065"/>
              <a:ext cx="157" cy="187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800"/>
            </a:p>
          </p:txBody>
        </p:sp>
      </p:grpSp>
      <p:grpSp>
        <p:nvGrpSpPr>
          <p:cNvPr id="27675" name="Group 103">
            <a:extLst>
              <a:ext uri="{FF2B5EF4-FFF2-40B4-BE49-F238E27FC236}">
                <a16:creationId xmlns:a16="http://schemas.microsoft.com/office/drawing/2014/main" id="{BBEF5335-13A8-B042-B2E5-34D1BCBC1280}"/>
              </a:ext>
            </a:extLst>
          </p:cNvPr>
          <p:cNvGrpSpPr>
            <a:grpSpLocks/>
          </p:cNvGrpSpPr>
          <p:nvPr/>
        </p:nvGrpSpPr>
        <p:grpSpPr bwMode="auto">
          <a:xfrm>
            <a:off x="1518047" y="2930130"/>
            <a:ext cx="214313" cy="606028"/>
            <a:chOff x="2177" y="1496"/>
            <a:chExt cx="344" cy="756"/>
          </a:xfrm>
        </p:grpSpPr>
        <p:sp>
          <p:nvSpPr>
            <p:cNvPr id="27688" name="AutoShape 104">
              <a:extLst>
                <a:ext uri="{FF2B5EF4-FFF2-40B4-BE49-F238E27FC236}">
                  <a16:creationId xmlns:a16="http://schemas.microsoft.com/office/drawing/2014/main" id="{03A1B458-DB82-6E46-ADC8-E00CA8BD44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7" y="1496"/>
              <a:ext cx="344" cy="561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800"/>
            </a:p>
          </p:txBody>
        </p:sp>
        <p:sp>
          <p:nvSpPr>
            <p:cNvPr id="27689" name="AutoShape 105">
              <a:extLst>
                <a:ext uri="{FF2B5EF4-FFF2-40B4-BE49-F238E27FC236}">
                  <a16:creationId xmlns:a16="http://schemas.microsoft.com/office/drawing/2014/main" id="{C0E31611-4888-AA4A-95C6-CB83CF0CE5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7" y="2065"/>
              <a:ext cx="157" cy="187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800"/>
            </a:p>
          </p:txBody>
        </p:sp>
      </p:grpSp>
      <p:grpSp>
        <p:nvGrpSpPr>
          <p:cNvPr id="27676" name="Group 106">
            <a:extLst>
              <a:ext uri="{FF2B5EF4-FFF2-40B4-BE49-F238E27FC236}">
                <a16:creationId xmlns:a16="http://schemas.microsoft.com/office/drawing/2014/main" id="{B63D25ED-63A1-6044-AB00-2D5A23D1C3DC}"/>
              </a:ext>
            </a:extLst>
          </p:cNvPr>
          <p:cNvGrpSpPr>
            <a:grpSpLocks/>
          </p:cNvGrpSpPr>
          <p:nvPr/>
        </p:nvGrpSpPr>
        <p:grpSpPr bwMode="auto">
          <a:xfrm>
            <a:off x="1624012" y="1968105"/>
            <a:ext cx="214313" cy="606028"/>
            <a:chOff x="2177" y="1496"/>
            <a:chExt cx="344" cy="756"/>
          </a:xfrm>
        </p:grpSpPr>
        <p:sp>
          <p:nvSpPr>
            <p:cNvPr id="27686" name="AutoShape 107">
              <a:extLst>
                <a:ext uri="{FF2B5EF4-FFF2-40B4-BE49-F238E27FC236}">
                  <a16:creationId xmlns:a16="http://schemas.microsoft.com/office/drawing/2014/main" id="{F4987A02-DD7A-B643-8634-BC5A7E5A1A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7" y="1496"/>
              <a:ext cx="344" cy="561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800"/>
            </a:p>
          </p:txBody>
        </p:sp>
        <p:sp>
          <p:nvSpPr>
            <p:cNvPr id="27687" name="AutoShape 108">
              <a:extLst>
                <a:ext uri="{FF2B5EF4-FFF2-40B4-BE49-F238E27FC236}">
                  <a16:creationId xmlns:a16="http://schemas.microsoft.com/office/drawing/2014/main" id="{8D882A9D-AF7E-5F40-A264-DC27F9DDEC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7" y="2065"/>
              <a:ext cx="157" cy="187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800"/>
            </a:p>
          </p:txBody>
        </p:sp>
      </p:grpSp>
      <p:grpSp>
        <p:nvGrpSpPr>
          <p:cNvPr id="27677" name="Group 109">
            <a:extLst>
              <a:ext uri="{FF2B5EF4-FFF2-40B4-BE49-F238E27FC236}">
                <a16:creationId xmlns:a16="http://schemas.microsoft.com/office/drawing/2014/main" id="{768110D3-533E-C946-8A8A-10375491DE1D}"/>
              </a:ext>
            </a:extLst>
          </p:cNvPr>
          <p:cNvGrpSpPr>
            <a:grpSpLocks/>
          </p:cNvGrpSpPr>
          <p:nvPr/>
        </p:nvGrpSpPr>
        <p:grpSpPr bwMode="auto">
          <a:xfrm>
            <a:off x="7467600" y="2974181"/>
            <a:ext cx="214313" cy="606029"/>
            <a:chOff x="2177" y="1496"/>
            <a:chExt cx="344" cy="756"/>
          </a:xfrm>
        </p:grpSpPr>
        <p:sp>
          <p:nvSpPr>
            <p:cNvPr id="27684" name="AutoShape 110">
              <a:extLst>
                <a:ext uri="{FF2B5EF4-FFF2-40B4-BE49-F238E27FC236}">
                  <a16:creationId xmlns:a16="http://schemas.microsoft.com/office/drawing/2014/main" id="{4B9EEDCA-3854-A242-A9A5-118CFE7D7B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7" y="1496"/>
              <a:ext cx="344" cy="561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800"/>
            </a:p>
          </p:txBody>
        </p:sp>
        <p:sp>
          <p:nvSpPr>
            <p:cNvPr id="27685" name="AutoShape 111">
              <a:extLst>
                <a:ext uri="{FF2B5EF4-FFF2-40B4-BE49-F238E27FC236}">
                  <a16:creationId xmlns:a16="http://schemas.microsoft.com/office/drawing/2014/main" id="{9FD29539-FEE4-744B-869C-93A647641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7" y="2065"/>
              <a:ext cx="157" cy="187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800"/>
            </a:p>
          </p:txBody>
        </p:sp>
      </p:grpSp>
      <p:grpSp>
        <p:nvGrpSpPr>
          <p:cNvPr id="27678" name="Group 112">
            <a:extLst>
              <a:ext uri="{FF2B5EF4-FFF2-40B4-BE49-F238E27FC236}">
                <a16:creationId xmlns:a16="http://schemas.microsoft.com/office/drawing/2014/main" id="{53C3A843-4CC9-DF41-900D-40E3ABA24354}"/>
              </a:ext>
            </a:extLst>
          </p:cNvPr>
          <p:cNvGrpSpPr>
            <a:grpSpLocks/>
          </p:cNvGrpSpPr>
          <p:nvPr/>
        </p:nvGrpSpPr>
        <p:grpSpPr bwMode="auto">
          <a:xfrm>
            <a:off x="3084910" y="3437336"/>
            <a:ext cx="214313" cy="606028"/>
            <a:chOff x="2177" y="1496"/>
            <a:chExt cx="344" cy="756"/>
          </a:xfrm>
        </p:grpSpPr>
        <p:sp>
          <p:nvSpPr>
            <p:cNvPr id="27682" name="AutoShape 113">
              <a:extLst>
                <a:ext uri="{FF2B5EF4-FFF2-40B4-BE49-F238E27FC236}">
                  <a16:creationId xmlns:a16="http://schemas.microsoft.com/office/drawing/2014/main" id="{941BBA4B-B8FE-FF41-8A75-F76240FA4A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7" y="1496"/>
              <a:ext cx="344" cy="561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800"/>
            </a:p>
          </p:txBody>
        </p:sp>
        <p:sp>
          <p:nvSpPr>
            <p:cNvPr id="27683" name="AutoShape 114">
              <a:extLst>
                <a:ext uri="{FF2B5EF4-FFF2-40B4-BE49-F238E27FC236}">
                  <a16:creationId xmlns:a16="http://schemas.microsoft.com/office/drawing/2014/main" id="{2314295E-F477-C446-8610-C1DEDD44B2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7" y="2065"/>
              <a:ext cx="157" cy="187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800"/>
            </a:p>
          </p:txBody>
        </p:sp>
      </p:grpSp>
      <p:sp>
        <p:nvSpPr>
          <p:cNvPr id="31861" name="Freeform 117">
            <a:extLst>
              <a:ext uri="{FF2B5EF4-FFF2-40B4-BE49-F238E27FC236}">
                <a16:creationId xmlns:a16="http://schemas.microsoft.com/office/drawing/2014/main" id="{8706E342-F044-3648-87A0-70C90ADEA8D2}"/>
              </a:ext>
            </a:extLst>
          </p:cNvPr>
          <p:cNvSpPr>
            <a:spLocks/>
          </p:cNvSpPr>
          <p:nvPr/>
        </p:nvSpPr>
        <p:spPr bwMode="auto">
          <a:xfrm>
            <a:off x="2647951" y="2993233"/>
            <a:ext cx="4142185" cy="1813322"/>
          </a:xfrm>
          <a:custGeom>
            <a:avLst/>
            <a:gdLst>
              <a:gd name="T0" fmla="*/ 2147483647 w 3479"/>
              <a:gd name="T1" fmla="*/ 2147483647 h 1523"/>
              <a:gd name="T2" fmla="*/ 2147483647 w 3479"/>
              <a:gd name="T3" fmla="*/ 2147483647 h 1523"/>
              <a:gd name="T4" fmla="*/ 2147483647 w 3479"/>
              <a:gd name="T5" fmla="*/ 2147483647 h 1523"/>
              <a:gd name="T6" fmla="*/ 2147483647 w 3479"/>
              <a:gd name="T7" fmla="*/ 2147483647 h 1523"/>
              <a:gd name="T8" fmla="*/ 2147483647 w 3479"/>
              <a:gd name="T9" fmla="*/ 2147483647 h 1523"/>
              <a:gd name="T10" fmla="*/ 2147483647 w 3479"/>
              <a:gd name="T11" fmla="*/ 2147483647 h 1523"/>
              <a:gd name="T12" fmla="*/ 2147483647 w 3479"/>
              <a:gd name="T13" fmla="*/ 2147483647 h 1523"/>
              <a:gd name="T14" fmla="*/ 2147483647 w 3479"/>
              <a:gd name="T15" fmla="*/ 2147483647 h 1523"/>
              <a:gd name="T16" fmla="*/ 2147483647 w 3479"/>
              <a:gd name="T17" fmla="*/ 2147483647 h 1523"/>
              <a:gd name="T18" fmla="*/ 2147483647 w 3479"/>
              <a:gd name="T19" fmla="*/ 2147483647 h 1523"/>
              <a:gd name="T20" fmla="*/ 2147483647 w 3479"/>
              <a:gd name="T21" fmla="*/ 2147483647 h 1523"/>
              <a:gd name="T22" fmla="*/ 2147483647 w 3479"/>
              <a:gd name="T23" fmla="*/ 2147483647 h 1523"/>
              <a:gd name="T24" fmla="*/ 2147483647 w 3479"/>
              <a:gd name="T25" fmla="*/ 2147483647 h 1523"/>
              <a:gd name="T26" fmla="*/ 2147483647 w 3479"/>
              <a:gd name="T27" fmla="*/ 2147483647 h 1523"/>
              <a:gd name="T28" fmla="*/ 2147483647 w 3479"/>
              <a:gd name="T29" fmla="*/ 2147483647 h 1523"/>
              <a:gd name="T30" fmla="*/ 2147483647 w 3479"/>
              <a:gd name="T31" fmla="*/ 2147483647 h 1523"/>
              <a:gd name="T32" fmla="*/ 2147483647 w 3479"/>
              <a:gd name="T33" fmla="*/ 2147483647 h 1523"/>
              <a:gd name="T34" fmla="*/ 2147483647 w 3479"/>
              <a:gd name="T35" fmla="*/ 2147483647 h 1523"/>
              <a:gd name="T36" fmla="*/ 2147483647 w 3479"/>
              <a:gd name="T37" fmla="*/ 2147483647 h 1523"/>
              <a:gd name="T38" fmla="*/ 2147483647 w 3479"/>
              <a:gd name="T39" fmla="*/ 2147483647 h 1523"/>
              <a:gd name="T40" fmla="*/ 2147483647 w 3479"/>
              <a:gd name="T41" fmla="*/ 2147483647 h 1523"/>
              <a:gd name="T42" fmla="*/ 2147483647 w 3479"/>
              <a:gd name="T43" fmla="*/ 2147483647 h 1523"/>
              <a:gd name="T44" fmla="*/ 2147483647 w 3479"/>
              <a:gd name="T45" fmla="*/ 2147483647 h 1523"/>
              <a:gd name="T46" fmla="*/ 2147483647 w 3479"/>
              <a:gd name="T47" fmla="*/ 2147483647 h 1523"/>
              <a:gd name="T48" fmla="*/ 2147483647 w 3479"/>
              <a:gd name="T49" fmla="*/ 2147483647 h 1523"/>
              <a:gd name="T50" fmla="*/ 2147483647 w 3479"/>
              <a:gd name="T51" fmla="*/ 2147483647 h 1523"/>
              <a:gd name="T52" fmla="*/ 2147483647 w 3479"/>
              <a:gd name="T53" fmla="*/ 2147483647 h 1523"/>
              <a:gd name="T54" fmla="*/ 2147483647 w 3479"/>
              <a:gd name="T55" fmla="*/ 2147483647 h 1523"/>
              <a:gd name="T56" fmla="*/ 2147483647 w 3479"/>
              <a:gd name="T57" fmla="*/ 2147483647 h 1523"/>
              <a:gd name="T58" fmla="*/ 2147483647 w 3479"/>
              <a:gd name="T59" fmla="*/ 2147483647 h 1523"/>
              <a:gd name="T60" fmla="*/ 2147483647 w 3479"/>
              <a:gd name="T61" fmla="*/ 2147483647 h 1523"/>
              <a:gd name="T62" fmla="*/ 2147483647 w 3479"/>
              <a:gd name="T63" fmla="*/ 2147483647 h 1523"/>
              <a:gd name="T64" fmla="*/ 2147483647 w 3479"/>
              <a:gd name="T65" fmla="*/ 2147483647 h 1523"/>
              <a:gd name="T66" fmla="*/ 2147483647 w 3479"/>
              <a:gd name="T67" fmla="*/ 2147483647 h 1523"/>
              <a:gd name="T68" fmla="*/ 0 w 3479"/>
              <a:gd name="T69" fmla="*/ 2147483647 h 1523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3479"/>
              <a:gd name="T106" fmla="*/ 0 h 1523"/>
              <a:gd name="T107" fmla="*/ 3479 w 3479"/>
              <a:gd name="T108" fmla="*/ 1523 h 1523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3479" h="1523">
                <a:moveTo>
                  <a:pt x="3479" y="54"/>
                </a:moveTo>
                <a:cubicBezTo>
                  <a:pt x="3451" y="82"/>
                  <a:pt x="3405" y="118"/>
                  <a:pt x="3381" y="151"/>
                </a:cubicBezTo>
                <a:cubicBezTo>
                  <a:pt x="3339" y="209"/>
                  <a:pt x="3302" y="271"/>
                  <a:pt x="3262" y="330"/>
                </a:cubicBezTo>
                <a:cubicBezTo>
                  <a:pt x="3226" y="382"/>
                  <a:pt x="3177" y="437"/>
                  <a:pt x="3150" y="495"/>
                </a:cubicBezTo>
                <a:cubicBezTo>
                  <a:pt x="3117" y="566"/>
                  <a:pt x="3102" y="637"/>
                  <a:pt x="3082" y="712"/>
                </a:cubicBezTo>
                <a:cubicBezTo>
                  <a:pt x="3071" y="808"/>
                  <a:pt x="3067" y="930"/>
                  <a:pt x="2977" y="989"/>
                </a:cubicBezTo>
                <a:cubicBezTo>
                  <a:pt x="2967" y="1004"/>
                  <a:pt x="2960" y="1021"/>
                  <a:pt x="2948" y="1034"/>
                </a:cubicBezTo>
                <a:cubicBezTo>
                  <a:pt x="2913" y="1070"/>
                  <a:pt x="2811" y="1141"/>
                  <a:pt x="2761" y="1153"/>
                </a:cubicBezTo>
                <a:cubicBezTo>
                  <a:pt x="2735" y="1166"/>
                  <a:pt x="2713" y="1187"/>
                  <a:pt x="2686" y="1198"/>
                </a:cubicBezTo>
                <a:cubicBezTo>
                  <a:pt x="2659" y="1208"/>
                  <a:pt x="2618" y="1224"/>
                  <a:pt x="2596" y="1243"/>
                </a:cubicBezTo>
                <a:cubicBezTo>
                  <a:pt x="2559" y="1274"/>
                  <a:pt x="2512" y="1319"/>
                  <a:pt x="2476" y="1355"/>
                </a:cubicBezTo>
                <a:cubicBezTo>
                  <a:pt x="2444" y="1387"/>
                  <a:pt x="2425" y="1428"/>
                  <a:pt x="2386" y="1453"/>
                </a:cubicBezTo>
                <a:cubicBezTo>
                  <a:pt x="2360" y="1470"/>
                  <a:pt x="2333" y="1473"/>
                  <a:pt x="2304" y="1482"/>
                </a:cubicBezTo>
                <a:cubicBezTo>
                  <a:pt x="2270" y="1505"/>
                  <a:pt x="2231" y="1510"/>
                  <a:pt x="2192" y="1520"/>
                </a:cubicBezTo>
                <a:cubicBezTo>
                  <a:pt x="2122" y="1517"/>
                  <a:pt x="2052" y="1523"/>
                  <a:pt x="1983" y="1512"/>
                </a:cubicBezTo>
                <a:cubicBezTo>
                  <a:pt x="1977" y="1511"/>
                  <a:pt x="1926" y="1446"/>
                  <a:pt x="1915" y="1430"/>
                </a:cubicBezTo>
                <a:cubicBezTo>
                  <a:pt x="1873" y="1370"/>
                  <a:pt x="1817" y="1295"/>
                  <a:pt x="1743" y="1273"/>
                </a:cubicBezTo>
                <a:cubicBezTo>
                  <a:pt x="1701" y="1275"/>
                  <a:pt x="1657" y="1271"/>
                  <a:pt x="1616" y="1280"/>
                </a:cubicBezTo>
                <a:cubicBezTo>
                  <a:pt x="1613" y="1281"/>
                  <a:pt x="1561" y="1317"/>
                  <a:pt x="1549" y="1325"/>
                </a:cubicBezTo>
                <a:cubicBezTo>
                  <a:pt x="1519" y="1345"/>
                  <a:pt x="1484" y="1355"/>
                  <a:pt x="1451" y="1370"/>
                </a:cubicBezTo>
                <a:cubicBezTo>
                  <a:pt x="1404" y="1391"/>
                  <a:pt x="1357" y="1393"/>
                  <a:pt x="1309" y="1408"/>
                </a:cubicBezTo>
                <a:cubicBezTo>
                  <a:pt x="1239" y="1430"/>
                  <a:pt x="1174" y="1450"/>
                  <a:pt x="1100" y="1460"/>
                </a:cubicBezTo>
                <a:cubicBezTo>
                  <a:pt x="1032" y="1456"/>
                  <a:pt x="964" y="1466"/>
                  <a:pt x="905" y="1430"/>
                </a:cubicBezTo>
                <a:cubicBezTo>
                  <a:pt x="830" y="1384"/>
                  <a:pt x="821" y="1308"/>
                  <a:pt x="786" y="1236"/>
                </a:cubicBezTo>
                <a:cubicBezTo>
                  <a:pt x="763" y="1189"/>
                  <a:pt x="730" y="1146"/>
                  <a:pt x="703" y="1101"/>
                </a:cubicBezTo>
                <a:cubicBezTo>
                  <a:pt x="678" y="1058"/>
                  <a:pt x="672" y="1016"/>
                  <a:pt x="651" y="974"/>
                </a:cubicBezTo>
                <a:cubicBezTo>
                  <a:pt x="638" y="948"/>
                  <a:pt x="619" y="925"/>
                  <a:pt x="606" y="899"/>
                </a:cubicBezTo>
                <a:cubicBezTo>
                  <a:pt x="591" y="835"/>
                  <a:pt x="560" y="777"/>
                  <a:pt x="531" y="719"/>
                </a:cubicBezTo>
                <a:cubicBezTo>
                  <a:pt x="523" y="703"/>
                  <a:pt x="524" y="683"/>
                  <a:pt x="516" y="667"/>
                </a:cubicBezTo>
                <a:cubicBezTo>
                  <a:pt x="508" y="651"/>
                  <a:pt x="486" y="622"/>
                  <a:pt x="486" y="622"/>
                </a:cubicBezTo>
                <a:cubicBezTo>
                  <a:pt x="457" y="534"/>
                  <a:pt x="424" y="450"/>
                  <a:pt x="382" y="368"/>
                </a:cubicBezTo>
                <a:cubicBezTo>
                  <a:pt x="369" y="343"/>
                  <a:pt x="366" y="310"/>
                  <a:pt x="352" y="286"/>
                </a:cubicBezTo>
                <a:cubicBezTo>
                  <a:pt x="333" y="253"/>
                  <a:pt x="301" y="195"/>
                  <a:pt x="277" y="166"/>
                </a:cubicBezTo>
                <a:cubicBezTo>
                  <a:pt x="236" y="116"/>
                  <a:pt x="181" y="70"/>
                  <a:pt x="135" y="24"/>
                </a:cubicBezTo>
                <a:cubicBezTo>
                  <a:pt x="111" y="0"/>
                  <a:pt x="15" y="9"/>
                  <a:pt x="0" y="9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o-RO"/>
          </a:p>
        </p:txBody>
      </p:sp>
      <p:sp>
        <p:nvSpPr>
          <p:cNvPr id="31862" name="Freeform 118">
            <a:extLst>
              <a:ext uri="{FF2B5EF4-FFF2-40B4-BE49-F238E27FC236}">
                <a16:creationId xmlns:a16="http://schemas.microsoft.com/office/drawing/2014/main" id="{B8A99F4B-2FE9-CE41-8477-C1E98D90C19E}"/>
              </a:ext>
            </a:extLst>
          </p:cNvPr>
          <p:cNvSpPr>
            <a:spLocks/>
          </p:cNvSpPr>
          <p:nvPr/>
        </p:nvSpPr>
        <p:spPr bwMode="auto">
          <a:xfrm>
            <a:off x="2612231" y="2762250"/>
            <a:ext cx="4177904" cy="2309813"/>
          </a:xfrm>
          <a:custGeom>
            <a:avLst/>
            <a:gdLst>
              <a:gd name="T0" fmla="*/ 0 w 3531"/>
              <a:gd name="T1" fmla="*/ 0 h 1902"/>
              <a:gd name="T2" fmla="*/ 2147483647 w 3531"/>
              <a:gd name="T3" fmla="*/ 2147483647 h 1902"/>
              <a:gd name="T4" fmla="*/ 2147483647 w 3531"/>
              <a:gd name="T5" fmla="*/ 2147483647 h 1902"/>
              <a:gd name="T6" fmla="*/ 2147483647 w 3531"/>
              <a:gd name="T7" fmla="*/ 2147483647 h 1902"/>
              <a:gd name="T8" fmla="*/ 2147483647 w 3531"/>
              <a:gd name="T9" fmla="*/ 2147483647 h 1902"/>
              <a:gd name="T10" fmla="*/ 2147483647 w 3531"/>
              <a:gd name="T11" fmla="*/ 2147483647 h 1902"/>
              <a:gd name="T12" fmla="*/ 2147483647 w 3531"/>
              <a:gd name="T13" fmla="*/ 2147483647 h 1902"/>
              <a:gd name="T14" fmla="*/ 2147483647 w 3531"/>
              <a:gd name="T15" fmla="*/ 2147483647 h 1902"/>
              <a:gd name="T16" fmla="*/ 2147483647 w 3531"/>
              <a:gd name="T17" fmla="*/ 2147483647 h 1902"/>
              <a:gd name="T18" fmla="*/ 2147483647 w 3531"/>
              <a:gd name="T19" fmla="*/ 2147483647 h 1902"/>
              <a:gd name="T20" fmla="*/ 2147483647 w 3531"/>
              <a:gd name="T21" fmla="*/ 2147483647 h 1902"/>
              <a:gd name="T22" fmla="*/ 2147483647 w 3531"/>
              <a:gd name="T23" fmla="*/ 2147483647 h 1902"/>
              <a:gd name="T24" fmla="*/ 2147483647 w 3531"/>
              <a:gd name="T25" fmla="*/ 2147483647 h 1902"/>
              <a:gd name="T26" fmla="*/ 2147483647 w 3531"/>
              <a:gd name="T27" fmla="*/ 2147483647 h 1902"/>
              <a:gd name="T28" fmla="*/ 2147483647 w 3531"/>
              <a:gd name="T29" fmla="*/ 2147483647 h 1902"/>
              <a:gd name="T30" fmla="*/ 2147483647 w 3531"/>
              <a:gd name="T31" fmla="*/ 2147483647 h 1902"/>
              <a:gd name="T32" fmla="*/ 2147483647 w 3531"/>
              <a:gd name="T33" fmla="*/ 2147483647 h 1902"/>
              <a:gd name="T34" fmla="*/ 2147483647 w 3531"/>
              <a:gd name="T35" fmla="*/ 2147483647 h 1902"/>
              <a:gd name="T36" fmla="*/ 2147483647 w 3531"/>
              <a:gd name="T37" fmla="*/ 2147483647 h 1902"/>
              <a:gd name="T38" fmla="*/ 2147483647 w 3531"/>
              <a:gd name="T39" fmla="*/ 2147483647 h 1902"/>
              <a:gd name="T40" fmla="*/ 2147483647 w 3531"/>
              <a:gd name="T41" fmla="*/ 2147483647 h 1902"/>
              <a:gd name="T42" fmla="*/ 2147483647 w 3531"/>
              <a:gd name="T43" fmla="*/ 2147483647 h 1902"/>
              <a:gd name="T44" fmla="*/ 2147483647 w 3531"/>
              <a:gd name="T45" fmla="*/ 2147483647 h 1902"/>
              <a:gd name="T46" fmla="*/ 2147483647 w 3531"/>
              <a:gd name="T47" fmla="*/ 2147483647 h 1902"/>
              <a:gd name="T48" fmla="*/ 2147483647 w 3531"/>
              <a:gd name="T49" fmla="*/ 2147483647 h 1902"/>
              <a:gd name="T50" fmla="*/ 2147483647 w 3531"/>
              <a:gd name="T51" fmla="*/ 2147483647 h 1902"/>
              <a:gd name="T52" fmla="*/ 2147483647 w 3531"/>
              <a:gd name="T53" fmla="*/ 2147483647 h 1902"/>
              <a:gd name="T54" fmla="*/ 2147483647 w 3531"/>
              <a:gd name="T55" fmla="*/ 2147483647 h 1902"/>
              <a:gd name="T56" fmla="*/ 2147483647 w 3531"/>
              <a:gd name="T57" fmla="*/ 2147483647 h 1902"/>
              <a:gd name="T58" fmla="*/ 2147483647 w 3531"/>
              <a:gd name="T59" fmla="*/ 2147483647 h 1902"/>
              <a:gd name="T60" fmla="*/ 2147483647 w 3531"/>
              <a:gd name="T61" fmla="*/ 2147483647 h 1902"/>
              <a:gd name="T62" fmla="*/ 2147483647 w 3531"/>
              <a:gd name="T63" fmla="*/ 2147483647 h 1902"/>
              <a:gd name="T64" fmla="*/ 2147483647 w 3531"/>
              <a:gd name="T65" fmla="*/ 2147483647 h 1902"/>
              <a:gd name="T66" fmla="*/ 2147483647 w 3531"/>
              <a:gd name="T67" fmla="*/ 2147483647 h 1902"/>
              <a:gd name="T68" fmla="*/ 2147483647 w 3531"/>
              <a:gd name="T69" fmla="*/ 2147483647 h 1902"/>
              <a:gd name="T70" fmla="*/ 2147483647 w 3531"/>
              <a:gd name="T71" fmla="*/ 2147483647 h 1902"/>
              <a:gd name="T72" fmla="*/ 2147483647 w 3531"/>
              <a:gd name="T73" fmla="*/ 2147483647 h 1902"/>
              <a:gd name="T74" fmla="*/ 2147483647 w 3531"/>
              <a:gd name="T75" fmla="*/ 2147483647 h 1902"/>
              <a:gd name="T76" fmla="*/ 2147483647 w 3531"/>
              <a:gd name="T77" fmla="*/ 2147483647 h 1902"/>
              <a:gd name="T78" fmla="*/ 2147483647 w 3531"/>
              <a:gd name="T79" fmla="*/ 2147483647 h 1902"/>
              <a:gd name="T80" fmla="*/ 2147483647 w 3531"/>
              <a:gd name="T81" fmla="*/ 2147483647 h 1902"/>
              <a:gd name="T82" fmla="*/ 2147483647 w 3531"/>
              <a:gd name="T83" fmla="*/ 2147483647 h 1902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3531"/>
              <a:gd name="T127" fmla="*/ 0 h 1902"/>
              <a:gd name="T128" fmla="*/ 3531 w 3531"/>
              <a:gd name="T129" fmla="*/ 1902 h 1902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3531" h="1902">
                <a:moveTo>
                  <a:pt x="0" y="0"/>
                </a:moveTo>
                <a:cubicBezTo>
                  <a:pt x="48" y="4"/>
                  <a:pt x="96" y="3"/>
                  <a:pt x="142" y="15"/>
                </a:cubicBezTo>
                <a:cubicBezTo>
                  <a:pt x="167" y="21"/>
                  <a:pt x="185" y="37"/>
                  <a:pt x="210" y="45"/>
                </a:cubicBezTo>
                <a:cubicBezTo>
                  <a:pt x="239" y="65"/>
                  <a:pt x="270" y="79"/>
                  <a:pt x="300" y="97"/>
                </a:cubicBezTo>
                <a:cubicBezTo>
                  <a:pt x="336" y="157"/>
                  <a:pt x="394" y="191"/>
                  <a:pt x="434" y="247"/>
                </a:cubicBezTo>
                <a:cubicBezTo>
                  <a:pt x="440" y="256"/>
                  <a:pt x="443" y="268"/>
                  <a:pt x="449" y="277"/>
                </a:cubicBezTo>
                <a:cubicBezTo>
                  <a:pt x="463" y="298"/>
                  <a:pt x="494" y="337"/>
                  <a:pt x="494" y="337"/>
                </a:cubicBezTo>
                <a:cubicBezTo>
                  <a:pt x="523" y="427"/>
                  <a:pt x="593" y="507"/>
                  <a:pt x="644" y="584"/>
                </a:cubicBezTo>
                <a:cubicBezTo>
                  <a:pt x="684" y="644"/>
                  <a:pt x="681" y="608"/>
                  <a:pt x="703" y="651"/>
                </a:cubicBezTo>
                <a:cubicBezTo>
                  <a:pt x="727" y="696"/>
                  <a:pt x="750" y="742"/>
                  <a:pt x="778" y="786"/>
                </a:cubicBezTo>
                <a:cubicBezTo>
                  <a:pt x="808" y="834"/>
                  <a:pt x="791" y="799"/>
                  <a:pt x="823" y="838"/>
                </a:cubicBezTo>
                <a:cubicBezTo>
                  <a:pt x="871" y="897"/>
                  <a:pt x="916" y="962"/>
                  <a:pt x="958" y="1025"/>
                </a:cubicBezTo>
                <a:cubicBezTo>
                  <a:pt x="983" y="1063"/>
                  <a:pt x="1037" y="1155"/>
                  <a:pt x="1077" y="1175"/>
                </a:cubicBezTo>
                <a:lnTo>
                  <a:pt x="1167" y="1235"/>
                </a:lnTo>
                <a:cubicBezTo>
                  <a:pt x="1167" y="1235"/>
                  <a:pt x="1167" y="1235"/>
                  <a:pt x="1167" y="1235"/>
                </a:cubicBezTo>
                <a:cubicBezTo>
                  <a:pt x="1207" y="1260"/>
                  <a:pt x="1247" y="1283"/>
                  <a:pt x="1287" y="1309"/>
                </a:cubicBezTo>
                <a:cubicBezTo>
                  <a:pt x="1308" y="1338"/>
                  <a:pt x="1334" y="1362"/>
                  <a:pt x="1354" y="1392"/>
                </a:cubicBezTo>
                <a:cubicBezTo>
                  <a:pt x="1380" y="1430"/>
                  <a:pt x="1396" y="1473"/>
                  <a:pt x="1422" y="1511"/>
                </a:cubicBezTo>
                <a:cubicBezTo>
                  <a:pt x="1434" y="1563"/>
                  <a:pt x="1448" y="1615"/>
                  <a:pt x="1459" y="1668"/>
                </a:cubicBezTo>
                <a:cubicBezTo>
                  <a:pt x="1461" y="1677"/>
                  <a:pt x="1471" y="1734"/>
                  <a:pt x="1474" y="1743"/>
                </a:cubicBezTo>
                <a:cubicBezTo>
                  <a:pt x="1488" y="1780"/>
                  <a:pt x="1535" y="1797"/>
                  <a:pt x="1564" y="1818"/>
                </a:cubicBezTo>
                <a:cubicBezTo>
                  <a:pt x="1594" y="1839"/>
                  <a:pt x="1601" y="1853"/>
                  <a:pt x="1639" y="1863"/>
                </a:cubicBezTo>
                <a:cubicBezTo>
                  <a:pt x="1696" y="1902"/>
                  <a:pt x="1716" y="1883"/>
                  <a:pt x="1803" y="1878"/>
                </a:cubicBezTo>
                <a:cubicBezTo>
                  <a:pt x="1833" y="1870"/>
                  <a:pt x="1856" y="1859"/>
                  <a:pt x="1885" y="1848"/>
                </a:cubicBezTo>
                <a:cubicBezTo>
                  <a:pt x="1931" y="1830"/>
                  <a:pt x="1987" y="1822"/>
                  <a:pt x="2035" y="1811"/>
                </a:cubicBezTo>
                <a:cubicBezTo>
                  <a:pt x="2093" y="1798"/>
                  <a:pt x="2149" y="1779"/>
                  <a:pt x="2207" y="1766"/>
                </a:cubicBezTo>
                <a:cubicBezTo>
                  <a:pt x="2236" y="1746"/>
                  <a:pt x="2266" y="1741"/>
                  <a:pt x="2297" y="1728"/>
                </a:cubicBezTo>
                <a:cubicBezTo>
                  <a:pt x="2336" y="1712"/>
                  <a:pt x="2369" y="1689"/>
                  <a:pt x="2409" y="1676"/>
                </a:cubicBezTo>
                <a:cubicBezTo>
                  <a:pt x="2467" y="1632"/>
                  <a:pt x="2515" y="1585"/>
                  <a:pt x="2566" y="1534"/>
                </a:cubicBezTo>
                <a:cubicBezTo>
                  <a:pt x="2621" y="1479"/>
                  <a:pt x="2660" y="1370"/>
                  <a:pt x="2701" y="1302"/>
                </a:cubicBezTo>
                <a:cubicBezTo>
                  <a:pt x="2726" y="1260"/>
                  <a:pt x="2739" y="1211"/>
                  <a:pt x="2761" y="1167"/>
                </a:cubicBezTo>
                <a:cubicBezTo>
                  <a:pt x="2766" y="1157"/>
                  <a:pt x="2776" y="1137"/>
                  <a:pt x="2776" y="1137"/>
                </a:cubicBezTo>
                <a:cubicBezTo>
                  <a:pt x="2785" y="1100"/>
                  <a:pt x="2797" y="1078"/>
                  <a:pt x="2820" y="1048"/>
                </a:cubicBezTo>
                <a:cubicBezTo>
                  <a:pt x="2833" y="1010"/>
                  <a:pt x="2855" y="982"/>
                  <a:pt x="2880" y="950"/>
                </a:cubicBezTo>
                <a:cubicBezTo>
                  <a:pt x="2897" y="902"/>
                  <a:pt x="2940" y="869"/>
                  <a:pt x="2963" y="823"/>
                </a:cubicBezTo>
                <a:cubicBezTo>
                  <a:pt x="2988" y="773"/>
                  <a:pt x="3015" y="720"/>
                  <a:pt x="3045" y="673"/>
                </a:cubicBezTo>
                <a:cubicBezTo>
                  <a:pt x="3061" y="623"/>
                  <a:pt x="3091" y="567"/>
                  <a:pt x="3120" y="524"/>
                </a:cubicBezTo>
                <a:cubicBezTo>
                  <a:pt x="3132" y="485"/>
                  <a:pt x="3157" y="446"/>
                  <a:pt x="3180" y="412"/>
                </a:cubicBezTo>
                <a:cubicBezTo>
                  <a:pt x="3187" y="402"/>
                  <a:pt x="3202" y="382"/>
                  <a:pt x="3202" y="382"/>
                </a:cubicBezTo>
                <a:cubicBezTo>
                  <a:pt x="3218" y="330"/>
                  <a:pt x="3260" y="244"/>
                  <a:pt x="3314" y="225"/>
                </a:cubicBezTo>
                <a:cubicBezTo>
                  <a:pt x="3364" y="207"/>
                  <a:pt x="3419" y="203"/>
                  <a:pt x="3471" y="195"/>
                </a:cubicBezTo>
                <a:cubicBezTo>
                  <a:pt x="3491" y="192"/>
                  <a:pt x="3511" y="180"/>
                  <a:pt x="3531" y="180"/>
                </a:cubicBezTo>
              </a:path>
            </a:pathLst>
          </a:custGeom>
          <a:noFill/>
          <a:ln w="38100">
            <a:solidFill>
              <a:schemeClr val="hlink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o-RO"/>
          </a:p>
        </p:txBody>
      </p:sp>
      <p:sp>
        <p:nvSpPr>
          <p:cNvPr id="27681" name="Rectangle 122">
            <a:extLst>
              <a:ext uri="{FF2B5EF4-FFF2-40B4-BE49-F238E27FC236}">
                <a16:creationId xmlns:a16="http://schemas.microsoft.com/office/drawing/2014/main" id="{97FBAEA8-31D3-AA46-86BD-015B77C60A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88669" y="2796780"/>
            <a:ext cx="428625" cy="91678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</p:spTree>
    <p:extLst>
      <p:ext uri="{BB962C8B-B14F-4D97-AF65-F5344CB8AC3E}">
        <p14:creationId xmlns:p14="http://schemas.microsoft.com/office/powerpoint/2010/main" val="381447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Bildergebnis für age of empires castle pictur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293" y="4192385"/>
            <a:ext cx="2188865" cy="148842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195606" y="1541188"/>
            <a:ext cx="6472238" cy="3269797"/>
          </a:xfrm>
        </p:spPr>
        <p:txBody>
          <a:bodyPr/>
          <a:lstStyle/>
          <a:p>
            <a:r>
              <a:rPr lang="en-US" dirty="0" err="1"/>
              <a:t>Doua</a:t>
            </a:r>
            <a:r>
              <a:rPr lang="en-US" dirty="0"/>
              <a:t> </a:t>
            </a:r>
            <a:r>
              <a:rPr lang="en-US" dirty="0" err="1"/>
              <a:t>armate</a:t>
            </a:r>
            <a:r>
              <a:rPr lang="en-US" dirty="0"/>
              <a:t> au </a:t>
            </a:r>
            <a:r>
              <a:rPr lang="en-US" dirty="0" err="1"/>
              <a:t>inconjurat</a:t>
            </a:r>
            <a:r>
              <a:rPr lang="en-US" dirty="0"/>
              <a:t> un </a:t>
            </a:r>
            <a:r>
              <a:rPr lang="en-US" dirty="0" err="1"/>
              <a:t>oras</a:t>
            </a:r>
            <a:endParaRPr lang="en-US" dirty="0"/>
          </a:p>
          <a:p>
            <a:r>
              <a:rPr lang="en-US" dirty="0" err="1"/>
              <a:t>Generalii</a:t>
            </a:r>
            <a:r>
              <a:rPr lang="en-US" dirty="0"/>
              <a:t> </a:t>
            </a:r>
            <a:r>
              <a:rPr lang="en-US" dirty="0" err="1"/>
              <a:t>acestora</a:t>
            </a:r>
            <a:r>
              <a:rPr lang="en-US" dirty="0"/>
              <a:t> </a:t>
            </a:r>
            <a:r>
              <a:rPr lang="en-US" dirty="0" err="1"/>
              <a:t>trebuie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decida</a:t>
            </a:r>
            <a:r>
              <a:rPr lang="en-US" dirty="0"/>
              <a:t> </a:t>
            </a:r>
            <a:r>
              <a:rPr lang="en-US" b="1" dirty="0" err="1">
                <a:solidFill>
                  <a:schemeClr val="accent1"/>
                </a:solidFill>
              </a:rPr>
              <a:t>impreuna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 err="1"/>
              <a:t>daca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atace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mearga</a:t>
            </a:r>
            <a:r>
              <a:rPr lang="en-US" dirty="0"/>
              <a:t> in </a:t>
            </a:r>
            <a:r>
              <a:rPr lang="en-US" dirty="0" err="1"/>
              <a:t>retragere</a:t>
            </a:r>
            <a:endParaRPr lang="en-US" dirty="0"/>
          </a:p>
          <a:p>
            <a:r>
              <a:rPr lang="en-US" dirty="0" err="1"/>
              <a:t>Ei</a:t>
            </a:r>
            <a:r>
              <a:rPr lang="en-US" dirty="0"/>
              <a:t> </a:t>
            </a:r>
            <a:r>
              <a:rPr lang="en-US" dirty="0" err="1"/>
              <a:t>comunica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mesageri</a:t>
            </a:r>
            <a:r>
              <a:rPr lang="en-US" dirty="0"/>
              <a:t>, care </a:t>
            </a:r>
            <a:r>
              <a:rPr lang="en-US" dirty="0" err="1"/>
              <a:t>insa</a:t>
            </a:r>
            <a:r>
              <a:rPr lang="en-US" dirty="0"/>
              <a:t> pot fi </a:t>
            </a:r>
            <a:r>
              <a:rPr lang="en-US" b="1" dirty="0" err="1">
                <a:solidFill>
                  <a:srgbClr val="C00000"/>
                </a:solidFill>
              </a:rPr>
              <a:t>interceptati</a:t>
            </a:r>
            <a:endParaRPr lang="en-US" dirty="0"/>
          </a:p>
          <a:p>
            <a:r>
              <a:rPr lang="en-US" dirty="0" err="1"/>
              <a:t>Ambii</a:t>
            </a:r>
            <a:r>
              <a:rPr lang="en-US" dirty="0"/>
              <a:t> </a:t>
            </a:r>
            <a:r>
              <a:rPr lang="en-US" dirty="0" err="1"/>
              <a:t>generali</a:t>
            </a:r>
            <a:r>
              <a:rPr lang="en-US" dirty="0"/>
              <a:t> </a:t>
            </a:r>
            <a:r>
              <a:rPr lang="en-US" dirty="0" err="1"/>
              <a:t>trebuie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ajunga</a:t>
            </a:r>
            <a:r>
              <a:rPr lang="en-US" dirty="0"/>
              <a:t> la </a:t>
            </a:r>
            <a:r>
              <a:rPr lang="en-US" b="1" dirty="0" err="1">
                <a:solidFill>
                  <a:schemeClr val="accent1"/>
                </a:solidFill>
              </a:rPr>
              <a:t>aceeasi</a:t>
            </a:r>
            <a:r>
              <a:rPr lang="en-US" b="1" dirty="0">
                <a:solidFill>
                  <a:schemeClr val="accent1"/>
                </a:solidFill>
              </a:rPr>
              <a:t> </a:t>
            </a:r>
            <a:r>
              <a:rPr lang="en-US" dirty="0" err="1"/>
              <a:t>decizie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524" y="495754"/>
            <a:ext cx="8629650" cy="720725"/>
          </a:xfrm>
        </p:spPr>
        <p:txBody>
          <a:bodyPr/>
          <a:lstStyle/>
          <a:p>
            <a:r>
              <a:rPr lang="en-US" dirty="0" err="1"/>
              <a:t>Paradoxul</a:t>
            </a:r>
            <a:r>
              <a:rPr lang="en-US" dirty="0"/>
              <a:t> </a:t>
            </a:r>
            <a:r>
              <a:rPr lang="en-US" dirty="0" err="1"/>
              <a:t>celor</a:t>
            </a:r>
            <a:r>
              <a:rPr lang="en-US" dirty="0"/>
              <a:t> </a:t>
            </a:r>
            <a:r>
              <a:rPr lang="en-US" dirty="0" err="1"/>
              <a:t>doi</a:t>
            </a:r>
            <a:r>
              <a:rPr lang="en-US" dirty="0"/>
              <a:t> </a:t>
            </a:r>
            <a:r>
              <a:rPr lang="en-US" dirty="0" err="1"/>
              <a:t>generali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CFC45-C303-416F-8E68-20C1E85C90D0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028" name="Picture 4" descr="Frankish Trebuchet in AoE II H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8022" y="4299447"/>
            <a:ext cx="1525308" cy="1274308"/>
          </a:xfrm>
          <a:prstGeom prst="rect">
            <a:avLst/>
          </a:prstGeom>
          <a:noFill/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ldergebnis für age of empires monk picture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30" t="16081" r="44320" b="46227"/>
          <a:stretch/>
        </p:blipFill>
        <p:spPr bwMode="auto">
          <a:xfrm>
            <a:off x="1638167" y="4376530"/>
            <a:ext cx="937260" cy="1120140"/>
          </a:xfrm>
          <a:prstGeom prst="rect">
            <a:avLst/>
          </a:prstGeom>
          <a:noFill/>
          <a:ln>
            <a:noFill/>
          </a:ln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28047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Destul</a:t>
            </a:r>
            <a:r>
              <a:rPr lang="en-US" dirty="0"/>
              <a:t> de </a:t>
            </a:r>
            <a:r>
              <a:rPr lang="en-US" dirty="0" err="1"/>
              <a:t>usor</a:t>
            </a:r>
            <a:r>
              <a:rPr lang="en-US" dirty="0"/>
              <a:t>, nu?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CFC45-C303-416F-8E68-20C1E85C90D0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332187" y="1952955"/>
            <a:ext cx="197069" cy="3917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618243" y="1952955"/>
            <a:ext cx="197069" cy="391773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1694794" y="2079078"/>
            <a:ext cx="5730626" cy="189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1694794" y="1778995"/>
            <a:ext cx="57306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We attack tomorrow at dawn.</a:t>
            </a:r>
          </a:p>
        </p:txBody>
      </p:sp>
      <p:sp>
        <p:nvSpPr>
          <p:cNvPr id="23" name="Line Callout 1 (Accent Bar) 22"/>
          <p:cNvSpPr/>
          <p:nvPr/>
        </p:nvSpPr>
        <p:spPr>
          <a:xfrm>
            <a:off x="2189672" y="2398864"/>
            <a:ext cx="4396862" cy="441435"/>
          </a:xfrm>
          <a:prstGeom prst="accentCallout1">
            <a:avLst>
              <a:gd name="adj1" fmla="val 18750"/>
              <a:gd name="adj2" fmla="val -8333"/>
              <a:gd name="adj3" fmla="val 58831"/>
              <a:gd name="adj4" fmla="val -150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Did they get my message? I can’t attack just yet.</a:t>
            </a:r>
          </a:p>
        </p:txBody>
      </p:sp>
      <p:sp>
        <p:nvSpPr>
          <p:cNvPr id="24" name="Right Arrow 23"/>
          <p:cNvSpPr/>
          <p:nvPr/>
        </p:nvSpPr>
        <p:spPr>
          <a:xfrm rot="10800000">
            <a:off x="1694793" y="3344259"/>
            <a:ext cx="5730626" cy="189187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694792" y="3029486"/>
            <a:ext cx="57306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Agreed, we attack tomorrow at dawn.</a:t>
            </a:r>
          </a:p>
        </p:txBody>
      </p:sp>
      <p:sp>
        <p:nvSpPr>
          <p:cNvPr id="31" name="Line Callout 1 (Accent Bar) 30"/>
          <p:cNvSpPr/>
          <p:nvPr/>
        </p:nvSpPr>
        <p:spPr>
          <a:xfrm flipH="1">
            <a:off x="2560963" y="3649355"/>
            <a:ext cx="4396862" cy="554915"/>
          </a:xfrm>
          <a:prstGeom prst="accentCallout1">
            <a:avLst>
              <a:gd name="adj1" fmla="val 18750"/>
              <a:gd name="adj2" fmla="val -8333"/>
              <a:gd name="adj3" fmla="val 58831"/>
              <a:gd name="adj4" fmla="val -15079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Did they get the confirmation? If not, they won’t attack…</a:t>
            </a:r>
          </a:p>
        </p:txBody>
      </p:sp>
      <p:sp>
        <p:nvSpPr>
          <p:cNvPr id="32" name="Right Arrow 31"/>
          <p:cNvSpPr/>
          <p:nvPr/>
        </p:nvSpPr>
        <p:spPr>
          <a:xfrm>
            <a:off x="1694793" y="4693540"/>
            <a:ext cx="5730626" cy="189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1694792" y="4393457"/>
            <a:ext cx="57306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Confirmation has been received.</a:t>
            </a:r>
          </a:p>
        </p:txBody>
      </p:sp>
      <p:sp>
        <p:nvSpPr>
          <p:cNvPr id="34" name="Line Callout 1 (Accent Bar) 33"/>
          <p:cNvSpPr/>
          <p:nvPr/>
        </p:nvSpPr>
        <p:spPr>
          <a:xfrm>
            <a:off x="2189672" y="5112115"/>
            <a:ext cx="4396862" cy="533267"/>
          </a:xfrm>
          <a:prstGeom prst="accentCallout1">
            <a:avLst>
              <a:gd name="adj1" fmla="val 18750"/>
              <a:gd name="adj2" fmla="val -8333"/>
              <a:gd name="adj3" fmla="val 58831"/>
              <a:gd name="adj4" fmla="val -150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Did they get my confirmation? If not, they won’t attack… </a:t>
            </a:r>
          </a:p>
        </p:txBody>
      </p:sp>
    </p:spTree>
    <p:extLst>
      <p:ext uri="{BB962C8B-B14F-4D97-AF65-F5344CB8AC3E}">
        <p14:creationId xmlns:p14="http://schemas.microsoft.com/office/powerpoint/2010/main" val="1048558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Probabil</a:t>
            </a:r>
            <a:r>
              <a:rPr lang="en-US" dirty="0"/>
              <a:t> ca nu…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CFC45-C303-416F-8E68-20C1E85C90D0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332187" y="1952955"/>
            <a:ext cx="197069" cy="39177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618243" y="1952955"/>
            <a:ext cx="197069" cy="3917731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0800000">
            <a:off x="1694793" y="2309322"/>
            <a:ext cx="5730626" cy="189187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694792" y="1994548"/>
            <a:ext cx="57306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I confirm receiving the confirmation.</a:t>
            </a:r>
          </a:p>
        </p:txBody>
      </p:sp>
      <p:sp>
        <p:nvSpPr>
          <p:cNvPr id="22" name="Line Callout 1 (Accent Bar) 21"/>
          <p:cNvSpPr/>
          <p:nvPr/>
        </p:nvSpPr>
        <p:spPr>
          <a:xfrm flipH="1">
            <a:off x="2560963" y="2614417"/>
            <a:ext cx="4396862" cy="554915"/>
          </a:xfrm>
          <a:prstGeom prst="accentCallout1">
            <a:avLst>
              <a:gd name="adj1" fmla="val 18750"/>
              <a:gd name="adj2" fmla="val -8333"/>
              <a:gd name="adj3" fmla="val 58831"/>
              <a:gd name="adj4" fmla="val -15079"/>
            </a:avLst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Did they get my last message? If not, they won’t attack…</a:t>
            </a:r>
          </a:p>
        </p:txBody>
      </p:sp>
      <p:sp>
        <p:nvSpPr>
          <p:cNvPr id="25" name="Right Arrow 24"/>
          <p:cNvSpPr/>
          <p:nvPr/>
        </p:nvSpPr>
        <p:spPr>
          <a:xfrm>
            <a:off x="1694794" y="3700056"/>
            <a:ext cx="5730626" cy="1891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694794" y="3399973"/>
            <a:ext cx="573062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Consolas" panose="020B0609020204030204" pitchFamily="49" charset="0"/>
                <a:cs typeface="Consolas" panose="020B0609020204030204" pitchFamily="49" charset="0"/>
              </a:rPr>
              <a:t>I confirm receiving the confirmation.</a:t>
            </a:r>
          </a:p>
        </p:txBody>
      </p:sp>
      <p:sp>
        <p:nvSpPr>
          <p:cNvPr id="28" name="Line Callout 1 (Accent Bar) 27"/>
          <p:cNvSpPr/>
          <p:nvPr/>
        </p:nvSpPr>
        <p:spPr>
          <a:xfrm>
            <a:off x="2189672" y="4019842"/>
            <a:ext cx="4396862" cy="513207"/>
          </a:xfrm>
          <a:prstGeom prst="accentCallout1">
            <a:avLst>
              <a:gd name="adj1" fmla="val 18750"/>
              <a:gd name="adj2" fmla="val -8333"/>
              <a:gd name="adj3" fmla="val 58831"/>
              <a:gd name="adj4" fmla="val -150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Did they get my last message? If not, they won’t attack…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088845" y="4591877"/>
            <a:ext cx="59851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949832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 </a:t>
            </a:r>
            <a:r>
              <a:rPr lang="en-US" dirty="0" err="1"/>
              <a:t>cursul</a:t>
            </a:r>
            <a:r>
              <a:rPr lang="en-US" dirty="0"/>
              <a:t> </a:t>
            </a:r>
            <a:r>
              <a:rPr lang="en-US" dirty="0" err="1"/>
              <a:t>practic</a:t>
            </a:r>
            <a:r>
              <a:rPr lang="en-US" dirty="0"/>
              <a:t>... failure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CFC45-C303-416F-8E68-20C1E85C90D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04537" y="1077688"/>
            <a:ext cx="8629650" cy="4359729"/>
          </a:xfrm>
        </p:spPr>
        <p:txBody>
          <a:bodyPr/>
          <a:lstStyle/>
          <a:p>
            <a:r>
              <a:rPr lang="rm-CH" dirty="0"/>
              <a:t>Pana in acest punct, modelele presupuse pentru sisteme distribuite imperfecte au constat din:</a:t>
            </a:r>
          </a:p>
          <a:p>
            <a:pPr marL="557213" lvl="1" indent="-385763">
              <a:buFont typeface="+mj-lt"/>
              <a:buAutoNum type="arabicPeriod"/>
            </a:pPr>
            <a:r>
              <a:rPr lang="rm-CH" b="1" dirty="0"/>
              <a:t>Fail-recover faults</a:t>
            </a:r>
          </a:p>
          <a:p>
            <a:pPr lvl="2"/>
            <a:r>
              <a:rPr lang="rm-CH" dirty="0"/>
              <a:t>Un nod se defecteaza si nu mai raspunde la mesaje</a:t>
            </a:r>
          </a:p>
          <a:p>
            <a:pPr lvl="2"/>
            <a:r>
              <a:rPr lang="rm-CH" dirty="0"/>
              <a:t>Alte noduri pot detecta defectul prin timeout-uri: “if 127.0.0.10 doesn’t respond in 100ms, it’s down”</a:t>
            </a:r>
          </a:p>
          <a:p>
            <a:pPr lvl="2"/>
            <a:r>
              <a:rPr lang="rm-CH" dirty="0"/>
              <a:t>… dar nodurile respective pot reveni in operatie</a:t>
            </a:r>
          </a:p>
          <a:p>
            <a:pPr marL="557213" lvl="1" indent="-385763">
              <a:buFont typeface="+mj-lt"/>
              <a:buAutoNum type="arabicPeriod"/>
            </a:pPr>
            <a:r>
              <a:rPr lang="rm-CH" b="1" dirty="0"/>
              <a:t>Delayed / lost messages</a:t>
            </a:r>
          </a:p>
          <a:p>
            <a:pPr marL="817960" lvl="2" indent="-385763"/>
            <a:r>
              <a:rPr lang="rm-CH" dirty="0"/>
              <a:t>Mesajele intre noduri pot fi arbitrar intarziate sau pierdute, dar </a:t>
            </a:r>
            <a:r>
              <a:rPr lang="rm-CH" b="1" dirty="0"/>
              <a:t>nu</a:t>
            </a:r>
            <a:r>
              <a:rPr lang="rm-CH" dirty="0"/>
              <a:t> corupte</a:t>
            </a:r>
          </a:p>
          <a:p>
            <a:r>
              <a:rPr lang="rm-CH" dirty="0"/>
              <a:t>Ne putem folosi imaginatia. Ce facem daca…</a:t>
            </a:r>
          </a:p>
          <a:p>
            <a:pPr lvl="1"/>
            <a:r>
              <a:rPr lang="rm-CH" dirty="0"/>
              <a:t>reteaua incepe sa corupa mesaje?</a:t>
            </a:r>
          </a:p>
          <a:p>
            <a:pPr lvl="1"/>
            <a:r>
              <a:rPr lang="rm-CH" dirty="0"/>
              <a:t>un atacator intercepteaza si modifica date in trafic?</a:t>
            </a:r>
          </a:p>
          <a:p>
            <a:pPr lvl="1"/>
            <a:r>
              <a:rPr lang="rm-CH" dirty="0"/>
              <a:t>unele noduri sunt… malitioase?</a:t>
            </a:r>
          </a:p>
          <a:p>
            <a:pPr marL="557213" lvl="1" indent="-385763"/>
            <a:endParaRPr lang="rm-CH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B9D2422-472A-C64A-BAA9-7133544E1F54}"/>
              </a:ext>
            </a:extLst>
          </p:cNvPr>
          <p:cNvSpPr/>
          <p:nvPr/>
        </p:nvSpPr>
        <p:spPr>
          <a:xfrm>
            <a:off x="7029347" y="5247620"/>
            <a:ext cx="746998" cy="7717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Node 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3EF2E98-5BDE-244E-A8C5-A2525E38206F}"/>
              </a:ext>
            </a:extLst>
          </p:cNvPr>
          <p:cNvSpPr/>
          <p:nvPr/>
        </p:nvSpPr>
        <p:spPr>
          <a:xfrm>
            <a:off x="8217384" y="5247620"/>
            <a:ext cx="746999" cy="77173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Node 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E035E34-E492-CD42-9A07-59329FA49968}"/>
              </a:ext>
            </a:extLst>
          </p:cNvPr>
          <p:cNvSpPr/>
          <p:nvPr/>
        </p:nvSpPr>
        <p:spPr>
          <a:xfrm>
            <a:off x="7623366" y="4475890"/>
            <a:ext cx="746998" cy="7717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Node 3</a:t>
            </a:r>
          </a:p>
        </p:txBody>
      </p:sp>
    </p:spTree>
    <p:extLst>
      <p:ext uri="{BB962C8B-B14F-4D97-AF65-F5344CB8AC3E}">
        <p14:creationId xmlns:p14="http://schemas.microsoft.com/office/powerpoint/2010/main" val="37068538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34733" y="1153561"/>
            <a:ext cx="8629650" cy="3269797"/>
          </a:xfrm>
        </p:spPr>
        <p:txBody>
          <a:bodyPr/>
          <a:lstStyle/>
          <a:p>
            <a:r>
              <a:rPr lang="en-US" dirty="0"/>
              <a:t>Nu </a:t>
            </a:r>
            <a:r>
              <a:rPr lang="en-US" dirty="0" err="1"/>
              <a:t>exista</a:t>
            </a:r>
            <a:r>
              <a:rPr lang="en-US" dirty="0"/>
              <a:t> un protocol care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garanteze</a:t>
            </a:r>
            <a:r>
              <a:rPr lang="en-US" dirty="0"/>
              <a:t> ca </a:t>
            </a:r>
            <a:r>
              <a:rPr lang="en-US" dirty="0" err="1"/>
              <a:t>ambii</a:t>
            </a:r>
            <a:r>
              <a:rPr lang="en-US" dirty="0"/>
              <a:t> </a:t>
            </a:r>
            <a:r>
              <a:rPr lang="en-US" dirty="0" err="1"/>
              <a:t>generali</a:t>
            </a:r>
            <a:r>
              <a:rPr lang="en-US" dirty="0"/>
              <a:t> (</a:t>
            </a:r>
            <a:r>
              <a:rPr lang="en-US" dirty="0" err="1"/>
              <a:t>noduri</a:t>
            </a:r>
            <a:r>
              <a:rPr lang="en-US" dirty="0"/>
              <a:t>) sunt 100% </a:t>
            </a:r>
            <a:r>
              <a:rPr lang="en-US" dirty="0" err="1"/>
              <a:t>siguri</a:t>
            </a:r>
            <a:r>
              <a:rPr lang="en-US" dirty="0"/>
              <a:t> </a:t>
            </a:r>
            <a:r>
              <a:rPr lang="en-US" dirty="0" err="1"/>
              <a:t>asupra</a:t>
            </a:r>
            <a:r>
              <a:rPr lang="en-US" dirty="0"/>
              <a:t> </a:t>
            </a:r>
            <a:r>
              <a:rPr lang="en-US" dirty="0" err="1"/>
              <a:t>deciziei</a:t>
            </a:r>
            <a:r>
              <a:rPr lang="en-US" dirty="0"/>
              <a:t> pe care </a:t>
            </a:r>
            <a:r>
              <a:rPr lang="en-US" dirty="0" err="1"/>
              <a:t>celalalt</a:t>
            </a:r>
            <a:r>
              <a:rPr lang="en-US" dirty="0"/>
              <a:t> o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lua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Exista</a:t>
            </a:r>
            <a:r>
              <a:rPr lang="en-US" dirty="0"/>
              <a:t> </a:t>
            </a:r>
            <a:r>
              <a:rPr lang="en-US" dirty="0" err="1"/>
              <a:t>demonstratii</a:t>
            </a:r>
            <a:r>
              <a:rPr lang="en-US" dirty="0"/>
              <a:t> </a:t>
            </a:r>
            <a:r>
              <a:rPr lang="en-US" dirty="0" err="1"/>
              <a:t>stiintifice</a:t>
            </a:r>
            <a:endParaRPr lang="en-US" dirty="0"/>
          </a:p>
          <a:p>
            <a:r>
              <a:rPr lang="en-US" dirty="0" err="1"/>
              <a:t>Dupa</a:t>
            </a:r>
            <a:r>
              <a:rPr lang="en-US" dirty="0"/>
              <a:t> </a:t>
            </a:r>
            <a:r>
              <a:rPr lang="en-US" b="1" dirty="0">
                <a:solidFill>
                  <a:srgbClr val="0070C0"/>
                </a:solidFill>
              </a:rPr>
              <a:t>500 </a:t>
            </a:r>
            <a:r>
              <a:rPr lang="en-US" b="1" dirty="0" err="1">
                <a:solidFill>
                  <a:srgbClr val="0070C0"/>
                </a:solidFill>
              </a:rPr>
              <a:t>confirmari</a:t>
            </a:r>
            <a:r>
              <a:rPr lang="en-US" dirty="0"/>
              <a:t>, </a:t>
            </a:r>
            <a:r>
              <a:rPr lang="en-US" dirty="0" err="1"/>
              <a:t>ambii</a:t>
            </a:r>
            <a:r>
              <a:rPr lang="en-US" dirty="0"/>
              <a:t> pot fi </a:t>
            </a:r>
            <a:r>
              <a:rPr lang="en-US" dirty="0" err="1"/>
              <a:t>destul</a:t>
            </a:r>
            <a:r>
              <a:rPr lang="en-US" dirty="0"/>
              <a:t> de </a:t>
            </a:r>
            <a:r>
              <a:rPr lang="en-US" dirty="0" err="1"/>
              <a:t>siguri</a:t>
            </a:r>
            <a:r>
              <a:rPr lang="en-US" dirty="0"/>
              <a:t> ca </a:t>
            </a:r>
            <a:r>
              <a:rPr lang="en-US" dirty="0" err="1"/>
              <a:t>amandoi</a:t>
            </a:r>
            <a:r>
              <a:rPr lang="en-US" dirty="0"/>
              <a:t> </a:t>
            </a:r>
            <a:r>
              <a:rPr lang="en-US" dirty="0" err="1"/>
              <a:t>vor</a:t>
            </a:r>
            <a:r>
              <a:rPr lang="en-US" dirty="0"/>
              <a:t> </a:t>
            </a:r>
            <a:r>
              <a:rPr lang="en-US" dirty="0" err="1"/>
              <a:t>ataca</a:t>
            </a:r>
            <a:r>
              <a:rPr lang="en-US" dirty="0"/>
              <a:t> (</a:t>
            </a:r>
            <a:r>
              <a:rPr lang="en-US" dirty="0" err="1"/>
              <a:t>sau</a:t>
            </a:r>
            <a:r>
              <a:rPr lang="en-US" dirty="0"/>
              <a:t>, </a:t>
            </a:r>
            <a:r>
              <a:rPr lang="en-US" dirty="0" err="1"/>
              <a:t>vor</a:t>
            </a:r>
            <a:r>
              <a:rPr lang="en-US" dirty="0"/>
              <a:t> </a:t>
            </a:r>
            <a:r>
              <a:rPr lang="en-US" dirty="0" err="1"/>
              <a:t>lua</a:t>
            </a:r>
            <a:r>
              <a:rPr lang="en-US" dirty="0"/>
              <a:t> </a:t>
            </a:r>
            <a:r>
              <a:rPr lang="en-US" dirty="0" err="1"/>
              <a:t>aceeasi</a:t>
            </a:r>
            <a:r>
              <a:rPr lang="en-US" dirty="0"/>
              <a:t> </a:t>
            </a:r>
            <a:r>
              <a:rPr lang="en-US" dirty="0" err="1"/>
              <a:t>decizie</a:t>
            </a:r>
            <a:r>
              <a:rPr lang="en-US" dirty="0"/>
              <a:t>)</a:t>
            </a:r>
          </a:p>
          <a:p>
            <a:r>
              <a:rPr lang="en-US" dirty="0"/>
              <a:t>Dar “</a:t>
            </a:r>
            <a:r>
              <a:rPr lang="en-US" dirty="0" err="1"/>
              <a:t>destul</a:t>
            </a:r>
            <a:r>
              <a:rPr lang="en-US" dirty="0"/>
              <a:t> de </a:t>
            </a:r>
            <a:r>
              <a:rPr lang="en-US" dirty="0" err="1"/>
              <a:t>siguri</a:t>
            </a:r>
            <a:r>
              <a:rPr lang="en-US" dirty="0"/>
              <a:t>” nu </a:t>
            </a:r>
            <a:r>
              <a:rPr lang="en-US" b="1" dirty="0" err="1">
                <a:solidFill>
                  <a:srgbClr val="0070C0"/>
                </a:solidFill>
              </a:rPr>
              <a:t>garanteaza</a:t>
            </a:r>
            <a:r>
              <a:rPr lang="en-US" b="1" dirty="0">
                <a:solidFill>
                  <a:srgbClr val="0070C0"/>
                </a:solidFill>
              </a:rPr>
              <a:t> 100% </a:t>
            </a:r>
            <a:r>
              <a:rPr lang="en-US" b="1" dirty="0" err="1">
                <a:solidFill>
                  <a:srgbClr val="0070C0"/>
                </a:solidFill>
              </a:rPr>
              <a:t>siguranta</a:t>
            </a:r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b="1" dirty="0">
              <a:solidFill>
                <a:srgbClr val="0070C0"/>
              </a:solidFill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Paradoxul</a:t>
            </a:r>
            <a:r>
              <a:rPr lang="en-US" dirty="0"/>
              <a:t> </a:t>
            </a:r>
            <a:r>
              <a:rPr lang="en-US" dirty="0" err="1"/>
              <a:t>celor</a:t>
            </a:r>
            <a:r>
              <a:rPr lang="en-US" dirty="0"/>
              <a:t> </a:t>
            </a:r>
            <a:r>
              <a:rPr lang="en-US" dirty="0" err="1"/>
              <a:t>doi</a:t>
            </a:r>
            <a:r>
              <a:rPr lang="en-US" dirty="0"/>
              <a:t> </a:t>
            </a:r>
            <a:r>
              <a:rPr lang="en-US" dirty="0" err="1"/>
              <a:t>generali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CFC45-C303-416F-8E68-20C1E85C90D0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AB32241-C38C-2B41-AABC-18C4B8E97BC2}"/>
              </a:ext>
            </a:extLst>
          </p:cNvPr>
          <p:cNvSpPr txBox="1">
            <a:spLocks/>
          </p:cNvSpPr>
          <p:nvPr/>
        </p:nvSpPr>
        <p:spPr bwMode="auto">
          <a:xfrm>
            <a:off x="729943" y="3434726"/>
            <a:ext cx="7839230" cy="1977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>
            <a:lvl1pPr marL="260747" indent="-260747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92EF"/>
              </a:buClr>
              <a:buFont typeface="Courier New" panose="02070309020205020404" pitchFamily="49" charset="0"/>
              <a:buChar char="o"/>
              <a:defRPr sz="195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14350" indent="-254794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92EF"/>
              </a:buClr>
              <a:buFont typeface="Courier New" panose="02070309020205020404" pitchFamily="49" charset="0"/>
              <a:buChar char="o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775097" indent="-260747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92EF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685800" indent="260747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92EF"/>
              </a:buClr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03388" indent="-17462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 typeface="Courier New" panose="02070309020205020404" pitchFamily="49" charset="0"/>
              <a:buNone/>
            </a:pPr>
            <a:r>
              <a:rPr lang="en-US" sz="1400" kern="0" dirty="0" err="1"/>
              <a:t>Varianta</a:t>
            </a:r>
            <a:r>
              <a:rPr lang="en-US" sz="1400" kern="0" dirty="0"/>
              <a:t> </a:t>
            </a:r>
            <a:r>
              <a:rPr lang="en-US" sz="1400" kern="0" dirty="0" err="1"/>
              <a:t>simplificata</a:t>
            </a:r>
            <a:r>
              <a:rPr lang="en-US" sz="1400" kern="0" dirty="0"/>
              <a:t> a </a:t>
            </a:r>
            <a:r>
              <a:rPr lang="en-US" sz="1400" kern="0" dirty="0" err="1"/>
              <a:t>demonstratiei</a:t>
            </a:r>
            <a:r>
              <a:rPr lang="en-US" sz="1400" kern="0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kern="0" dirty="0" err="1"/>
              <a:t>Presupunem</a:t>
            </a:r>
            <a:r>
              <a:rPr lang="en-US" sz="1400" kern="0" dirty="0"/>
              <a:t> ca </a:t>
            </a:r>
            <a:r>
              <a:rPr lang="en-US" sz="1400" kern="0" dirty="0" err="1"/>
              <a:t>exista</a:t>
            </a:r>
            <a:r>
              <a:rPr lang="en-US" sz="1400" kern="0" dirty="0"/>
              <a:t> un protocol care </a:t>
            </a:r>
            <a:r>
              <a:rPr lang="en-US" sz="1400" kern="0" dirty="0" err="1"/>
              <a:t>asigura</a:t>
            </a:r>
            <a:r>
              <a:rPr lang="en-US" sz="1400" kern="0" dirty="0"/>
              <a:t> ca </a:t>
            </a:r>
            <a:r>
              <a:rPr lang="en-US" sz="1400" kern="0" dirty="0" err="1"/>
              <a:t>dupa</a:t>
            </a:r>
            <a:r>
              <a:rPr lang="en-US" sz="1400" kern="0" dirty="0"/>
              <a:t> </a:t>
            </a:r>
            <a:r>
              <a:rPr lang="en-US" sz="1400" kern="0" dirty="0" err="1"/>
              <a:t>schimbul</a:t>
            </a:r>
            <a:r>
              <a:rPr lang="en-US" sz="1400" kern="0" dirty="0"/>
              <a:t> a </a:t>
            </a:r>
            <a:r>
              <a:rPr lang="en-US" sz="1400" b="1" kern="0" dirty="0">
                <a:solidFill>
                  <a:srgbClr val="0070C0"/>
                </a:solidFill>
              </a:rPr>
              <a:t>N </a:t>
            </a:r>
            <a:r>
              <a:rPr lang="en-US" sz="1400" b="1" kern="0" dirty="0" err="1">
                <a:solidFill>
                  <a:srgbClr val="0070C0"/>
                </a:solidFill>
              </a:rPr>
              <a:t>mesaje</a:t>
            </a:r>
            <a:r>
              <a:rPr lang="en-US" sz="1400" kern="0" dirty="0"/>
              <a:t>, se </a:t>
            </a:r>
            <a:r>
              <a:rPr lang="en-US" sz="1400" kern="0" dirty="0" err="1"/>
              <a:t>garanteaza</a:t>
            </a:r>
            <a:r>
              <a:rPr lang="en-US" sz="1400" kern="0" dirty="0"/>
              <a:t> </a:t>
            </a:r>
            <a:r>
              <a:rPr lang="en-US" sz="1400" kern="0" dirty="0" err="1"/>
              <a:t>siguranta</a:t>
            </a:r>
            <a:r>
              <a:rPr lang="en-US" sz="1400" kern="0" dirty="0"/>
              <a:t> in </a:t>
            </a:r>
            <a:r>
              <a:rPr lang="en-US" sz="1400" kern="0" dirty="0" err="1"/>
              <a:t>luarea</a:t>
            </a:r>
            <a:r>
              <a:rPr lang="en-US" sz="1400" kern="0" dirty="0"/>
              <a:t> </a:t>
            </a:r>
            <a:r>
              <a:rPr lang="en-US" sz="1400" kern="0" dirty="0" err="1"/>
              <a:t>deciziei</a:t>
            </a:r>
            <a:endParaRPr lang="en-US" sz="1400" kern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kern="0" dirty="0"/>
              <a:t>Al N-lea </a:t>
            </a:r>
            <a:r>
              <a:rPr lang="en-US" sz="1400" kern="0" dirty="0" err="1"/>
              <a:t>mesaj</a:t>
            </a:r>
            <a:r>
              <a:rPr lang="en-US" sz="1400" kern="0" dirty="0"/>
              <a:t> </a:t>
            </a:r>
            <a:r>
              <a:rPr lang="en-US" sz="1400" kern="0" dirty="0" err="1"/>
              <a:t>ar</a:t>
            </a:r>
            <a:r>
              <a:rPr lang="en-US" sz="1400" kern="0" dirty="0"/>
              <a:t> </a:t>
            </a:r>
            <a:r>
              <a:rPr lang="en-US" sz="1400" kern="0" dirty="0" err="1"/>
              <a:t>putea</a:t>
            </a:r>
            <a:r>
              <a:rPr lang="en-US" sz="1400" kern="0" dirty="0"/>
              <a:t> fi </a:t>
            </a:r>
            <a:r>
              <a:rPr lang="en-US" sz="1400" kern="0" dirty="0" err="1"/>
              <a:t>pierdut</a:t>
            </a:r>
            <a:r>
              <a:rPr lang="en-US" sz="1400" kern="0" dirty="0"/>
              <a:t>… </a:t>
            </a:r>
            <a:r>
              <a:rPr lang="en-US" sz="1400" kern="0" dirty="0" err="1"/>
              <a:t>deci</a:t>
            </a:r>
            <a:r>
              <a:rPr lang="en-US" sz="1400" kern="0" dirty="0"/>
              <a:t>, </a:t>
            </a:r>
            <a:r>
              <a:rPr lang="en-US" sz="1400" kern="0" dirty="0" err="1"/>
              <a:t>doar</a:t>
            </a:r>
            <a:r>
              <a:rPr lang="en-US" sz="1400" kern="0" dirty="0"/>
              <a:t> </a:t>
            </a:r>
            <a:r>
              <a:rPr lang="en-US" sz="1400" kern="0" dirty="0" err="1"/>
              <a:t>primele</a:t>
            </a:r>
            <a:r>
              <a:rPr lang="en-US" sz="1400" kern="0" dirty="0"/>
              <a:t> </a:t>
            </a:r>
            <a:r>
              <a:rPr lang="en-US" sz="1400" b="1" kern="0" dirty="0">
                <a:solidFill>
                  <a:srgbClr val="0070C0"/>
                </a:solidFill>
              </a:rPr>
              <a:t>N-1</a:t>
            </a:r>
            <a:r>
              <a:rPr lang="en-US" sz="1400" kern="0" dirty="0"/>
              <a:t> </a:t>
            </a:r>
            <a:r>
              <a:rPr lang="en-US" sz="1400" b="1" kern="0" dirty="0" err="1">
                <a:solidFill>
                  <a:srgbClr val="0070C0"/>
                </a:solidFill>
              </a:rPr>
              <a:t>mesaje</a:t>
            </a:r>
            <a:r>
              <a:rPr lang="en-US" sz="1400" kern="0" dirty="0">
                <a:solidFill>
                  <a:srgbClr val="0070C0"/>
                </a:solidFill>
              </a:rPr>
              <a:t> </a:t>
            </a:r>
            <a:r>
              <a:rPr lang="en-US" sz="1400" i="1" u="sng" kern="0" dirty="0" err="1"/>
              <a:t>inseamna</a:t>
            </a:r>
            <a:r>
              <a:rPr lang="en-US" sz="1400" i="1" u="sng" kern="0" dirty="0"/>
              <a:t> ca au </a:t>
            </a:r>
            <a:r>
              <a:rPr lang="en-US" sz="1400" i="1" u="sng" kern="0" dirty="0" err="1"/>
              <a:t>fost</a:t>
            </a:r>
            <a:r>
              <a:rPr lang="en-US" sz="1400" i="1" u="sng" kern="0" dirty="0"/>
              <a:t> </a:t>
            </a:r>
            <a:r>
              <a:rPr lang="en-US" sz="1400" i="1" u="sng" kern="0" dirty="0" err="1"/>
              <a:t>suficiente</a:t>
            </a:r>
            <a:r>
              <a:rPr lang="en-US" sz="1400" kern="0" dirty="0"/>
              <a:t> </a:t>
            </a:r>
            <a:r>
              <a:rPr lang="en-US" sz="1400" kern="0" dirty="0" err="1"/>
              <a:t>pentru</a:t>
            </a:r>
            <a:r>
              <a:rPr lang="en-US" sz="1400" kern="0" dirty="0"/>
              <a:t> a </a:t>
            </a:r>
            <a:r>
              <a:rPr lang="en-US" sz="1400" kern="0" dirty="0" err="1"/>
              <a:t>garanta</a:t>
            </a:r>
            <a:r>
              <a:rPr lang="en-US" sz="1400" kern="0" dirty="0"/>
              <a:t> </a:t>
            </a:r>
            <a:r>
              <a:rPr lang="en-US" sz="1400" kern="0" dirty="0" err="1"/>
              <a:t>siguranta</a:t>
            </a:r>
            <a:r>
              <a:rPr lang="en-US" sz="1400" kern="0" dirty="0"/>
              <a:t> in </a:t>
            </a:r>
            <a:r>
              <a:rPr lang="en-US" sz="1400" kern="0" dirty="0" err="1"/>
              <a:t>luarea</a:t>
            </a:r>
            <a:r>
              <a:rPr lang="en-US" sz="1400" kern="0" dirty="0"/>
              <a:t> </a:t>
            </a:r>
            <a:r>
              <a:rPr lang="en-US" sz="1400" kern="0" dirty="0" err="1"/>
              <a:t>deciziei</a:t>
            </a:r>
            <a:endParaRPr lang="en-US" sz="1400" kern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b="1" kern="0" dirty="0"/>
              <a:t>Deci, </a:t>
            </a:r>
            <a:r>
              <a:rPr lang="en-US" sz="1400" kern="0" dirty="0" err="1"/>
              <a:t>trebuie</a:t>
            </a:r>
            <a:r>
              <a:rPr lang="en-US" sz="1400" kern="0" dirty="0"/>
              <a:t> </a:t>
            </a:r>
            <a:r>
              <a:rPr lang="en-US" sz="1400" kern="0" dirty="0" err="1"/>
              <a:t>sa</a:t>
            </a:r>
            <a:r>
              <a:rPr lang="en-US" sz="1400" kern="0" dirty="0"/>
              <a:t> </a:t>
            </a:r>
            <a:r>
              <a:rPr lang="en-US" sz="1400" kern="0" dirty="0" err="1"/>
              <a:t>existe</a:t>
            </a:r>
            <a:r>
              <a:rPr lang="en-US" sz="1400" kern="0" dirty="0"/>
              <a:t> un protocol care </a:t>
            </a:r>
            <a:r>
              <a:rPr lang="en-US" sz="1400" kern="0" dirty="0" err="1"/>
              <a:t>schimba</a:t>
            </a:r>
            <a:r>
              <a:rPr lang="en-US" sz="1400" kern="0" dirty="0"/>
              <a:t> </a:t>
            </a:r>
            <a:r>
              <a:rPr lang="en-US" sz="1400" kern="0" dirty="0" err="1"/>
              <a:t>doar</a:t>
            </a:r>
            <a:r>
              <a:rPr lang="en-US" sz="1400" kern="0" dirty="0"/>
              <a:t> </a:t>
            </a:r>
            <a:r>
              <a:rPr lang="en-US" sz="1400" b="1" kern="0" dirty="0">
                <a:solidFill>
                  <a:srgbClr val="0070C0"/>
                </a:solidFill>
              </a:rPr>
              <a:t>N-1</a:t>
            </a:r>
            <a:r>
              <a:rPr lang="en-US" sz="1400" kern="0" dirty="0"/>
              <a:t> </a:t>
            </a:r>
            <a:r>
              <a:rPr lang="en-US" sz="1400" b="1" kern="0" dirty="0" err="1">
                <a:solidFill>
                  <a:srgbClr val="0070C0"/>
                </a:solidFill>
              </a:rPr>
              <a:t>mesaje</a:t>
            </a:r>
            <a:endParaRPr lang="en-US" sz="1400" kern="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400" kern="0" dirty="0" err="1"/>
              <a:t>Concluzia</a:t>
            </a:r>
            <a:r>
              <a:rPr lang="en-US" sz="1400" kern="0" dirty="0"/>
              <a:t>: </a:t>
            </a:r>
            <a:r>
              <a:rPr lang="en-US" sz="1400" kern="0" dirty="0" err="1"/>
              <a:t>exista</a:t>
            </a:r>
            <a:r>
              <a:rPr lang="en-US" sz="1400" kern="0" dirty="0"/>
              <a:t> un protocol care </a:t>
            </a:r>
            <a:r>
              <a:rPr lang="en-US" sz="1400" kern="0" dirty="0" err="1"/>
              <a:t>schimba</a:t>
            </a:r>
            <a:r>
              <a:rPr lang="en-US" sz="1400" kern="0" dirty="0"/>
              <a:t> in final </a:t>
            </a:r>
            <a:r>
              <a:rPr lang="en-US" sz="1400" b="1" kern="0" dirty="0">
                <a:solidFill>
                  <a:srgbClr val="0070C0"/>
                </a:solidFill>
              </a:rPr>
              <a:t>0 </a:t>
            </a:r>
            <a:r>
              <a:rPr lang="en-US" sz="1400" b="1" kern="0" dirty="0" err="1">
                <a:solidFill>
                  <a:srgbClr val="0070C0"/>
                </a:solidFill>
              </a:rPr>
              <a:t>mesaje</a:t>
            </a:r>
            <a:endParaRPr lang="en-US" sz="1400" b="1" kern="0" dirty="0">
              <a:solidFill>
                <a:srgbClr val="0070C0"/>
              </a:solidFill>
            </a:endParaRPr>
          </a:p>
          <a:p>
            <a:endParaRPr lang="en-US" sz="1400" kern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AB3A4FC-E8DC-724F-9548-B41BC8A13C43}"/>
              </a:ext>
            </a:extLst>
          </p:cNvPr>
          <p:cNvSpPr/>
          <p:nvPr/>
        </p:nvSpPr>
        <p:spPr>
          <a:xfrm>
            <a:off x="238538" y="5513236"/>
            <a:ext cx="833063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dirty="0" err="1"/>
              <a:t>Exista</a:t>
            </a:r>
            <a:r>
              <a:rPr lang="en-US" dirty="0"/>
              <a:t> </a:t>
            </a:r>
            <a:r>
              <a:rPr lang="en-US" dirty="0" err="1"/>
              <a:t>protocoale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mitigheaza</a:t>
            </a:r>
            <a:r>
              <a:rPr lang="en-US" dirty="0"/>
              <a:t> </a:t>
            </a:r>
            <a:r>
              <a:rPr lang="en-US" dirty="0" err="1"/>
              <a:t>nesiguranta</a:t>
            </a:r>
            <a:r>
              <a:rPr lang="en-US" dirty="0"/>
              <a:t> data de </a:t>
            </a:r>
            <a:r>
              <a:rPr lang="en-US" dirty="0" err="1"/>
              <a:t>trimiterea</a:t>
            </a:r>
            <a:r>
              <a:rPr lang="en-US" dirty="0"/>
              <a:t> </a:t>
            </a:r>
            <a:r>
              <a:rPr lang="en-US" dirty="0" err="1"/>
              <a:t>mesajelor</a:t>
            </a:r>
            <a:r>
              <a:rPr lang="en-US" dirty="0"/>
              <a:t>, </a:t>
            </a:r>
            <a:r>
              <a:rPr lang="en-US" dirty="0" err="1"/>
              <a:t>folosind</a:t>
            </a:r>
            <a:r>
              <a:rPr lang="en-US" dirty="0"/>
              <a:t> </a:t>
            </a:r>
            <a:r>
              <a:rPr lang="en-US" dirty="0" err="1"/>
              <a:t>reincercari</a:t>
            </a:r>
            <a:r>
              <a:rPr lang="en-US" dirty="0"/>
              <a:t>, ACK-</a:t>
            </a:r>
            <a:r>
              <a:rPr lang="en-US" dirty="0" err="1"/>
              <a:t>uri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timeouturi</a:t>
            </a:r>
            <a:endParaRPr lang="en-US" dirty="0"/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dirty="0"/>
              <a:t>TCP …</a:t>
            </a:r>
          </a:p>
        </p:txBody>
      </p:sp>
    </p:spTree>
    <p:extLst>
      <p:ext uri="{BB962C8B-B14F-4D97-AF65-F5344CB8AC3E}">
        <p14:creationId xmlns:p14="http://schemas.microsoft.com/office/powerpoint/2010/main" val="18148800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4" name="Group 73">
            <a:extLst>
              <a:ext uri="{FF2B5EF4-FFF2-40B4-BE49-F238E27FC236}">
                <a16:creationId xmlns:a16="http://schemas.microsoft.com/office/drawing/2014/main" id="{F327ACC6-8BA5-C545-AB83-EAE07528E9CF}"/>
              </a:ext>
            </a:extLst>
          </p:cNvPr>
          <p:cNvGrpSpPr>
            <a:grpSpLocks/>
          </p:cNvGrpSpPr>
          <p:nvPr/>
        </p:nvGrpSpPr>
        <p:grpSpPr bwMode="auto">
          <a:xfrm>
            <a:off x="5781675" y="4125516"/>
            <a:ext cx="2119313" cy="1114425"/>
            <a:chOff x="74" y="2334"/>
            <a:chExt cx="1780" cy="1564"/>
          </a:xfrm>
        </p:grpSpPr>
        <p:sp>
          <p:nvSpPr>
            <p:cNvPr id="28747" name="Line 74">
              <a:extLst>
                <a:ext uri="{FF2B5EF4-FFF2-40B4-BE49-F238E27FC236}">
                  <a16:creationId xmlns:a16="http://schemas.microsoft.com/office/drawing/2014/main" id="{3F3EB003-109A-F349-91CB-6F0B3E0A9E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9" y="2334"/>
              <a:ext cx="74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28748" name="Line 75">
              <a:extLst>
                <a:ext uri="{FF2B5EF4-FFF2-40B4-BE49-F238E27FC236}">
                  <a16:creationId xmlns:a16="http://schemas.microsoft.com/office/drawing/2014/main" id="{E5E08D25-9DA8-494E-9BB6-E4F13C9DC3D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8" y="2334"/>
              <a:ext cx="516" cy="155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28749" name="Line 76">
              <a:extLst>
                <a:ext uri="{FF2B5EF4-FFF2-40B4-BE49-F238E27FC236}">
                  <a16:creationId xmlns:a16="http://schemas.microsoft.com/office/drawing/2014/main" id="{E34A8833-7685-1446-B1FA-356259F7D1B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" y="2342"/>
              <a:ext cx="516" cy="155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o-RO"/>
            </a:p>
          </p:txBody>
        </p:sp>
      </p:grpSp>
      <p:grpSp>
        <p:nvGrpSpPr>
          <p:cNvPr id="28675" name="Group 81">
            <a:extLst>
              <a:ext uri="{FF2B5EF4-FFF2-40B4-BE49-F238E27FC236}">
                <a16:creationId xmlns:a16="http://schemas.microsoft.com/office/drawing/2014/main" id="{D4E5DA4D-BA4A-ED42-B4EF-2CE1EB784799}"/>
              </a:ext>
            </a:extLst>
          </p:cNvPr>
          <p:cNvGrpSpPr>
            <a:grpSpLocks/>
          </p:cNvGrpSpPr>
          <p:nvPr/>
        </p:nvGrpSpPr>
        <p:grpSpPr bwMode="auto">
          <a:xfrm>
            <a:off x="5809060" y="2708672"/>
            <a:ext cx="2119313" cy="1114425"/>
            <a:chOff x="74" y="2334"/>
            <a:chExt cx="1780" cy="1564"/>
          </a:xfrm>
        </p:grpSpPr>
        <p:sp>
          <p:nvSpPr>
            <p:cNvPr id="28744" name="Line 82">
              <a:extLst>
                <a:ext uri="{FF2B5EF4-FFF2-40B4-BE49-F238E27FC236}">
                  <a16:creationId xmlns:a16="http://schemas.microsoft.com/office/drawing/2014/main" id="{00624DB4-2A9C-A34E-861F-5D669E73364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9" y="2334"/>
              <a:ext cx="74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28745" name="Line 83">
              <a:extLst>
                <a:ext uri="{FF2B5EF4-FFF2-40B4-BE49-F238E27FC236}">
                  <a16:creationId xmlns:a16="http://schemas.microsoft.com/office/drawing/2014/main" id="{FB95AC97-6F9E-8F4F-8702-50476DACF8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8" y="2334"/>
              <a:ext cx="516" cy="155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28746" name="Line 84">
              <a:extLst>
                <a:ext uri="{FF2B5EF4-FFF2-40B4-BE49-F238E27FC236}">
                  <a16:creationId xmlns:a16="http://schemas.microsoft.com/office/drawing/2014/main" id="{9BB9C629-55FC-4D4F-858B-7CFB21E3E72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" y="2342"/>
              <a:ext cx="516" cy="155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o-RO"/>
            </a:p>
          </p:txBody>
        </p:sp>
      </p:grpSp>
      <p:grpSp>
        <p:nvGrpSpPr>
          <p:cNvPr id="28676" name="Group 72">
            <a:extLst>
              <a:ext uri="{FF2B5EF4-FFF2-40B4-BE49-F238E27FC236}">
                <a16:creationId xmlns:a16="http://schemas.microsoft.com/office/drawing/2014/main" id="{DC1539C1-4FD6-904A-A4DD-C9F72DCACCA3}"/>
              </a:ext>
            </a:extLst>
          </p:cNvPr>
          <p:cNvGrpSpPr>
            <a:grpSpLocks/>
          </p:cNvGrpSpPr>
          <p:nvPr/>
        </p:nvGrpSpPr>
        <p:grpSpPr bwMode="auto">
          <a:xfrm>
            <a:off x="1231106" y="4383881"/>
            <a:ext cx="2119313" cy="1114425"/>
            <a:chOff x="74" y="2334"/>
            <a:chExt cx="1780" cy="1564"/>
          </a:xfrm>
        </p:grpSpPr>
        <p:sp>
          <p:nvSpPr>
            <p:cNvPr id="28741" name="Line 10">
              <a:extLst>
                <a:ext uri="{FF2B5EF4-FFF2-40B4-BE49-F238E27FC236}">
                  <a16:creationId xmlns:a16="http://schemas.microsoft.com/office/drawing/2014/main" id="{1F311138-A36F-334A-BBCA-EA9EA3A192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9" y="2334"/>
              <a:ext cx="74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28742" name="Line 11">
              <a:extLst>
                <a:ext uri="{FF2B5EF4-FFF2-40B4-BE49-F238E27FC236}">
                  <a16:creationId xmlns:a16="http://schemas.microsoft.com/office/drawing/2014/main" id="{3788FFF5-BE75-2F47-B0FD-7F3150089F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8" y="2334"/>
              <a:ext cx="516" cy="155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28743" name="Line 71">
              <a:extLst>
                <a:ext uri="{FF2B5EF4-FFF2-40B4-BE49-F238E27FC236}">
                  <a16:creationId xmlns:a16="http://schemas.microsoft.com/office/drawing/2014/main" id="{3A67EC87-36C9-C94D-9358-E822648E11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" y="2342"/>
              <a:ext cx="516" cy="155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o-RO"/>
            </a:p>
          </p:txBody>
        </p:sp>
      </p:grpSp>
      <p:sp>
        <p:nvSpPr>
          <p:cNvPr id="28677" name="Rectangle 8">
            <a:extLst>
              <a:ext uri="{FF2B5EF4-FFF2-40B4-BE49-F238E27FC236}">
                <a16:creationId xmlns:a16="http://schemas.microsoft.com/office/drawing/2014/main" id="{CAB9DE1D-366E-CF40-899B-956D298798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err="1">
                <a:ea typeface="SimSun" panose="02010600030101010101" pitchFamily="2" charset="-122"/>
              </a:rPr>
              <a:t>Problema</a:t>
            </a:r>
            <a:r>
              <a:rPr lang="en-US" altLang="zh-CN" dirty="0">
                <a:ea typeface="SimSun" panose="02010600030101010101" pitchFamily="2" charset="-122"/>
              </a:rPr>
              <a:t> </a:t>
            </a:r>
            <a:r>
              <a:rPr lang="en-US" altLang="zh-CN" dirty="0" err="1">
                <a:ea typeface="SimSun" panose="02010600030101010101" pitchFamily="2" charset="-122"/>
              </a:rPr>
              <a:t>generarilor</a:t>
            </a:r>
            <a:r>
              <a:rPr lang="en-US" altLang="zh-CN" dirty="0">
                <a:ea typeface="SimSun" panose="02010600030101010101" pitchFamily="2" charset="-122"/>
              </a:rPr>
              <a:t> </a:t>
            </a:r>
            <a:r>
              <a:rPr lang="en-US" altLang="zh-CN" dirty="0" err="1">
                <a:ea typeface="SimSun" panose="02010600030101010101" pitchFamily="2" charset="-122"/>
              </a:rPr>
              <a:t>bizantini</a:t>
            </a:r>
            <a:endParaRPr lang="en-US" altLang="zh-CN" dirty="0">
              <a:ea typeface="SimSun" panose="02010600030101010101" pitchFamily="2" charset="-122"/>
            </a:endParaRPr>
          </a:p>
        </p:txBody>
      </p:sp>
      <p:sp>
        <p:nvSpPr>
          <p:cNvPr id="28678" name="AutoShape 15">
            <a:extLst>
              <a:ext uri="{FF2B5EF4-FFF2-40B4-BE49-F238E27FC236}">
                <a16:creationId xmlns:a16="http://schemas.microsoft.com/office/drawing/2014/main" id="{0A44DCC3-ED9B-944E-8B09-22FBBCD424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3848" y="2461022"/>
            <a:ext cx="329803" cy="276225"/>
          </a:xfrm>
          <a:prstGeom prst="smileyFace">
            <a:avLst>
              <a:gd name="adj" fmla="val 4653"/>
            </a:avLst>
          </a:prstGeom>
          <a:solidFill>
            <a:schemeClr val="hlink"/>
          </a:solidFill>
          <a:ln w="38100">
            <a:solidFill>
              <a:srgbClr val="FFCCFF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28679" name="AutoShape 17">
            <a:extLst>
              <a:ext uri="{FF2B5EF4-FFF2-40B4-BE49-F238E27FC236}">
                <a16:creationId xmlns:a16="http://schemas.microsoft.com/office/drawing/2014/main" id="{A43863A1-5B5A-8147-A4F7-3EF323902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4063604"/>
            <a:ext cx="329804" cy="276225"/>
          </a:xfrm>
          <a:prstGeom prst="smileyFace">
            <a:avLst>
              <a:gd name="adj" fmla="val 4653"/>
            </a:avLst>
          </a:prstGeom>
          <a:solidFill>
            <a:schemeClr val="hlink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28680" name="AutoShape 19">
            <a:extLst>
              <a:ext uri="{FF2B5EF4-FFF2-40B4-BE49-F238E27FC236}">
                <a16:creationId xmlns:a16="http://schemas.microsoft.com/office/drawing/2014/main" id="{A2CA7A49-8921-7543-A42E-49DF39DDD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9887" y="2308622"/>
            <a:ext cx="329804" cy="276225"/>
          </a:xfrm>
          <a:prstGeom prst="smileyFace">
            <a:avLst>
              <a:gd name="adj" fmla="val 4653"/>
            </a:avLst>
          </a:prstGeom>
          <a:solidFill>
            <a:schemeClr val="hlink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28681" name="AutoShape 20">
            <a:extLst>
              <a:ext uri="{FF2B5EF4-FFF2-40B4-BE49-F238E27FC236}">
                <a16:creationId xmlns:a16="http://schemas.microsoft.com/office/drawing/2014/main" id="{91DC0611-0950-9043-BBDF-71B48011ED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61536" y="3762375"/>
            <a:ext cx="329803" cy="276225"/>
          </a:xfrm>
          <a:prstGeom prst="smileyFace">
            <a:avLst>
              <a:gd name="adj" fmla="val 4653"/>
            </a:avLst>
          </a:prstGeom>
          <a:solidFill>
            <a:schemeClr val="hlink"/>
          </a:solidFill>
          <a:ln w="38100">
            <a:solidFill>
              <a:srgbClr val="FFCCFF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28682" name="AutoShape 22">
            <a:extLst>
              <a:ext uri="{FF2B5EF4-FFF2-40B4-BE49-F238E27FC236}">
                <a16:creationId xmlns:a16="http://schemas.microsoft.com/office/drawing/2014/main" id="{D8DA9E52-758B-274D-9995-021791957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6825" y="3457575"/>
            <a:ext cx="329804" cy="276225"/>
          </a:xfrm>
          <a:prstGeom prst="smileyFace">
            <a:avLst>
              <a:gd name="adj" fmla="val 4653"/>
            </a:avLst>
          </a:prstGeom>
          <a:solidFill>
            <a:srgbClr val="FF99CC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28683" name="AutoShape 23">
            <a:extLst>
              <a:ext uri="{FF2B5EF4-FFF2-40B4-BE49-F238E27FC236}">
                <a16:creationId xmlns:a16="http://schemas.microsoft.com/office/drawing/2014/main" id="{2DB50B02-0B58-9449-A5F5-FD47ABB7CA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4961" y="4383881"/>
            <a:ext cx="329803" cy="276225"/>
          </a:xfrm>
          <a:prstGeom prst="smileyFace">
            <a:avLst>
              <a:gd name="adj" fmla="val 4653"/>
            </a:avLst>
          </a:prstGeom>
          <a:solidFill>
            <a:srgbClr val="FF99CC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28684" name="AutoShape 24">
            <a:extLst>
              <a:ext uri="{FF2B5EF4-FFF2-40B4-BE49-F238E27FC236}">
                <a16:creationId xmlns:a16="http://schemas.microsoft.com/office/drawing/2014/main" id="{80104C8B-6668-964E-966B-1DE9A22A0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29187" y="4286250"/>
            <a:ext cx="329804" cy="276225"/>
          </a:xfrm>
          <a:prstGeom prst="smileyFace">
            <a:avLst>
              <a:gd name="adj" fmla="val 4653"/>
            </a:avLst>
          </a:prstGeom>
          <a:solidFill>
            <a:srgbClr val="FF99CC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28685" name="AutoShape 25">
            <a:extLst>
              <a:ext uri="{FF2B5EF4-FFF2-40B4-BE49-F238E27FC236}">
                <a16:creationId xmlns:a16="http://schemas.microsoft.com/office/drawing/2014/main" id="{396ECE99-7160-8A4D-9FA9-8F1C99C21E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9487" y="3726656"/>
            <a:ext cx="329804" cy="276225"/>
          </a:xfrm>
          <a:prstGeom prst="smileyFace">
            <a:avLst>
              <a:gd name="adj" fmla="val 4653"/>
            </a:avLst>
          </a:prstGeom>
          <a:solidFill>
            <a:srgbClr val="FF99CC"/>
          </a:solidFill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28686" name="AutoShape 26">
            <a:extLst>
              <a:ext uri="{FF2B5EF4-FFF2-40B4-BE49-F238E27FC236}">
                <a16:creationId xmlns:a16="http://schemas.microsoft.com/office/drawing/2014/main" id="{0AB7579C-BF4A-0F4D-A2BA-E5804825AD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9748" y="1657350"/>
            <a:ext cx="1407319" cy="953691"/>
          </a:xfrm>
          <a:prstGeom prst="sun">
            <a:avLst>
              <a:gd name="adj" fmla="val 25000"/>
            </a:avLst>
          </a:prstGeom>
          <a:solidFill>
            <a:srgbClr val="FF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grpSp>
        <p:nvGrpSpPr>
          <p:cNvPr id="28687" name="Group 27">
            <a:extLst>
              <a:ext uri="{FF2B5EF4-FFF2-40B4-BE49-F238E27FC236}">
                <a16:creationId xmlns:a16="http://schemas.microsoft.com/office/drawing/2014/main" id="{33294832-8202-9147-9B7E-CE6DCF3AAC82}"/>
              </a:ext>
            </a:extLst>
          </p:cNvPr>
          <p:cNvGrpSpPr>
            <a:grpSpLocks/>
          </p:cNvGrpSpPr>
          <p:nvPr/>
        </p:nvGrpSpPr>
        <p:grpSpPr bwMode="auto">
          <a:xfrm>
            <a:off x="7183041" y="2538412"/>
            <a:ext cx="214313" cy="606029"/>
            <a:chOff x="2177" y="1496"/>
            <a:chExt cx="344" cy="756"/>
          </a:xfrm>
        </p:grpSpPr>
        <p:sp>
          <p:nvSpPr>
            <p:cNvPr id="28739" name="AutoShape 28">
              <a:extLst>
                <a:ext uri="{FF2B5EF4-FFF2-40B4-BE49-F238E27FC236}">
                  <a16:creationId xmlns:a16="http://schemas.microsoft.com/office/drawing/2014/main" id="{38DB48FC-DC56-7943-93D8-8878C5CF9A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7" y="1496"/>
              <a:ext cx="344" cy="561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800"/>
            </a:p>
          </p:txBody>
        </p:sp>
        <p:sp>
          <p:nvSpPr>
            <p:cNvPr id="28740" name="AutoShape 29">
              <a:extLst>
                <a:ext uri="{FF2B5EF4-FFF2-40B4-BE49-F238E27FC236}">
                  <a16:creationId xmlns:a16="http://schemas.microsoft.com/office/drawing/2014/main" id="{9B09C217-F4E8-E349-8610-AFE6115BFB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7" y="2065"/>
              <a:ext cx="157" cy="187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800"/>
            </a:p>
          </p:txBody>
        </p:sp>
      </p:grpSp>
      <p:grpSp>
        <p:nvGrpSpPr>
          <p:cNvPr id="28688" name="Group 33">
            <a:extLst>
              <a:ext uri="{FF2B5EF4-FFF2-40B4-BE49-F238E27FC236}">
                <a16:creationId xmlns:a16="http://schemas.microsoft.com/office/drawing/2014/main" id="{4D5B7143-111F-4C4E-BF65-9BA882C2DB54}"/>
              </a:ext>
            </a:extLst>
          </p:cNvPr>
          <p:cNvGrpSpPr>
            <a:grpSpLocks/>
          </p:cNvGrpSpPr>
          <p:nvPr/>
        </p:nvGrpSpPr>
        <p:grpSpPr bwMode="auto">
          <a:xfrm>
            <a:off x="6565106" y="2628900"/>
            <a:ext cx="214313" cy="606029"/>
            <a:chOff x="2177" y="1496"/>
            <a:chExt cx="344" cy="756"/>
          </a:xfrm>
        </p:grpSpPr>
        <p:sp>
          <p:nvSpPr>
            <p:cNvPr id="28737" name="AutoShape 34">
              <a:extLst>
                <a:ext uri="{FF2B5EF4-FFF2-40B4-BE49-F238E27FC236}">
                  <a16:creationId xmlns:a16="http://schemas.microsoft.com/office/drawing/2014/main" id="{E946E176-46BF-C546-A117-DA81AA1297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7" y="1496"/>
              <a:ext cx="344" cy="561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800"/>
            </a:p>
          </p:txBody>
        </p:sp>
        <p:sp>
          <p:nvSpPr>
            <p:cNvPr id="28738" name="AutoShape 35">
              <a:extLst>
                <a:ext uri="{FF2B5EF4-FFF2-40B4-BE49-F238E27FC236}">
                  <a16:creationId xmlns:a16="http://schemas.microsoft.com/office/drawing/2014/main" id="{EBD93397-0F15-D641-9FD2-8EE9DCC056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7" y="2065"/>
              <a:ext cx="157" cy="187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800"/>
            </a:p>
          </p:txBody>
        </p:sp>
      </p:grpSp>
      <p:grpSp>
        <p:nvGrpSpPr>
          <p:cNvPr id="28689" name="Group 36">
            <a:extLst>
              <a:ext uri="{FF2B5EF4-FFF2-40B4-BE49-F238E27FC236}">
                <a16:creationId xmlns:a16="http://schemas.microsoft.com/office/drawing/2014/main" id="{BA559360-7BD1-C84C-A605-EB1C258A128F}"/>
              </a:ext>
            </a:extLst>
          </p:cNvPr>
          <p:cNvGrpSpPr>
            <a:grpSpLocks/>
          </p:cNvGrpSpPr>
          <p:nvPr/>
        </p:nvGrpSpPr>
        <p:grpSpPr bwMode="auto">
          <a:xfrm>
            <a:off x="5498306" y="3190875"/>
            <a:ext cx="214313" cy="606029"/>
            <a:chOff x="2177" y="1496"/>
            <a:chExt cx="344" cy="756"/>
          </a:xfrm>
        </p:grpSpPr>
        <p:sp>
          <p:nvSpPr>
            <p:cNvPr id="28735" name="AutoShape 37">
              <a:extLst>
                <a:ext uri="{FF2B5EF4-FFF2-40B4-BE49-F238E27FC236}">
                  <a16:creationId xmlns:a16="http://schemas.microsoft.com/office/drawing/2014/main" id="{C735AA85-6B73-7E4B-AE1F-229996FA39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7" y="1496"/>
              <a:ext cx="344" cy="561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800"/>
            </a:p>
          </p:txBody>
        </p:sp>
        <p:sp>
          <p:nvSpPr>
            <p:cNvPr id="28736" name="AutoShape 38">
              <a:extLst>
                <a:ext uri="{FF2B5EF4-FFF2-40B4-BE49-F238E27FC236}">
                  <a16:creationId xmlns:a16="http://schemas.microsoft.com/office/drawing/2014/main" id="{0715D264-8DDC-A44B-AFBD-8915EA5C3E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7" y="2065"/>
              <a:ext cx="157" cy="187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800"/>
            </a:p>
          </p:txBody>
        </p:sp>
      </p:grpSp>
      <p:grpSp>
        <p:nvGrpSpPr>
          <p:cNvPr id="28690" name="Group 39">
            <a:extLst>
              <a:ext uri="{FF2B5EF4-FFF2-40B4-BE49-F238E27FC236}">
                <a16:creationId xmlns:a16="http://schemas.microsoft.com/office/drawing/2014/main" id="{0DC7B257-FCA0-854E-800B-6776466EA842}"/>
              </a:ext>
            </a:extLst>
          </p:cNvPr>
          <p:cNvGrpSpPr>
            <a:grpSpLocks/>
          </p:cNvGrpSpPr>
          <p:nvPr/>
        </p:nvGrpSpPr>
        <p:grpSpPr bwMode="auto">
          <a:xfrm>
            <a:off x="7100887" y="4320780"/>
            <a:ext cx="214313" cy="606028"/>
            <a:chOff x="2177" y="1496"/>
            <a:chExt cx="344" cy="756"/>
          </a:xfrm>
        </p:grpSpPr>
        <p:sp>
          <p:nvSpPr>
            <p:cNvPr id="28733" name="AutoShape 40">
              <a:extLst>
                <a:ext uri="{FF2B5EF4-FFF2-40B4-BE49-F238E27FC236}">
                  <a16:creationId xmlns:a16="http://schemas.microsoft.com/office/drawing/2014/main" id="{9E72E6E1-1797-394B-9132-C9B1346DC0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7" y="1496"/>
              <a:ext cx="344" cy="561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800"/>
            </a:p>
          </p:txBody>
        </p:sp>
        <p:sp>
          <p:nvSpPr>
            <p:cNvPr id="28734" name="AutoShape 41">
              <a:extLst>
                <a:ext uri="{FF2B5EF4-FFF2-40B4-BE49-F238E27FC236}">
                  <a16:creationId xmlns:a16="http://schemas.microsoft.com/office/drawing/2014/main" id="{C4EFF1CB-F7D6-D043-B522-D5B47C28AE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7" y="2065"/>
              <a:ext cx="157" cy="187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800"/>
            </a:p>
          </p:txBody>
        </p:sp>
      </p:grpSp>
      <p:grpSp>
        <p:nvGrpSpPr>
          <p:cNvPr id="28691" name="Group 42">
            <a:extLst>
              <a:ext uri="{FF2B5EF4-FFF2-40B4-BE49-F238E27FC236}">
                <a16:creationId xmlns:a16="http://schemas.microsoft.com/office/drawing/2014/main" id="{09070F7A-EB6B-EA47-BFA4-EF361C872287}"/>
              </a:ext>
            </a:extLst>
          </p:cNvPr>
          <p:cNvGrpSpPr>
            <a:grpSpLocks/>
          </p:cNvGrpSpPr>
          <p:nvPr/>
        </p:nvGrpSpPr>
        <p:grpSpPr bwMode="auto">
          <a:xfrm>
            <a:off x="3992166" y="3287317"/>
            <a:ext cx="214313" cy="606028"/>
            <a:chOff x="2177" y="1496"/>
            <a:chExt cx="344" cy="756"/>
          </a:xfrm>
        </p:grpSpPr>
        <p:sp>
          <p:nvSpPr>
            <p:cNvPr id="28731" name="AutoShape 43">
              <a:extLst>
                <a:ext uri="{FF2B5EF4-FFF2-40B4-BE49-F238E27FC236}">
                  <a16:creationId xmlns:a16="http://schemas.microsoft.com/office/drawing/2014/main" id="{8D88BEF7-AA19-3043-967A-2A85A161A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7" y="1496"/>
              <a:ext cx="344" cy="561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800"/>
            </a:p>
          </p:txBody>
        </p:sp>
        <p:sp>
          <p:nvSpPr>
            <p:cNvPr id="28732" name="AutoShape 44">
              <a:extLst>
                <a:ext uri="{FF2B5EF4-FFF2-40B4-BE49-F238E27FC236}">
                  <a16:creationId xmlns:a16="http://schemas.microsoft.com/office/drawing/2014/main" id="{C63B2266-4222-FA4C-BE37-DE3C944F0B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7" y="2065"/>
              <a:ext cx="157" cy="187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800"/>
            </a:p>
          </p:txBody>
        </p:sp>
      </p:grpSp>
      <p:grpSp>
        <p:nvGrpSpPr>
          <p:cNvPr id="28692" name="Group 45">
            <a:extLst>
              <a:ext uri="{FF2B5EF4-FFF2-40B4-BE49-F238E27FC236}">
                <a16:creationId xmlns:a16="http://schemas.microsoft.com/office/drawing/2014/main" id="{D6702FC2-08AF-B240-A60F-502B646D0E9A}"/>
              </a:ext>
            </a:extLst>
          </p:cNvPr>
          <p:cNvGrpSpPr>
            <a:grpSpLocks/>
          </p:cNvGrpSpPr>
          <p:nvPr/>
        </p:nvGrpSpPr>
        <p:grpSpPr bwMode="auto">
          <a:xfrm>
            <a:off x="2531269" y="4623198"/>
            <a:ext cx="214313" cy="606028"/>
            <a:chOff x="2177" y="1496"/>
            <a:chExt cx="344" cy="756"/>
          </a:xfrm>
        </p:grpSpPr>
        <p:sp>
          <p:nvSpPr>
            <p:cNvPr id="28729" name="AutoShape 46">
              <a:extLst>
                <a:ext uri="{FF2B5EF4-FFF2-40B4-BE49-F238E27FC236}">
                  <a16:creationId xmlns:a16="http://schemas.microsoft.com/office/drawing/2014/main" id="{02B47FA6-7F29-9F40-BFDA-18D5EC3E8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7" y="1496"/>
              <a:ext cx="344" cy="561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800"/>
            </a:p>
          </p:txBody>
        </p:sp>
        <p:sp>
          <p:nvSpPr>
            <p:cNvPr id="28730" name="AutoShape 47">
              <a:extLst>
                <a:ext uri="{FF2B5EF4-FFF2-40B4-BE49-F238E27FC236}">
                  <a16:creationId xmlns:a16="http://schemas.microsoft.com/office/drawing/2014/main" id="{D74F926E-AF8D-1247-AE41-0BAFD57A25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7" y="2065"/>
              <a:ext cx="157" cy="187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800"/>
            </a:p>
          </p:txBody>
        </p:sp>
      </p:grpSp>
      <p:grpSp>
        <p:nvGrpSpPr>
          <p:cNvPr id="28693" name="Group 48">
            <a:extLst>
              <a:ext uri="{FF2B5EF4-FFF2-40B4-BE49-F238E27FC236}">
                <a16:creationId xmlns:a16="http://schemas.microsoft.com/office/drawing/2014/main" id="{2FEA629D-3521-0341-B6DC-2383DB7C122D}"/>
              </a:ext>
            </a:extLst>
          </p:cNvPr>
          <p:cNvGrpSpPr>
            <a:grpSpLocks/>
          </p:cNvGrpSpPr>
          <p:nvPr/>
        </p:nvGrpSpPr>
        <p:grpSpPr bwMode="auto">
          <a:xfrm>
            <a:off x="7109222" y="3742136"/>
            <a:ext cx="214313" cy="606028"/>
            <a:chOff x="2177" y="1496"/>
            <a:chExt cx="344" cy="756"/>
          </a:xfrm>
        </p:grpSpPr>
        <p:sp>
          <p:nvSpPr>
            <p:cNvPr id="28727" name="AutoShape 49">
              <a:extLst>
                <a:ext uri="{FF2B5EF4-FFF2-40B4-BE49-F238E27FC236}">
                  <a16:creationId xmlns:a16="http://schemas.microsoft.com/office/drawing/2014/main" id="{933CF967-62CC-F443-AA9E-68B22F4DD7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7" y="1496"/>
              <a:ext cx="344" cy="561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800"/>
            </a:p>
          </p:txBody>
        </p:sp>
        <p:sp>
          <p:nvSpPr>
            <p:cNvPr id="28728" name="AutoShape 50">
              <a:extLst>
                <a:ext uri="{FF2B5EF4-FFF2-40B4-BE49-F238E27FC236}">
                  <a16:creationId xmlns:a16="http://schemas.microsoft.com/office/drawing/2014/main" id="{870D82DD-C626-7349-B621-84963C905E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7" y="2065"/>
              <a:ext cx="157" cy="187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800"/>
            </a:p>
          </p:txBody>
        </p:sp>
      </p:grpSp>
      <p:grpSp>
        <p:nvGrpSpPr>
          <p:cNvPr id="28694" name="Group 51">
            <a:extLst>
              <a:ext uri="{FF2B5EF4-FFF2-40B4-BE49-F238E27FC236}">
                <a16:creationId xmlns:a16="http://schemas.microsoft.com/office/drawing/2014/main" id="{9250AAFA-A091-014B-99D3-D9A118FB8576}"/>
              </a:ext>
            </a:extLst>
          </p:cNvPr>
          <p:cNvGrpSpPr>
            <a:grpSpLocks/>
          </p:cNvGrpSpPr>
          <p:nvPr/>
        </p:nvGrpSpPr>
        <p:grpSpPr bwMode="auto">
          <a:xfrm>
            <a:off x="5506641" y="4392217"/>
            <a:ext cx="214313" cy="606028"/>
            <a:chOff x="2177" y="1496"/>
            <a:chExt cx="344" cy="756"/>
          </a:xfrm>
        </p:grpSpPr>
        <p:sp>
          <p:nvSpPr>
            <p:cNvPr id="28725" name="AutoShape 52">
              <a:extLst>
                <a:ext uri="{FF2B5EF4-FFF2-40B4-BE49-F238E27FC236}">
                  <a16:creationId xmlns:a16="http://schemas.microsoft.com/office/drawing/2014/main" id="{713B489E-47C6-7B44-AE7E-A5C9B19DB4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7" y="1496"/>
              <a:ext cx="344" cy="561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800"/>
            </a:p>
          </p:txBody>
        </p:sp>
        <p:sp>
          <p:nvSpPr>
            <p:cNvPr id="28726" name="AutoShape 53">
              <a:extLst>
                <a:ext uri="{FF2B5EF4-FFF2-40B4-BE49-F238E27FC236}">
                  <a16:creationId xmlns:a16="http://schemas.microsoft.com/office/drawing/2014/main" id="{24071FA0-F9A4-BB4F-A6C5-96F0824E9B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7" y="2065"/>
              <a:ext cx="157" cy="187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800"/>
            </a:p>
          </p:txBody>
        </p:sp>
      </p:grpSp>
      <p:grpSp>
        <p:nvGrpSpPr>
          <p:cNvPr id="28695" name="Group 54">
            <a:extLst>
              <a:ext uri="{FF2B5EF4-FFF2-40B4-BE49-F238E27FC236}">
                <a16:creationId xmlns:a16="http://schemas.microsoft.com/office/drawing/2014/main" id="{C74B0527-E6A6-D54F-AB68-AD162CC9957E}"/>
              </a:ext>
            </a:extLst>
          </p:cNvPr>
          <p:cNvGrpSpPr>
            <a:grpSpLocks/>
          </p:cNvGrpSpPr>
          <p:nvPr/>
        </p:nvGrpSpPr>
        <p:grpSpPr bwMode="auto">
          <a:xfrm>
            <a:off x="4011216" y="4260056"/>
            <a:ext cx="214313" cy="606029"/>
            <a:chOff x="2177" y="1496"/>
            <a:chExt cx="344" cy="756"/>
          </a:xfrm>
        </p:grpSpPr>
        <p:sp>
          <p:nvSpPr>
            <p:cNvPr id="28723" name="AutoShape 55">
              <a:extLst>
                <a:ext uri="{FF2B5EF4-FFF2-40B4-BE49-F238E27FC236}">
                  <a16:creationId xmlns:a16="http://schemas.microsoft.com/office/drawing/2014/main" id="{D9BD399D-503F-DD4D-93EF-929D55A842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7" y="1496"/>
              <a:ext cx="344" cy="561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800"/>
            </a:p>
          </p:txBody>
        </p:sp>
        <p:sp>
          <p:nvSpPr>
            <p:cNvPr id="28724" name="AutoShape 56">
              <a:extLst>
                <a:ext uri="{FF2B5EF4-FFF2-40B4-BE49-F238E27FC236}">
                  <a16:creationId xmlns:a16="http://schemas.microsoft.com/office/drawing/2014/main" id="{8640E870-49C9-BA42-8A46-6CFF106248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7" y="2065"/>
              <a:ext cx="157" cy="187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800"/>
            </a:p>
          </p:txBody>
        </p:sp>
      </p:grpSp>
      <p:grpSp>
        <p:nvGrpSpPr>
          <p:cNvPr id="28696" name="Group 57">
            <a:extLst>
              <a:ext uri="{FF2B5EF4-FFF2-40B4-BE49-F238E27FC236}">
                <a16:creationId xmlns:a16="http://schemas.microsoft.com/office/drawing/2014/main" id="{588174DB-983B-6E4D-8786-15D4F95D8101}"/>
              </a:ext>
            </a:extLst>
          </p:cNvPr>
          <p:cNvGrpSpPr>
            <a:grpSpLocks/>
          </p:cNvGrpSpPr>
          <p:nvPr/>
        </p:nvGrpSpPr>
        <p:grpSpPr bwMode="auto">
          <a:xfrm>
            <a:off x="1741885" y="4062412"/>
            <a:ext cx="214313" cy="606029"/>
            <a:chOff x="2177" y="1496"/>
            <a:chExt cx="344" cy="756"/>
          </a:xfrm>
        </p:grpSpPr>
        <p:sp>
          <p:nvSpPr>
            <p:cNvPr id="28721" name="AutoShape 58">
              <a:extLst>
                <a:ext uri="{FF2B5EF4-FFF2-40B4-BE49-F238E27FC236}">
                  <a16:creationId xmlns:a16="http://schemas.microsoft.com/office/drawing/2014/main" id="{7CB57B9C-1A15-1042-8590-BBFBB767B0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7" y="1496"/>
              <a:ext cx="344" cy="561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800"/>
            </a:p>
          </p:txBody>
        </p:sp>
        <p:sp>
          <p:nvSpPr>
            <p:cNvPr id="28722" name="AutoShape 59">
              <a:extLst>
                <a:ext uri="{FF2B5EF4-FFF2-40B4-BE49-F238E27FC236}">
                  <a16:creationId xmlns:a16="http://schemas.microsoft.com/office/drawing/2014/main" id="{098C1AEB-6C0B-C942-B25F-C3C3CE5F55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7" y="2065"/>
              <a:ext cx="157" cy="187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800"/>
            </a:p>
          </p:txBody>
        </p:sp>
      </p:grpSp>
      <p:grpSp>
        <p:nvGrpSpPr>
          <p:cNvPr id="28697" name="Group 63">
            <a:extLst>
              <a:ext uri="{FF2B5EF4-FFF2-40B4-BE49-F238E27FC236}">
                <a16:creationId xmlns:a16="http://schemas.microsoft.com/office/drawing/2014/main" id="{D4D82AFC-E3E7-E54E-B293-936FFC5F117D}"/>
              </a:ext>
            </a:extLst>
          </p:cNvPr>
          <p:cNvGrpSpPr>
            <a:grpSpLocks/>
          </p:cNvGrpSpPr>
          <p:nvPr/>
        </p:nvGrpSpPr>
        <p:grpSpPr bwMode="auto">
          <a:xfrm>
            <a:off x="2132410" y="3205162"/>
            <a:ext cx="214313" cy="606029"/>
            <a:chOff x="2177" y="1496"/>
            <a:chExt cx="344" cy="756"/>
          </a:xfrm>
        </p:grpSpPr>
        <p:sp>
          <p:nvSpPr>
            <p:cNvPr id="28719" name="AutoShape 64">
              <a:extLst>
                <a:ext uri="{FF2B5EF4-FFF2-40B4-BE49-F238E27FC236}">
                  <a16:creationId xmlns:a16="http://schemas.microsoft.com/office/drawing/2014/main" id="{AF5032AB-1E9E-2245-8552-4E0710476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7" y="1496"/>
              <a:ext cx="344" cy="561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800"/>
            </a:p>
          </p:txBody>
        </p:sp>
        <p:sp>
          <p:nvSpPr>
            <p:cNvPr id="28720" name="AutoShape 65">
              <a:extLst>
                <a:ext uri="{FF2B5EF4-FFF2-40B4-BE49-F238E27FC236}">
                  <a16:creationId xmlns:a16="http://schemas.microsoft.com/office/drawing/2014/main" id="{4595A18C-AEDD-A04B-8EC4-494A22DECE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7" y="2065"/>
              <a:ext cx="157" cy="187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800"/>
            </a:p>
          </p:txBody>
        </p:sp>
      </p:grpSp>
      <p:grpSp>
        <p:nvGrpSpPr>
          <p:cNvPr id="28698" name="Group 66">
            <a:extLst>
              <a:ext uri="{FF2B5EF4-FFF2-40B4-BE49-F238E27FC236}">
                <a16:creationId xmlns:a16="http://schemas.microsoft.com/office/drawing/2014/main" id="{616BB83F-B211-654A-A782-78C1B96CA65A}"/>
              </a:ext>
            </a:extLst>
          </p:cNvPr>
          <p:cNvGrpSpPr>
            <a:grpSpLocks/>
          </p:cNvGrpSpPr>
          <p:nvPr/>
        </p:nvGrpSpPr>
        <p:grpSpPr bwMode="auto">
          <a:xfrm>
            <a:off x="4724400" y="4808936"/>
            <a:ext cx="214313" cy="606028"/>
            <a:chOff x="2177" y="1496"/>
            <a:chExt cx="344" cy="756"/>
          </a:xfrm>
        </p:grpSpPr>
        <p:sp>
          <p:nvSpPr>
            <p:cNvPr id="28717" name="AutoShape 67">
              <a:extLst>
                <a:ext uri="{FF2B5EF4-FFF2-40B4-BE49-F238E27FC236}">
                  <a16:creationId xmlns:a16="http://schemas.microsoft.com/office/drawing/2014/main" id="{718B65C3-E242-7345-B07F-4F885FC15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7" y="1496"/>
              <a:ext cx="344" cy="561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800"/>
            </a:p>
          </p:txBody>
        </p:sp>
        <p:sp>
          <p:nvSpPr>
            <p:cNvPr id="28718" name="AutoShape 68">
              <a:extLst>
                <a:ext uri="{FF2B5EF4-FFF2-40B4-BE49-F238E27FC236}">
                  <a16:creationId xmlns:a16="http://schemas.microsoft.com/office/drawing/2014/main" id="{26410C04-0D0C-3D43-B89D-D0C4DC844F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7" y="2065"/>
              <a:ext cx="157" cy="187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800"/>
            </a:p>
          </p:txBody>
        </p:sp>
      </p:grpSp>
      <p:grpSp>
        <p:nvGrpSpPr>
          <p:cNvPr id="28699" name="Group 77">
            <a:extLst>
              <a:ext uri="{FF2B5EF4-FFF2-40B4-BE49-F238E27FC236}">
                <a16:creationId xmlns:a16="http://schemas.microsoft.com/office/drawing/2014/main" id="{10F35286-F982-244E-9FD5-3EF69D2C2A36}"/>
              </a:ext>
            </a:extLst>
          </p:cNvPr>
          <p:cNvGrpSpPr>
            <a:grpSpLocks/>
          </p:cNvGrpSpPr>
          <p:nvPr/>
        </p:nvGrpSpPr>
        <p:grpSpPr bwMode="auto">
          <a:xfrm>
            <a:off x="1248966" y="2878931"/>
            <a:ext cx="2119313" cy="1114425"/>
            <a:chOff x="74" y="2334"/>
            <a:chExt cx="1780" cy="1564"/>
          </a:xfrm>
        </p:grpSpPr>
        <p:sp>
          <p:nvSpPr>
            <p:cNvPr id="28714" name="Line 78">
              <a:extLst>
                <a:ext uri="{FF2B5EF4-FFF2-40B4-BE49-F238E27FC236}">
                  <a16:creationId xmlns:a16="http://schemas.microsoft.com/office/drawing/2014/main" id="{7F223657-E971-9F43-9595-74F067F027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9" y="2334"/>
              <a:ext cx="749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28715" name="Line 79">
              <a:extLst>
                <a:ext uri="{FF2B5EF4-FFF2-40B4-BE49-F238E27FC236}">
                  <a16:creationId xmlns:a16="http://schemas.microsoft.com/office/drawing/2014/main" id="{F366DFA8-39AD-F046-9EC6-F0F2EAD27C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8" y="2334"/>
              <a:ext cx="516" cy="155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28716" name="Line 80">
              <a:extLst>
                <a:ext uri="{FF2B5EF4-FFF2-40B4-BE49-F238E27FC236}">
                  <a16:creationId xmlns:a16="http://schemas.microsoft.com/office/drawing/2014/main" id="{6CC242A5-BC80-084F-AFD9-5BE583EF3E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4" y="2342"/>
              <a:ext cx="516" cy="1556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o-RO"/>
            </a:p>
          </p:txBody>
        </p:sp>
      </p:grpSp>
      <p:grpSp>
        <p:nvGrpSpPr>
          <p:cNvPr id="28700" name="Group 60">
            <a:extLst>
              <a:ext uri="{FF2B5EF4-FFF2-40B4-BE49-F238E27FC236}">
                <a16:creationId xmlns:a16="http://schemas.microsoft.com/office/drawing/2014/main" id="{573A89AE-B79F-124D-BFFC-AE66BC4BF8F9}"/>
              </a:ext>
            </a:extLst>
          </p:cNvPr>
          <p:cNvGrpSpPr>
            <a:grpSpLocks/>
          </p:cNvGrpSpPr>
          <p:nvPr/>
        </p:nvGrpSpPr>
        <p:grpSpPr bwMode="auto">
          <a:xfrm>
            <a:off x="1820466" y="2466975"/>
            <a:ext cx="214313" cy="606029"/>
            <a:chOff x="2177" y="1496"/>
            <a:chExt cx="344" cy="756"/>
          </a:xfrm>
        </p:grpSpPr>
        <p:sp>
          <p:nvSpPr>
            <p:cNvPr id="28712" name="AutoShape 61">
              <a:extLst>
                <a:ext uri="{FF2B5EF4-FFF2-40B4-BE49-F238E27FC236}">
                  <a16:creationId xmlns:a16="http://schemas.microsoft.com/office/drawing/2014/main" id="{758E65C9-29B2-8344-8FA0-4239B79BEC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7" y="1496"/>
              <a:ext cx="344" cy="561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800"/>
            </a:p>
          </p:txBody>
        </p:sp>
        <p:sp>
          <p:nvSpPr>
            <p:cNvPr id="28713" name="AutoShape 62">
              <a:extLst>
                <a:ext uri="{FF2B5EF4-FFF2-40B4-BE49-F238E27FC236}">
                  <a16:creationId xmlns:a16="http://schemas.microsoft.com/office/drawing/2014/main" id="{F6803AA1-F11C-804F-AB37-B9E400FF33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7" y="2065"/>
              <a:ext cx="157" cy="187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800"/>
            </a:p>
          </p:txBody>
        </p:sp>
      </p:grpSp>
      <p:grpSp>
        <p:nvGrpSpPr>
          <p:cNvPr id="28701" name="Group 30">
            <a:extLst>
              <a:ext uri="{FF2B5EF4-FFF2-40B4-BE49-F238E27FC236}">
                <a16:creationId xmlns:a16="http://schemas.microsoft.com/office/drawing/2014/main" id="{19B71DF9-05C7-1240-93EB-D6CCC0BE42FD}"/>
              </a:ext>
            </a:extLst>
          </p:cNvPr>
          <p:cNvGrpSpPr>
            <a:grpSpLocks/>
          </p:cNvGrpSpPr>
          <p:nvPr/>
        </p:nvGrpSpPr>
        <p:grpSpPr bwMode="auto">
          <a:xfrm>
            <a:off x="2512219" y="3019425"/>
            <a:ext cx="214313" cy="606029"/>
            <a:chOff x="2177" y="1496"/>
            <a:chExt cx="344" cy="756"/>
          </a:xfrm>
        </p:grpSpPr>
        <p:sp>
          <p:nvSpPr>
            <p:cNvPr id="28710" name="AutoShape 31">
              <a:extLst>
                <a:ext uri="{FF2B5EF4-FFF2-40B4-BE49-F238E27FC236}">
                  <a16:creationId xmlns:a16="http://schemas.microsoft.com/office/drawing/2014/main" id="{72E183CA-3BE9-A14C-875B-4E0EB9CAA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7" y="1496"/>
              <a:ext cx="344" cy="561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800"/>
            </a:p>
          </p:txBody>
        </p:sp>
        <p:sp>
          <p:nvSpPr>
            <p:cNvPr id="28711" name="AutoShape 32">
              <a:extLst>
                <a:ext uri="{FF2B5EF4-FFF2-40B4-BE49-F238E27FC236}">
                  <a16:creationId xmlns:a16="http://schemas.microsoft.com/office/drawing/2014/main" id="{B50CFED5-BC86-AA44-BF97-71423B6A7A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7" y="2065"/>
              <a:ext cx="157" cy="187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800"/>
            </a:p>
          </p:txBody>
        </p:sp>
      </p:grpSp>
      <p:sp>
        <p:nvSpPr>
          <p:cNvPr id="28702" name="Text Box 85">
            <a:extLst>
              <a:ext uri="{FF2B5EF4-FFF2-40B4-BE49-F238E27FC236}">
                <a16:creationId xmlns:a16="http://schemas.microsoft.com/office/drawing/2014/main" id="{2C5AC160-F515-BE47-ABCA-6F6589B67D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1985" y="2470547"/>
            <a:ext cx="47641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zh-CN" altLang="en-US" sz="2100">
                <a:ea typeface="SimSun" panose="02010600030101010101" pitchFamily="2" charset="-122"/>
                <a:sym typeface="Wingdings" pitchFamily="2" charset="2"/>
              </a:rPr>
              <a:t></a:t>
            </a:r>
            <a:endParaRPr lang="zh-CN" altLang="en-US" sz="2100">
              <a:ea typeface="SimSun" panose="02010600030101010101" pitchFamily="2" charset="-122"/>
            </a:endParaRPr>
          </a:p>
        </p:txBody>
      </p:sp>
      <p:sp>
        <p:nvSpPr>
          <p:cNvPr id="28703" name="Text Box 86">
            <a:extLst>
              <a:ext uri="{FF2B5EF4-FFF2-40B4-BE49-F238E27FC236}">
                <a16:creationId xmlns:a16="http://schemas.microsoft.com/office/drawing/2014/main" id="{7817CF22-1045-AB46-9B0A-554D22F949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3157" y="2247901"/>
            <a:ext cx="47641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zh-CN" altLang="en-US" sz="2100">
                <a:ea typeface="SimSun" panose="02010600030101010101" pitchFamily="2" charset="-122"/>
                <a:sym typeface="Wingdings" pitchFamily="2" charset="2"/>
              </a:rPr>
              <a:t></a:t>
            </a:r>
            <a:endParaRPr lang="zh-CN" altLang="en-US" sz="2100">
              <a:ea typeface="SimSun" panose="02010600030101010101" pitchFamily="2" charset="-122"/>
            </a:endParaRPr>
          </a:p>
        </p:txBody>
      </p:sp>
      <p:sp>
        <p:nvSpPr>
          <p:cNvPr id="28704" name="Text Box 87">
            <a:extLst>
              <a:ext uri="{FF2B5EF4-FFF2-40B4-BE49-F238E27FC236}">
                <a16:creationId xmlns:a16="http://schemas.microsoft.com/office/drawing/2014/main" id="{FEEE17C1-E250-A14B-A21C-1B52E82118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05526" y="3717132"/>
            <a:ext cx="47641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zh-CN" altLang="en-US" sz="2100">
                <a:ea typeface="SimSun" panose="02010600030101010101" pitchFamily="2" charset="-122"/>
                <a:sym typeface="Wingdings" pitchFamily="2" charset="2"/>
              </a:rPr>
              <a:t></a:t>
            </a:r>
            <a:endParaRPr lang="zh-CN" altLang="en-US" sz="2100">
              <a:ea typeface="SimSun" panose="02010600030101010101" pitchFamily="2" charset="-122"/>
            </a:endParaRPr>
          </a:p>
        </p:txBody>
      </p:sp>
      <p:sp>
        <p:nvSpPr>
          <p:cNvPr id="28705" name="Text Box 88">
            <a:extLst>
              <a:ext uri="{FF2B5EF4-FFF2-40B4-BE49-F238E27FC236}">
                <a16:creationId xmlns:a16="http://schemas.microsoft.com/office/drawing/2014/main" id="{2EEA200C-E654-A043-865F-A2B0D0056D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3176" y="3957638"/>
            <a:ext cx="47641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zh-CN" altLang="en-US" sz="2100">
                <a:ea typeface="SimSun" panose="02010600030101010101" pitchFamily="2" charset="-122"/>
                <a:sym typeface="Wingdings" pitchFamily="2" charset="2"/>
              </a:rPr>
              <a:t></a:t>
            </a:r>
            <a:endParaRPr lang="zh-CN" altLang="en-US" sz="2100">
              <a:ea typeface="SimSun" panose="02010600030101010101" pitchFamily="2" charset="-122"/>
            </a:endParaRPr>
          </a:p>
        </p:txBody>
      </p:sp>
      <p:sp>
        <p:nvSpPr>
          <p:cNvPr id="28706" name="Line 89">
            <a:extLst>
              <a:ext uri="{FF2B5EF4-FFF2-40B4-BE49-F238E27FC236}">
                <a16:creationId xmlns:a16="http://schemas.microsoft.com/office/drawing/2014/main" id="{0A971E5B-2EB3-4C4A-B2FE-EF49A4E03CD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39666" y="2469357"/>
            <a:ext cx="3162300" cy="160735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o-RO"/>
          </a:p>
        </p:txBody>
      </p:sp>
      <p:sp>
        <p:nvSpPr>
          <p:cNvPr id="28707" name="Line 90">
            <a:extLst>
              <a:ext uri="{FF2B5EF4-FFF2-40B4-BE49-F238E27FC236}">
                <a16:creationId xmlns:a16="http://schemas.microsoft.com/office/drawing/2014/main" id="{C03F61A0-B2C9-D74F-9867-2595FA6D878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68229" y="4010026"/>
            <a:ext cx="3162300" cy="160735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o-RO"/>
          </a:p>
        </p:txBody>
      </p:sp>
      <p:sp>
        <p:nvSpPr>
          <p:cNvPr id="28708" name="Line 91">
            <a:extLst>
              <a:ext uri="{FF2B5EF4-FFF2-40B4-BE49-F238E27FC236}">
                <a16:creationId xmlns:a16="http://schemas.microsoft.com/office/drawing/2014/main" id="{EC512583-B682-964B-9795-8EF0FF456D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99160" y="2834879"/>
            <a:ext cx="9525" cy="1113234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o-RO"/>
          </a:p>
        </p:txBody>
      </p:sp>
      <p:sp>
        <p:nvSpPr>
          <p:cNvPr id="28709" name="Line 92">
            <a:extLst>
              <a:ext uri="{FF2B5EF4-FFF2-40B4-BE49-F238E27FC236}">
                <a16:creationId xmlns:a16="http://schemas.microsoft.com/office/drawing/2014/main" id="{7536918C-E1A0-E34A-8C2E-8D03BADC5DE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81738" y="2576514"/>
            <a:ext cx="9525" cy="1202531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130169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28941" y="1077688"/>
            <a:ext cx="8480325" cy="3269797"/>
          </a:xfrm>
        </p:spPr>
        <p:txBody>
          <a:bodyPr/>
          <a:lstStyle/>
          <a:p>
            <a:r>
              <a:rPr lang="ro-RO" dirty="0"/>
              <a:t>Generalizare a problemei celor doi generali</a:t>
            </a:r>
          </a:p>
          <a:p>
            <a:r>
              <a:rPr lang="ro-RO" dirty="0"/>
              <a:t>N generali (noduri) trebuie sa </a:t>
            </a:r>
            <a:r>
              <a:rPr lang="ro-RO" dirty="0" err="1"/>
              <a:t>decida</a:t>
            </a:r>
            <a:r>
              <a:rPr lang="ro-RO" dirty="0"/>
              <a:t> asupra unei decizii de atac sau retragere pe baza </a:t>
            </a:r>
            <a:r>
              <a:rPr lang="ro-RO" i="1" u="sng" dirty="0"/>
              <a:t>votului </a:t>
            </a:r>
            <a:r>
              <a:rPr lang="ro-RO" i="1" u="sng" dirty="0" err="1"/>
              <a:t>majoritatii</a:t>
            </a:r>
            <a:endParaRPr lang="ro-RO" i="1" u="sng" dirty="0"/>
          </a:p>
          <a:p>
            <a:r>
              <a:rPr lang="ro-RO" dirty="0"/>
              <a:t>Unii generali pot fi in secret </a:t>
            </a:r>
            <a:r>
              <a:rPr lang="ro-RO" dirty="0" err="1"/>
              <a:t>tradatori</a:t>
            </a:r>
            <a:r>
              <a:rPr lang="ro-RO" dirty="0"/>
              <a:t>, si vor </a:t>
            </a:r>
            <a:r>
              <a:rPr lang="ro-RO" dirty="0" err="1"/>
              <a:t>incerca</a:t>
            </a:r>
            <a:r>
              <a:rPr lang="ro-RO" dirty="0"/>
              <a:t> sa </a:t>
            </a:r>
            <a:r>
              <a:rPr lang="ro-RO" i="1" u="sng" dirty="0" err="1"/>
              <a:t>manipeze</a:t>
            </a:r>
            <a:r>
              <a:rPr lang="ro-RO" i="1" dirty="0"/>
              <a:t> </a:t>
            </a:r>
            <a:r>
              <a:rPr lang="ro-RO" dirty="0"/>
              <a:t>votul…</a:t>
            </a:r>
          </a:p>
          <a:p>
            <a:r>
              <a:rPr lang="ro-RO" b="1" dirty="0"/>
              <a:t>Scop:</a:t>
            </a:r>
            <a:r>
              <a:rPr lang="ro-RO" dirty="0"/>
              <a:t> atingerea consensului intre noduri oneste</a:t>
            </a:r>
          </a:p>
          <a:p>
            <a:pPr marL="0" indent="0">
              <a:buNone/>
            </a:pPr>
            <a:endParaRPr lang="ro-RO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generalilor Bizantini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CFC45-C303-416F-8E68-20C1E85C90D0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8065E6-C321-7549-8B95-426BD4ABCDED}"/>
              </a:ext>
            </a:extLst>
          </p:cNvPr>
          <p:cNvSpPr txBox="1">
            <a:spLocks/>
          </p:cNvSpPr>
          <p:nvPr/>
        </p:nvSpPr>
        <p:spPr bwMode="auto">
          <a:xfrm>
            <a:off x="1445212" y="3121509"/>
            <a:ext cx="6472238" cy="32697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  <a:normAutofit fontScale="77500" lnSpcReduction="20000"/>
          </a:bodyPr>
          <a:lstStyle>
            <a:lvl1pPr marL="260747" indent="-260747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92EF"/>
              </a:buClr>
              <a:buFont typeface="Courier New" panose="02070309020205020404" pitchFamily="49" charset="0"/>
              <a:buChar char="o"/>
              <a:defRPr sz="1950" baseline="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14350" indent="-254794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92EF"/>
              </a:buClr>
              <a:buFont typeface="Courier New" panose="02070309020205020404" pitchFamily="49" charset="0"/>
              <a:buChar char="o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775097" indent="-260747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92EF"/>
              </a:buClr>
              <a:buFont typeface="Courier New" panose="02070309020205020404" pitchFamily="49" charset="0"/>
              <a:buChar char="o"/>
              <a:defRPr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685800" indent="260747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rgbClr val="0092EF"/>
              </a:buClr>
              <a:buFont typeface="Courier New" panose="02070309020205020404" pitchFamily="49" charset="0"/>
              <a:buChar char="o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703388" indent="-174625" algn="l" rtl="0" eaLnBrk="0" fontAlgn="base" hangingPunct="0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14192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6pPr>
            <a:lvl7pPr marL="18764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7pPr>
            <a:lvl8pPr marL="23336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8pPr>
            <a:lvl9pPr marL="2790825" indent="-207963" algn="l" rtl="0" fontAlgn="base">
              <a:spcBef>
                <a:spcPct val="4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/>
              <a:t>#1 wants to </a:t>
            </a:r>
            <a:r>
              <a:rPr lang="en-US" b="1" kern="0"/>
              <a:t>attack</a:t>
            </a:r>
          </a:p>
          <a:p>
            <a:r>
              <a:rPr lang="en-US" kern="0"/>
              <a:t>#3 wants to </a:t>
            </a:r>
            <a:r>
              <a:rPr lang="en-US" b="1" kern="0"/>
              <a:t>retreat</a:t>
            </a:r>
          </a:p>
          <a:p>
            <a:endParaRPr lang="en-US" kern="0"/>
          </a:p>
          <a:p>
            <a:endParaRPr lang="en-US" kern="0"/>
          </a:p>
          <a:p>
            <a:endParaRPr lang="en-US" kern="0"/>
          </a:p>
          <a:p>
            <a:endParaRPr lang="en-US" kern="0"/>
          </a:p>
          <a:p>
            <a:endParaRPr lang="en-US" kern="0"/>
          </a:p>
          <a:p>
            <a:r>
              <a:rPr lang="en-US" kern="0"/>
              <a:t>#1 receives </a:t>
            </a:r>
            <a:r>
              <a:rPr lang="en-US" b="1" kern="0"/>
              <a:t>retreat </a:t>
            </a:r>
            <a:r>
              <a:rPr lang="en-US" kern="0"/>
              <a:t>votes from #2 and #3</a:t>
            </a:r>
          </a:p>
          <a:p>
            <a:r>
              <a:rPr lang="en-US" kern="0"/>
              <a:t>#3 receives </a:t>
            </a:r>
            <a:r>
              <a:rPr lang="en-US" b="1" kern="0"/>
              <a:t>attack </a:t>
            </a:r>
            <a:r>
              <a:rPr lang="en-US" kern="0"/>
              <a:t>votes from #1 and #2</a:t>
            </a:r>
          </a:p>
          <a:p>
            <a:endParaRPr lang="en-US" kern="0"/>
          </a:p>
          <a:p>
            <a:r>
              <a:rPr lang="en-US" kern="0"/>
              <a:t>Result: #3 attacks </a:t>
            </a:r>
            <a:r>
              <a:rPr lang="en-US" i="1" u="sng" kern="0"/>
              <a:t>alone</a:t>
            </a:r>
            <a:r>
              <a:rPr lang="en-US" kern="0"/>
              <a:t>, #1 retreats</a:t>
            </a:r>
            <a:endParaRPr lang="en-US" kern="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7CAE365-90DA-0147-B406-BADA064DF596}"/>
              </a:ext>
            </a:extLst>
          </p:cNvPr>
          <p:cNvSpPr/>
          <p:nvPr/>
        </p:nvSpPr>
        <p:spPr>
          <a:xfrm>
            <a:off x="1730053" y="3818136"/>
            <a:ext cx="746998" cy="7717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02D9845-D16D-0742-8948-1CD22A81ED78}"/>
              </a:ext>
            </a:extLst>
          </p:cNvPr>
          <p:cNvSpPr/>
          <p:nvPr/>
        </p:nvSpPr>
        <p:spPr>
          <a:xfrm>
            <a:off x="4268189" y="3821904"/>
            <a:ext cx="746999" cy="771731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2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2831A345-F778-7F42-AB28-88613BC19621}"/>
              </a:ext>
            </a:extLst>
          </p:cNvPr>
          <p:cNvSpPr/>
          <p:nvPr/>
        </p:nvSpPr>
        <p:spPr>
          <a:xfrm rot="10800000">
            <a:off x="2534086" y="4356574"/>
            <a:ext cx="1630700" cy="22420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405773-1B29-F844-908A-BE1D4DEA0333}"/>
              </a:ext>
            </a:extLst>
          </p:cNvPr>
          <p:cNvSpPr txBox="1"/>
          <p:nvPr/>
        </p:nvSpPr>
        <p:spPr>
          <a:xfrm>
            <a:off x="2500783" y="3738428"/>
            <a:ext cx="1743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 vote that we </a:t>
            </a:r>
            <a:r>
              <a:rPr lang="en-US" b="1" dirty="0"/>
              <a:t>retreat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5DF787-BAE9-EA49-9E63-62D612C4FE76}"/>
              </a:ext>
            </a:extLst>
          </p:cNvPr>
          <p:cNvSpPr txBox="1"/>
          <p:nvPr/>
        </p:nvSpPr>
        <p:spPr>
          <a:xfrm>
            <a:off x="5015189" y="3741213"/>
            <a:ext cx="1743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 vote that we </a:t>
            </a:r>
            <a:r>
              <a:rPr lang="en-US" b="1" dirty="0"/>
              <a:t>attack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8A69045-22BF-F547-AA43-C3127C3849E8}"/>
              </a:ext>
            </a:extLst>
          </p:cNvPr>
          <p:cNvSpPr/>
          <p:nvPr/>
        </p:nvSpPr>
        <p:spPr>
          <a:xfrm>
            <a:off x="6815898" y="3821904"/>
            <a:ext cx="746998" cy="77173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3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BA830C71-5002-DA4E-9D05-0D5AB7CAD70A}"/>
              </a:ext>
            </a:extLst>
          </p:cNvPr>
          <p:cNvSpPr/>
          <p:nvPr/>
        </p:nvSpPr>
        <p:spPr>
          <a:xfrm>
            <a:off x="5118591" y="4338429"/>
            <a:ext cx="1630700" cy="224204"/>
          </a:xfrm>
          <a:prstGeom prst="righ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660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DC5EF-BCAE-4EDF-8A86-DDF0E65ED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485383"/>
            <a:ext cx="8515350" cy="458788"/>
          </a:xfrm>
        </p:spPr>
        <p:txBody>
          <a:bodyPr/>
          <a:lstStyle/>
          <a:p>
            <a:r>
              <a:rPr lang="ro-RO" dirty="0"/>
              <a:t>Problema generalilor bizantini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E256E19-BD0B-46D8-8711-491619B27470}"/>
              </a:ext>
            </a:extLst>
          </p:cNvPr>
          <p:cNvSpPr txBox="1">
            <a:spLocks/>
          </p:cNvSpPr>
          <p:nvPr/>
        </p:nvSpPr>
        <p:spPr bwMode="auto">
          <a:xfrm>
            <a:off x="314325" y="1354863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Fie 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mbria Math" pitchFamily="18" charset="0"/>
              </a:rPr>
              <a:t>v(i) 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– informația comunicată de către Generalul cu numărul </a:t>
            </a:r>
            <a:r>
              <a:rPr kumimoji="0" lang="ro-RO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Fiecare General folosește o metodă pentru a combina valorile 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mbria Math" pitchFamily="18" charset="0"/>
              </a:rPr>
              <a:t>v(1), v(2), ..., v(n)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într-un </a:t>
            </a:r>
            <a:r>
              <a:rPr kumimoji="0" lang="ro-RO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plan de acțiune</a:t>
            </a:r>
            <a:endParaRPr kumimoji="0" lang="ro-RO" sz="20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Cambria Math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endParaRPr kumimoji="0" lang="ro-RO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Dacă decizia care poate fi luată este </a:t>
            </a:r>
            <a:r>
              <a:rPr kumimoji="0" lang="ro-RO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atac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sau </a:t>
            </a:r>
            <a:r>
              <a:rPr kumimoji="0" lang="ro-RO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retragere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, 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Cambria Math" pitchFamily="18" charset="0"/>
              </a:rPr>
              <a:t>v(i)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este opțiunea Generalului </a:t>
            </a:r>
            <a:r>
              <a:rPr kumimoji="0" lang="ro-RO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dintre cele două variante, iar decizia finală pentru fiecare General se bazează pe votul majoritar (dintre cele </a:t>
            </a:r>
            <a:r>
              <a:rPr kumimoji="0" lang="ro-RO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valori)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endParaRPr lang="ro-RO" sz="2000" kern="0" dirty="0">
              <a:solidFill>
                <a:srgbClr val="000000"/>
              </a:solidFill>
            </a:endParaRPr>
          </a:p>
          <a:p>
            <a:pPr lvl="0">
              <a:buClr>
                <a:srgbClr val="3568C7"/>
              </a:buClr>
              <a:defRPr/>
            </a:pPr>
            <a:r>
              <a:rPr lang="ro-RO" sz="2000" kern="0" dirty="0">
                <a:solidFill>
                  <a:srgbClr val="000000"/>
                </a:solidFill>
              </a:rPr>
              <a:t>Generalii își comunică unii altora valorile </a:t>
            </a:r>
            <a:r>
              <a:rPr lang="ro-RO" sz="2000" kern="0" dirty="0">
                <a:solidFill>
                  <a:srgbClr val="000000"/>
                </a:solidFill>
                <a:ea typeface="Cambria Math" pitchFamily="18" charset="0"/>
              </a:rPr>
              <a:t>v(i)</a:t>
            </a:r>
          </a:p>
          <a:p>
            <a:pPr lvl="0">
              <a:lnSpc>
                <a:spcPct val="150000"/>
              </a:lnSpc>
              <a:buClr>
                <a:srgbClr val="3568C7"/>
              </a:buClr>
              <a:defRPr/>
            </a:pPr>
            <a:r>
              <a:rPr lang="ro-RO" sz="2000" kern="0" dirty="0">
                <a:solidFill>
                  <a:srgbClr val="000000"/>
                </a:solidFill>
              </a:rPr>
              <a:t>Generalii trădători pot trimite valori diferite celorlalți Generali</a:t>
            </a:r>
          </a:p>
          <a:p>
            <a:pPr lvl="0">
              <a:buClr>
                <a:srgbClr val="3568C7"/>
              </a:buClr>
              <a:defRPr/>
            </a:pPr>
            <a:r>
              <a:rPr lang="ro-RO" sz="2000" kern="0" dirty="0">
                <a:solidFill>
                  <a:srgbClr val="000000"/>
                </a:solidFill>
              </a:rPr>
              <a:t>Fiecare General ia decizia finală bazată pe aceeași mulțime </a:t>
            </a:r>
            <a:r>
              <a:rPr lang="ro-RO" sz="2000" kern="0" dirty="0">
                <a:solidFill>
                  <a:srgbClr val="000000"/>
                </a:solidFill>
                <a:ea typeface="Cambria Math" pitchFamily="18" charset="0"/>
              </a:rPr>
              <a:t>v(1), v(2), ..., v(n)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757956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B6CE3-7ABC-4B50-A75E-FFF16F136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generalilor bizantini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0A06555C-51FB-47F0-B65A-F6837AD7B52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43508" y="1369170"/>
                <a:ext cx="8856984" cy="48665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Times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w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08585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42875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Times" charset="0"/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177165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2288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6860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1432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6004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342900" marR="0" lvl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 typeface="Times" charset="0"/>
                  <a:buChar char="•"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Restr</a:t>
                </a: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ângem abordarea problemei la modul în care </a:t>
                </a:r>
                <a:r>
                  <a:rPr kumimoji="0" lang="ro-RO" sz="20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un</a:t>
                </a: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General își trimite valoarea celorlalți Generali</a:t>
                </a:r>
              </a:p>
              <a:p>
                <a:pPr marL="342900" marR="0" lvl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 typeface="Times" charset="0"/>
                  <a:buChar char="•"/>
                  <a:tabLst/>
                  <a:defRPr/>
                </a:pP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Termenii problemei se schimbă: un General comandant trimite ordinul Locotenenților, obținându-se astfel problema:</a:t>
                </a:r>
              </a:p>
              <a:p>
                <a:pPr marL="342900" marR="0" lvl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 typeface="Times" charset="0"/>
                  <a:buChar char="•"/>
                  <a:tabLst/>
                  <a:defRPr/>
                </a:pPr>
                <a:endParaRPr kumimoji="0" lang="ro-RO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342900" marR="0" lvl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 typeface="Times" charset="0"/>
                  <a:buChar char="•"/>
                  <a:tabLst/>
                  <a:defRPr/>
                </a:pPr>
                <a:r>
                  <a:rPr kumimoji="0" lang="ro-RO" sz="20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Problema Generalilor Bizantini</a:t>
                </a: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: 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06157"/>
                  </a:buClr>
                  <a:buSzTx/>
                  <a:buFont typeface="Wingdings" pitchFamily="2" charset="2"/>
                  <a:buChar char="w"/>
                  <a:tabLst/>
                  <a:defRPr/>
                </a:pP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Un General comandant trebuie să trimită un ordin celor n – 1 Locotenenți astfel încât: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06157"/>
                  </a:buClr>
                  <a:buSzTx/>
                  <a:buFont typeface="Wingdings" pitchFamily="2" charset="2"/>
                  <a:buChar char="w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ro-RO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ro-RO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𝐼𝐶</m:t>
                        </m:r>
                      </m:e>
                      <m:sub>
                        <m:r>
                          <a:rPr kumimoji="0" lang="ro-RO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: Toți Locotenenții loiali se supun aceluiași ordin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06157"/>
                  </a:buClr>
                  <a:buSzTx/>
                  <a:buFont typeface="Wingdings" pitchFamily="2" charset="2"/>
                  <a:buChar char="w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ro-RO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ro-RO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𝐼𝐶</m:t>
                        </m:r>
                      </m:e>
                      <m:sub>
                        <m:r>
                          <a:rPr kumimoji="0" lang="ro-RO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: Dacă Generalul comandant este loial, atunci fiecare Locotenent loial se supune ordinului Generalului comandant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06157"/>
                  </a:buClr>
                  <a:buSzTx/>
                  <a:buFont typeface="Wingdings" pitchFamily="2" charset="2"/>
                  <a:buChar char="w"/>
                  <a:tabLst/>
                  <a:defRPr/>
                </a:pPr>
                <a:endParaRPr kumimoji="0" lang="ro-RO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342900" marR="0" lvl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 typeface="Times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ro-RO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ro-RO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𝐼𝐶</m:t>
                        </m:r>
                      </m:e>
                      <m:sub>
                        <m:r>
                          <a:rPr kumimoji="0" lang="ro-RO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o-RO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ro-RO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𝐼𝐶</m:t>
                        </m:r>
                      </m:e>
                      <m:sub>
                        <m:r>
                          <a:rPr kumimoji="0" lang="ro-RO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– </a:t>
                </a:r>
                <a:r>
                  <a:rPr kumimoji="0" lang="ro-RO" sz="20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interactive consistency conditions</a:t>
                </a:r>
              </a:p>
              <a:p>
                <a:pPr marL="342900" marR="0" lvl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 typeface="Times" charset="0"/>
                  <a:buChar char="•"/>
                  <a:tabLst/>
                  <a:defRPr/>
                </a:pP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Se observă că, pentru un Comandat loial,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o-RO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ro-RO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𝐼𝐶</m:t>
                        </m:r>
                      </m:e>
                      <m:sub>
                        <m:r>
                          <a:rPr kumimoji="0" lang="ro-RO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rezultă din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o-RO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ro-RO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𝐼𝐶</m:t>
                        </m:r>
                      </m:e>
                      <m:sub>
                        <m:r>
                          <a:rPr kumimoji="0" lang="ro-RO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; totuși, Comandantul nu este în mod necesar loial</a:t>
                </a:r>
              </a:p>
              <a:p>
                <a:pPr marL="457200" marR="0" lvl="1" indent="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06157"/>
                  </a:buClr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0A06555C-51FB-47F0-B65A-F6837AD7B5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3508" y="1369170"/>
                <a:ext cx="8856984" cy="4866530"/>
              </a:xfrm>
              <a:prstGeom prst="rect">
                <a:avLst/>
              </a:prstGeom>
              <a:blipFill>
                <a:blip r:embed="rId2"/>
                <a:stretch>
                  <a:fillRect l="-286" t="-783" b="-182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41996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622CD-E79A-4368-B0DF-081F1244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generalilor bizantini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CD0F8EB-4A1F-4E8C-B076-6AB02DF46DC9}"/>
              </a:ext>
            </a:extLst>
          </p:cNvPr>
          <p:cNvSpPr txBox="1">
            <a:spLocks/>
          </p:cNvSpPr>
          <p:nvPr/>
        </p:nvSpPr>
        <p:spPr bwMode="auto">
          <a:xfrm>
            <a:off x="526774" y="1484372"/>
            <a:ext cx="8229600" cy="2706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Evenimentele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sunt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urm</a:t>
            </a:r>
            <a:r>
              <a:rPr kumimoji="0" lang="ro-RO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ătoarele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:</a:t>
            </a:r>
          </a:p>
          <a:p>
            <a:pPr marL="742950" marR="0" lvl="1" indent="-285750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Comandantul trimite ordinul tuturor Locotenenților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Un Locotenent trimite celorlalți Locotenenți mesajul primit de la Comandant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După primirea mesajului de la Comandant și a copiilor de la ceilalți Locotenenți, un locotenent decide </a:t>
            </a:r>
            <a:r>
              <a:rPr kumimoji="0" lang="ro-RO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prin vot majoritar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ce decizie va lua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15658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FCCD7-23A2-4B0D-BB21-9D457F270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474914"/>
            <a:ext cx="8515350" cy="458788"/>
          </a:xfrm>
        </p:spPr>
        <p:txBody>
          <a:bodyPr/>
          <a:lstStyle/>
          <a:p>
            <a:r>
              <a:rPr lang="ro-RO" dirty="0"/>
              <a:t>Problema generalilor bizantini</a:t>
            </a:r>
            <a:br>
              <a:rPr lang="ro-RO" dirty="0"/>
            </a:br>
            <a:r>
              <a:rPr lang="ro-RO" dirty="0"/>
              <a:t>Exemplul 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6167018-D29A-439E-A512-FD230CC170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34705" y="1559140"/>
                <a:ext cx="1512168" cy="648072"/>
              </a:xfrm>
              <a:prstGeom prst="rect">
                <a:avLst/>
              </a:prstGeom>
              <a:gradFill rotWithShape="1">
                <a:gsLst>
                  <a:gs pos="0">
                    <a:srgbClr val="D6E5F6">
                      <a:shade val="51000"/>
                      <a:satMod val="130000"/>
                    </a:srgbClr>
                  </a:gs>
                  <a:gs pos="80000">
                    <a:srgbClr val="D6E5F6">
                      <a:shade val="93000"/>
                      <a:satMod val="130000"/>
                    </a:srgbClr>
                  </a:gs>
                  <a:gs pos="100000">
                    <a:srgbClr val="D6E5F6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D6E5F6">
                    <a:shade val="95000"/>
                    <a:satMod val="105000"/>
                  </a:srgbClr>
                </a:solidFill>
                <a:prstDash val="solid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ro-RO" sz="2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ro-RO" sz="20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>
                              <a:lumMod val="75000"/>
                              <a:lumOff val="25000"/>
                            </a:srgbClr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𝐶𝑜𝑚𝑎𝑛𝑑𝑎𝑛𝑡</m:t>
                      </m:r>
                    </m:oMath>
                  </m:oMathPara>
                </a14:m>
                <a:endParaRPr kumimoji="0" lang="ro-RO" sz="2000" b="0" i="1" u="none" strike="noStrike" kern="0" cap="none" spc="0" normalizeH="0" baseline="0" noProof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Lucida Grande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C6167018-D29A-439E-A512-FD230CC170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34705" y="1559140"/>
                <a:ext cx="1512168" cy="6480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rgbClr val="D6E5F6">
                    <a:shade val="95000"/>
                    <a:satMod val="105000"/>
                  </a:srgbClr>
                </a:solidFill>
                <a:prstDash val="solid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AA37E19-5099-4568-83A6-6A093FD7A009}"/>
              </a:ext>
            </a:extLst>
          </p:cNvPr>
          <p:cNvCxnSpPr>
            <a:stCxn id="31" idx="2"/>
            <a:endCxn id="34" idx="0"/>
          </p:cNvCxnSpPr>
          <p:nvPr/>
        </p:nvCxnSpPr>
        <p:spPr bwMode="auto">
          <a:xfrm>
            <a:off x="4490789" y="2207212"/>
            <a:ext cx="0" cy="108012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none" w="med" len="me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004F989-3933-4A10-9B37-98F12EE15D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325" y="3287332"/>
                <a:ext cx="1728192" cy="648072"/>
              </a:xfrm>
              <a:prstGeom prst="rect">
                <a:avLst/>
              </a:prstGeom>
              <a:gradFill rotWithShape="1">
                <a:gsLst>
                  <a:gs pos="0">
                    <a:srgbClr val="3568C7">
                      <a:shade val="51000"/>
                      <a:satMod val="130000"/>
                    </a:srgbClr>
                  </a:gs>
                  <a:gs pos="80000">
                    <a:srgbClr val="3568C7">
                      <a:shade val="93000"/>
                      <a:satMod val="130000"/>
                    </a:srgbClr>
                  </a:gs>
                  <a:gs pos="100000">
                    <a:srgbClr val="3568C7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3568C7">
                    <a:shade val="95000"/>
                    <a:satMod val="105000"/>
                  </a:srgbClr>
                </a:solidFill>
                <a:prstDash val="solid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ro-RO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3D1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ro-RO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3D1F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  </m:t>
                          </m:r>
                          <m:r>
                            <a:rPr kumimoji="0" lang="ro-RO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3D1F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𝐿𝑜𝑐𝑜𝑡𝑒𝑛𝑒𝑛𝑡</m:t>
                          </m:r>
                        </m:e>
                        <m:sub>
                          <m:r>
                            <a:rPr kumimoji="0" lang="ro-RO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3D1F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ro-RO" sz="2400" b="0" i="0" u="none" strike="noStrike" kern="0" cap="none" spc="0" normalizeH="0" baseline="0" noProof="0">
                  <a:ln>
                    <a:noFill/>
                  </a:ln>
                  <a:solidFill>
                    <a:srgbClr val="B3D1F0"/>
                  </a:solidFill>
                  <a:effectLst/>
                  <a:uLnTx/>
                  <a:uFillTx/>
                  <a:latin typeface="Lucida Grande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004F989-3933-4A10-9B37-98F12EE15D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4325" y="3287332"/>
                <a:ext cx="1728192" cy="6480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rgbClr val="3568C7">
                    <a:shade val="95000"/>
                    <a:satMod val="105000"/>
                  </a:srgbClr>
                </a:solidFill>
                <a:prstDash val="solid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E363982-93EA-4736-A3F3-AA5FD8847B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6693" y="3287332"/>
                <a:ext cx="1728192" cy="648072"/>
              </a:xfrm>
              <a:prstGeom prst="rect">
                <a:avLst/>
              </a:prstGeom>
              <a:gradFill rotWithShape="1">
                <a:gsLst>
                  <a:gs pos="0">
                    <a:srgbClr val="3568C7">
                      <a:shade val="51000"/>
                      <a:satMod val="130000"/>
                    </a:srgbClr>
                  </a:gs>
                  <a:gs pos="80000">
                    <a:srgbClr val="3568C7">
                      <a:shade val="93000"/>
                      <a:satMod val="130000"/>
                    </a:srgbClr>
                  </a:gs>
                  <a:gs pos="100000">
                    <a:srgbClr val="3568C7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3568C7">
                    <a:shade val="95000"/>
                    <a:satMod val="105000"/>
                  </a:srgbClr>
                </a:solidFill>
                <a:prstDash val="solid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ro-RO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3D1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ro-RO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3D1F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  </m:t>
                          </m:r>
                          <m:r>
                            <a:rPr kumimoji="0" lang="ro-RO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3D1F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𝐿𝑜𝑐𝑜𝑡𝑒𝑛𝑒𝑛𝑡</m:t>
                          </m:r>
                        </m:e>
                        <m:sub>
                          <m:r>
                            <a:rPr kumimoji="0" lang="ro-RO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3D1F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ro-RO" sz="2400" b="0" i="0" u="none" strike="noStrike" kern="0" cap="none" spc="0" normalizeH="0" baseline="0" noProof="0">
                  <a:ln>
                    <a:noFill/>
                  </a:ln>
                  <a:solidFill>
                    <a:srgbClr val="B3D1F0"/>
                  </a:solidFill>
                  <a:effectLst/>
                  <a:uLnTx/>
                  <a:uFillTx/>
                  <a:latin typeface="Lucida Grande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AE363982-93EA-4736-A3F3-AA5FD8847B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26693" y="3287332"/>
                <a:ext cx="1728192" cy="6480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rgbClr val="3568C7">
                    <a:shade val="95000"/>
                    <a:satMod val="105000"/>
                  </a:srgbClr>
                </a:solidFill>
                <a:prstDash val="solid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3EEB52B-1885-474F-A285-CA6C1E42BD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39061" y="3287332"/>
                <a:ext cx="1728192" cy="648072"/>
              </a:xfrm>
              <a:prstGeom prst="rect">
                <a:avLst/>
              </a:prstGeom>
              <a:gradFill rotWithShape="1">
                <a:gsLst>
                  <a:gs pos="0">
                    <a:srgbClr val="D9574E">
                      <a:shade val="51000"/>
                      <a:satMod val="130000"/>
                    </a:srgbClr>
                  </a:gs>
                  <a:gs pos="80000">
                    <a:srgbClr val="D9574E">
                      <a:shade val="93000"/>
                      <a:satMod val="130000"/>
                    </a:srgbClr>
                  </a:gs>
                  <a:gs pos="100000">
                    <a:srgbClr val="D9574E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D9574E">
                    <a:shade val="95000"/>
                    <a:satMod val="105000"/>
                  </a:srgbClr>
                </a:solidFill>
                <a:prstDash val="solid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ro-RO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3D1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ro-RO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3D1F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  </m:t>
                          </m:r>
                          <m:r>
                            <a:rPr kumimoji="0" lang="ro-RO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3D1F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𝐿𝑜𝑐𝑜𝑡𝑒𝑛𝑒𝑛𝑡</m:t>
                          </m:r>
                        </m:e>
                        <m:sub>
                          <m:r>
                            <a:rPr kumimoji="0" lang="ro-RO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3D1F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ro-RO" sz="2400" b="0" i="0" u="none" strike="noStrike" kern="0" cap="none" spc="0" normalizeH="0" baseline="0" noProof="0">
                  <a:ln>
                    <a:noFill/>
                  </a:ln>
                  <a:solidFill>
                    <a:srgbClr val="B3D1F0"/>
                  </a:solidFill>
                  <a:effectLst/>
                  <a:uLnTx/>
                  <a:uFillTx/>
                  <a:latin typeface="Lucida Grande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23EEB52B-1885-474F-A285-CA6C1E42BD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39061" y="3287332"/>
                <a:ext cx="1728192" cy="6480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rgbClr val="D9574E">
                    <a:shade val="95000"/>
                    <a:satMod val="105000"/>
                  </a:srgbClr>
                </a:solidFill>
                <a:prstDash val="solid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74E9B9E-C444-4242-92A3-36DA63FC58D9}"/>
              </a:ext>
            </a:extLst>
          </p:cNvPr>
          <p:cNvCxnSpPr/>
          <p:nvPr/>
        </p:nvCxnSpPr>
        <p:spPr bwMode="auto">
          <a:xfrm>
            <a:off x="2034133" y="3439732"/>
            <a:ext cx="1592560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none" w="med" len="me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11867DC-0F54-4F46-BF2C-B047EAE6F4E4}"/>
              </a:ext>
            </a:extLst>
          </p:cNvPr>
          <p:cNvCxnSpPr/>
          <p:nvPr/>
        </p:nvCxnSpPr>
        <p:spPr bwMode="auto">
          <a:xfrm>
            <a:off x="5354885" y="3431348"/>
            <a:ext cx="1592560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none" w="med" len="me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EA5CF75-0DEE-4466-8B47-3480EEA1E7B8}"/>
              </a:ext>
            </a:extLst>
          </p:cNvPr>
          <p:cNvCxnSpPr/>
          <p:nvPr/>
        </p:nvCxnSpPr>
        <p:spPr bwMode="auto">
          <a:xfrm flipH="1">
            <a:off x="5327265" y="3719380"/>
            <a:ext cx="1611796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none" w="med" len="me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D68E5E4-3126-4B6D-A314-880C0A6692AD}"/>
              </a:ext>
            </a:extLst>
          </p:cNvPr>
          <p:cNvCxnSpPr/>
          <p:nvPr/>
        </p:nvCxnSpPr>
        <p:spPr bwMode="auto">
          <a:xfrm flipH="1">
            <a:off x="2014897" y="3719380"/>
            <a:ext cx="1611796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none" w="med" len="me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8B0B971-5265-4030-9AE7-2CF908E33CF9}"/>
              </a:ext>
            </a:extLst>
          </p:cNvPr>
          <p:cNvCxnSpPr>
            <a:stCxn id="31" idx="1"/>
            <a:endCxn id="33" idx="0"/>
          </p:cNvCxnSpPr>
          <p:nvPr/>
        </p:nvCxnSpPr>
        <p:spPr bwMode="auto">
          <a:xfrm flipH="1">
            <a:off x="1178421" y="1883176"/>
            <a:ext cx="2556284" cy="1404156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none" w="med" len="me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54D4414-3893-4FD5-A5D9-44295FFF575E}"/>
              </a:ext>
            </a:extLst>
          </p:cNvPr>
          <p:cNvCxnSpPr>
            <a:stCxn id="31" idx="3"/>
            <a:endCxn id="35" idx="0"/>
          </p:cNvCxnSpPr>
          <p:nvPr/>
        </p:nvCxnSpPr>
        <p:spPr bwMode="auto">
          <a:xfrm>
            <a:off x="5246873" y="1883176"/>
            <a:ext cx="2556284" cy="1404156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none" w="med" len="me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517E6BD-C3E7-4837-8389-1F1DA3EB2448}"/>
              </a:ext>
            </a:extLst>
          </p:cNvPr>
          <p:cNvSpPr txBox="1"/>
          <p:nvPr/>
        </p:nvSpPr>
        <p:spPr>
          <a:xfrm>
            <a:off x="2064501" y="2168938"/>
            <a:ext cx="720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i="1">
                <a:solidFill>
                  <a:srgbClr val="000000"/>
                </a:solidFill>
                <a:latin typeface="Lucida Grande"/>
                <a:ea typeface="+mn-ea"/>
              </a:rPr>
              <a:t>atac</a:t>
            </a:r>
            <a:endParaRPr lang="en-US" sz="2000" i="1">
              <a:solidFill>
                <a:srgbClr val="000000"/>
              </a:solidFill>
              <a:latin typeface="Lucida Grande"/>
              <a:ea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800BE8-2B16-4D73-8734-76FB06103161}"/>
              </a:ext>
            </a:extLst>
          </p:cNvPr>
          <p:cNvSpPr txBox="1"/>
          <p:nvPr/>
        </p:nvSpPr>
        <p:spPr>
          <a:xfrm>
            <a:off x="6290989" y="2188082"/>
            <a:ext cx="720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i="1">
                <a:solidFill>
                  <a:srgbClr val="000000"/>
                </a:solidFill>
                <a:latin typeface="Lucida Grande"/>
                <a:ea typeface="+mn-ea"/>
              </a:rPr>
              <a:t>atac</a:t>
            </a:r>
            <a:endParaRPr lang="en-US" sz="2000" i="1">
              <a:solidFill>
                <a:srgbClr val="000000"/>
              </a:solidFill>
              <a:latin typeface="Lucida Grande"/>
              <a:ea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08D9ED9-6A44-4AE5-8335-9033F10949B9}"/>
              </a:ext>
            </a:extLst>
          </p:cNvPr>
          <p:cNvSpPr txBox="1"/>
          <p:nvPr/>
        </p:nvSpPr>
        <p:spPr>
          <a:xfrm>
            <a:off x="2474565" y="3071308"/>
            <a:ext cx="720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i="1">
                <a:solidFill>
                  <a:srgbClr val="000000"/>
                </a:solidFill>
                <a:latin typeface="Lucida Grande"/>
                <a:ea typeface="+mn-ea"/>
              </a:rPr>
              <a:t>atac</a:t>
            </a:r>
            <a:endParaRPr lang="en-US" sz="2000" i="1">
              <a:solidFill>
                <a:srgbClr val="000000"/>
              </a:solidFill>
              <a:latin typeface="Lucida Grande"/>
              <a:ea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A2D37F8-67EA-4DA9-BDDB-8DDE720B3C12}"/>
              </a:ext>
            </a:extLst>
          </p:cNvPr>
          <p:cNvSpPr txBox="1"/>
          <p:nvPr/>
        </p:nvSpPr>
        <p:spPr>
          <a:xfrm>
            <a:off x="2474565" y="3647372"/>
            <a:ext cx="720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i="1">
                <a:solidFill>
                  <a:srgbClr val="000000"/>
                </a:solidFill>
                <a:latin typeface="Lucida Grande"/>
                <a:ea typeface="+mn-ea"/>
              </a:rPr>
              <a:t>atac</a:t>
            </a:r>
            <a:endParaRPr lang="en-US" sz="2000" i="1">
              <a:solidFill>
                <a:srgbClr val="000000"/>
              </a:solidFill>
              <a:latin typeface="Lucida Grande"/>
              <a:ea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CAC9DC5-D3E3-4DF9-AC97-2A612D58CAC8}"/>
              </a:ext>
            </a:extLst>
          </p:cNvPr>
          <p:cNvSpPr txBox="1"/>
          <p:nvPr/>
        </p:nvSpPr>
        <p:spPr>
          <a:xfrm>
            <a:off x="5786933" y="3071308"/>
            <a:ext cx="720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i="1">
                <a:solidFill>
                  <a:srgbClr val="000000"/>
                </a:solidFill>
                <a:latin typeface="Lucida Grande"/>
                <a:ea typeface="+mn-ea"/>
              </a:rPr>
              <a:t>atac</a:t>
            </a:r>
            <a:endParaRPr lang="en-US" sz="2000" i="1">
              <a:solidFill>
                <a:srgbClr val="000000"/>
              </a:solidFill>
              <a:latin typeface="Lucida Grande"/>
              <a:ea typeface="+mn-ea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98427336-AB54-4EAF-850E-F6CDA8979F82}"/>
              </a:ext>
            </a:extLst>
          </p:cNvPr>
          <p:cNvCxnSpPr/>
          <p:nvPr/>
        </p:nvCxnSpPr>
        <p:spPr bwMode="auto">
          <a:xfrm flipH="1">
            <a:off x="1898501" y="4367452"/>
            <a:ext cx="5322390" cy="0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D5B706C-8B5B-4245-8C3A-D9817F942920}"/>
              </a:ext>
            </a:extLst>
          </p:cNvPr>
          <p:cNvCxnSpPr/>
          <p:nvPr/>
        </p:nvCxnSpPr>
        <p:spPr bwMode="auto">
          <a:xfrm flipV="1">
            <a:off x="1905273" y="3935404"/>
            <a:ext cx="0" cy="432049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none" w="med" len="me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73C3F74-2E0A-46DA-AD6F-74E349DEACC9}"/>
              </a:ext>
            </a:extLst>
          </p:cNvPr>
          <p:cNvCxnSpPr/>
          <p:nvPr/>
        </p:nvCxnSpPr>
        <p:spPr bwMode="auto">
          <a:xfrm flipV="1">
            <a:off x="7227093" y="3935405"/>
            <a:ext cx="0" cy="432047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5694346-704F-4944-9CC0-ECF2F103ACAD}"/>
              </a:ext>
            </a:extLst>
          </p:cNvPr>
          <p:cNvCxnSpPr/>
          <p:nvPr/>
        </p:nvCxnSpPr>
        <p:spPr bwMode="auto">
          <a:xfrm flipV="1">
            <a:off x="818381" y="3935407"/>
            <a:ext cx="0" cy="792085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DFE99BBD-72C1-445E-BC08-4E8C7EF13C8E}"/>
              </a:ext>
            </a:extLst>
          </p:cNvPr>
          <p:cNvCxnSpPr/>
          <p:nvPr/>
        </p:nvCxnSpPr>
        <p:spPr bwMode="auto">
          <a:xfrm flipH="1">
            <a:off x="810773" y="4727492"/>
            <a:ext cx="7208408" cy="0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E10A979-FECA-4FFD-9097-3E8EAD9A3EC5}"/>
              </a:ext>
            </a:extLst>
          </p:cNvPr>
          <p:cNvCxnSpPr/>
          <p:nvPr/>
        </p:nvCxnSpPr>
        <p:spPr bwMode="auto">
          <a:xfrm flipV="1">
            <a:off x="8019181" y="3935408"/>
            <a:ext cx="0" cy="792084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none" w="med" len="me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80C2E24D-897A-4953-942B-143A5EAF6883}"/>
              </a:ext>
            </a:extLst>
          </p:cNvPr>
          <p:cNvSpPr txBox="1"/>
          <p:nvPr/>
        </p:nvSpPr>
        <p:spPr>
          <a:xfrm>
            <a:off x="4130749" y="4655484"/>
            <a:ext cx="720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i="1">
                <a:solidFill>
                  <a:srgbClr val="000000"/>
                </a:solidFill>
                <a:latin typeface="Lucida Grande"/>
                <a:ea typeface="+mn-ea"/>
              </a:rPr>
              <a:t>atac</a:t>
            </a:r>
            <a:endParaRPr lang="en-US" sz="2000" i="1">
              <a:solidFill>
                <a:srgbClr val="000000"/>
              </a:solidFill>
              <a:latin typeface="Lucida Grande"/>
              <a:ea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FD39C51-FDF2-4845-875C-23191502EC3E}"/>
              </a:ext>
            </a:extLst>
          </p:cNvPr>
          <p:cNvSpPr txBox="1"/>
          <p:nvPr/>
        </p:nvSpPr>
        <p:spPr>
          <a:xfrm>
            <a:off x="4310769" y="3935404"/>
            <a:ext cx="36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i="1">
                <a:solidFill>
                  <a:srgbClr val="000000"/>
                </a:solidFill>
                <a:latin typeface="Lucida Grande"/>
                <a:ea typeface="+mn-ea"/>
              </a:rPr>
              <a:t>X</a:t>
            </a:r>
            <a:endParaRPr lang="en-US" sz="2000" i="1">
              <a:solidFill>
                <a:srgbClr val="000000"/>
              </a:solidFill>
              <a:latin typeface="Lucida Grande"/>
              <a:ea typeface="+mn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A98C913-A60A-41B9-B289-5A6AD0E59D14}"/>
              </a:ext>
            </a:extLst>
          </p:cNvPr>
          <p:cNvSpPr txBox="1"/>
          <p:nvPr/>
        </p:nvSpPr>
        <p:spPr>
          <a:xfrm>
            <a:off x="6008861" y="3719380"/>
            <a:ext cx="36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i="1">
                <a:solidFill>
                  <a:srgbClr val="000000"/>
                </a:solidFill>
                <a:latin typeface="Lucida Grande"/>
                <a:ea typeface="+mn-ea"/>
              </a:rPr>
              <a:t>X</a:t>
            </a:r>
            <a:endParaRPr lang="en-US" sz="2000" i="1">
              <a:solidFill>
                <a:srgbClr val="000000"/>
              </a:solidFill>
              <a:latin typeface="Lucida Grande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F5374700-4E25-4F03-BB9F-7EA716983B0A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75989" y="5159540"/>
                <a:ext cx="8229600" cy="1440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Times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w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08585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42875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Times" charset="0"/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177165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2288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6860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1432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6004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342900" marR="0" lvl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 typeface="Times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ro-RO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ro-RO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𝐿𝑜𝑐𝑜𝑡𝑒𝑛𝑒𝑛𝑡</m:t>
                        </m:r>
                      </m:e>
                      <m:sub>
                        <m:r>
                          <a:rPr kumimoji="0" lang="ro-RO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0" lang="ro-RO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+mn-cs"/>
                  </a:rPr>
                  <a:t> este trădător</a:t>
                </a:r>
              </a:p>
              <a:p>
                <a:pPr marL="342900" marR="0" lvl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 typeface="Times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ro-RO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𝑋</m:t>
                    </m:r>
                    <m:r>
                      <a:rPr kumimoji="0" lang="ro-RO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∈{</m:t>
                    </m:r>
                    <m:r>
                      <a:rPr kumimoji="0" lang="ro-RO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/>
                        <a:cs typeface="+mn-cs"/>
                      </a:rPr>
                      <m:t>𝑎𝑡𝑎𝑐</m:t>
                    </m:r>
                    <m:r>
                      <a:rPr kumimoji="0" lang="ro-RO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/>
                        <a:cs typeface="+mn-cs"/>
                      </a:rPr>
                      <m:t>, </m:t>
                    </m:r>
                    <m:r>
                      <a:rPr kumimoji="0" lang="ro-RO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/>
                        <a:cs typeface="+mn-cs"/>
                      </a:rPr>
                      <m:t>𝑟𝑒𝑡𝑟𝑎𝑔𝑒𝑟𝑒</m:t>
                    </m:r>
                    <m:r>
                      <a:rPr kumimoji="0" lang="ro-RO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/>
                        <a:cs typeface="+mn-cs"/>
                      </a:rPr>
                      <m:t>}</m:t>
                    </m:r>
                  </m:oMath>
                </a14:m>
                <a:endParaRPr kumimoji="0" lang="ro-RO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cs"/>
                </a:endParaRPr>
              </a:p>
              <a:p>
                <a:pPr marL="342900" marR="0" lvl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 typeface="Times" charset="0"/>
                  <a:buChar char="•"/>
                  <a:tabLst/>
                  <a:defRPr/>
                </a:pPr>
                <a:r>
                  <a:rPr kumimoji="0" lang="ro-RO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+mn-cs"/>
                  </a:rPr>
                  <a:t>Oricare ar fi mesajul transmis de trădător, cei doi Locotenenți loiali vor lua aceeași decizie (</a:t>
                </a:r>
                <a:r>
                  <a:rPr kumimoji="0" lang="ro-RO" sz="20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+mn-cs"/>
                  </a:rPr>
                  <a:t>atac</a:t>
                </a:r>
                <a:r>
                  <a:rPr kumimoji="0" lang="ro-RO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+mn-cs"/>
                  </a:rPr>
                  <a:t>)</a:t>
                </a:r>
              </a:p>
              <a:p>
                <a:pPr marL="342900" marR="0" lvl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 typeface="Times" charset="0"/>
                  <a:buChar char="•"/>
                  <a:tabLst/>
                  <a:defRPr/>
                </a:pPr>
                <a:endParaRPr kumimoji="0" lang="ro-RO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cs"/>
                </a:endParaRP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F5374700-4E25-4F03-BB9F-7EA716983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5989" y="5159540"/>
                <a:ext cx="8229600" cy="1440160"/>
              </a:xfrm>
              <a:prstGeom prst="rect">
                <a:avLst/>
              </a:prstGeom>
              <a:blipFill>
                <a:blip r:embed="rId6"/>
                <a:stretch>
                  <a:fillRect l="-462" t="-1739" b="-695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F562CEFB-A755-4284-819D-C5914C42E98D}"/>
              </a:ext>
            </a:extLst>
          </p:cNvPr>
          <p:cNvSpPr txBox="1"/>
          <p:nvPr/>
        </p:nvSpPr>
        <p:spPr>
          <a:xfrm>
            <a:off x="4458774" y="2495244"/>
            <a:ext cx="824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i="1">
                <a:solidFill>
                  <a:srgbClr val="000000"/>
                </a:solidFill>
                <a:latin typeface="Lucida Grande"/>
                <a:ea typeface="+mn-ea"/>
              </a:rPr>
              <a:t>atac</a:t>
            </a:r>
            <a:endParaRPr lang="en-US" sz="2000" i="1">
              <a:solidFill>
                <a:srgbClr val="000000"/>
              </a:solidFill>
              <a:latin typeface="Lucida Grande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142992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B5F06-26E4-4656-A5F2-0F95C77D6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868" y="467650"/>
            <a:ext cx="8515350" cy="458788"/>
          </a:xfrm>
        </p:spPr>
        <p:txBody>
          <a:bodyPr/>
          <a:lstStyle/>
          <a:p>
            <a:r>
              <a:rPr lang="ro-RO" dirty="0"/>
              <a:t>Problema generalilor bizantini</a:t>
            </a:r>
            <a:br>
              <a:rPr lang="ro-RO" dirty="0"/>
            </a:br>
            <a:r>
              <a:rPr lang="ro-RO" dirty="0"/>
              <a:t>Exemplul 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84035DA-B265-4546-8EBE-8776D66207F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7584" y="1520504"/>
                <a:ext cx="1512168" cy="648072"/>
              </a:xfrm>
              <a:prstGeom prst="rect">
                <a:avLst/>
              </a:prstGeom>
              <a:gradFill rotWithShape="1">
                <a:gsLst>
                  <a:gs pos="0">
                    <a:srgbClr val="D9574E">
                      <a:shade val="51000"/>
                      <a:satMod val="130000"/>
                    </a:srgbClr>
                  </a:gs>
                  <a:gs pos="80000">
                    <a:srgbClr val="D9574E">
                      <a:shade val="93000"/>
                      <a:satMod val="130000"/>
                    </a:srgbClr>
                  </a:gs>
                  <a:gs pos="100000">
                    <a:srgbClr val="D9574E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D9574E">
                    <a:shade val="95000"/>
                    <a:satMod val="105000"/>
                  </a:srgbClr>
                </a:solidFill>
                <a:prstDash val="solid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ro-RO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3D1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ro-RO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3D1F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    </m:t>
                          </m:r>
                          <m:r>
                            <a:rPr kumimoji="0" lang="ro-RO" sz="20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3D1F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𝐶𝑜𝑚𝑎𝑛𝑑𝑎𝑛𝑡</m:t>
                          </m:r>
                        </m:e>
                        <m:sub/>
                      </m:sSub>
                    </m:oMath>
                  </m:oMathPara>
                </a14:m>
                <a:endParaRPr kumimoji="0" lang="ro-RO" sz="2000" b="0" i="0" u="none" strike="noStrike" kern="0" cap="none" spc="0" normalizeH="0" baseline="0" noProof="0">
                  <a:ln>
                    <a:noFill/>
                  </a:ln>
                  <a:solidFill>
                    <a:srgbClr val="B3D1F0"/>
                  </a:solidFill>
                  <a:effectLst/>
                  <a:uLnTx/>
                  <a:uFillTx/>
                  <a:latin typeface="Lucida Grande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D84035DA-B265-4546-8EBE-8776D66207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47584" y="1520504"/>
                <a:ext cx="1512168" cy="64807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rgbClr val="D9574E">
                    <a:shade val="95000"/>
                    <a:satMod val="105000"/>
                  </a:srgbClr>
                </a:solidFill>
                <a:prstDash val="solid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7EAFFDF-6250-439F-B793-FB6FED2C80C2}"/>
              </a:ext>
            </a:extLst>
          </p:cNvPr>
          <p:cNvCxnSpPr>
            <a:stCxn id="31" idx="2"/>
            <a:endCxn id="34" idx="0"/>
          </p:cNvCxnSpPr>
          <p:nvPr/>
        </p:nvCxnSpPr>
        <p:spPr bwMode="auto">
          <a:xfrm>
            <a:off x="4503668" y="2168576"/>
            <a:ext cx="0" cy="108012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none" w="med" len="me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9A5AF2E-7EEC-480E-A8CD-8D93EB7C46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204" y="3248696"/>
                <a:ext cx="1728192" cy="648072"/>
              </a:xfrm>
              <a:prstGeom prst="rect">
                <a:avLst/>
              </a:prstGeom>
              <a:gradFill rotWithShape="1">
                <a:gsLst>
                  <a:gs pos="0">
                    <a:srgbClr val="3568C7">
                      <a:shade val="51000"/>
                      <a:satMod val="130000"/>
                    </a:srgbClr>
                  </a:gs>
                  <a:gs pos="80000">
                    <a:srgbClr val="3568C7">
                      <a:shade val="93000"/>
                      <a:satMod val="130000"/>
                    </a:srgbClr>
                  </a:gs>
                  <a:gs pos="100000">
                    <a:srgbClr val="3568C7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3568C7">
                    <a:shade val="95000"/>
                    <a:satMod val="105000"/>
                  </a:srgbClr>
                </a:solidFill>
                <a:prstDash val="solid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ro-RO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3D1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ro-RO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3D1F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  </m:t>
                          </m:r>
                          <m:r>
                            <a:rPr kumimoji="0" lang="ro-RO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3D1F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𝐿𝑜𝑐𝑜𝑡𝑒𝑛𝑒𝑛𝑡</m:t>
                          </m:r>
                        </m:e>
                        <m:sub>
                          <m:r>
                            <a:rPr kumimoji="0" lang="ro-RO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3D1F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ro-RO" sz="2400" b="0" i="0" u="none" strike="noStrike" kern="0" cap="none" spc="0" normalizeH="0" baseline="0" noProof="0">
                  <a:ln>
                    <a:noFill/>
                  </a:ln>
                  <a:solidFill>
                    <a:srgbClr val="B3D1F0"/>
                  </a:solidFill>
                  <a:effectLst/>
                  <a:uLnTx/>
                  <a:uFillTx/>
                  <a:latin typeface="Lucida Grande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9A5AF2E-7EEC-480E-A8CD-8D93EB7C46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7204" y="3248696"/>
                <a:ext cx="1728192" cy="6480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rgbClr val="3568C7">
                    <a:shade val="95000"/>
                    <a:satMod val="105000"/>
                  </a:srgbClr>
                </a:solidFill>
                <a:prstDash val="solid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381D41C-7C1F-463E-B2DA-2CB3165639D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9572" y="3248696"/>
                <a:ext cx="1728192" cy="648072"/>
              </a:xfrm>
              <a:prstGeom prst="rect">
                <a:avLst/>
              </a:prstGeom>
              <a:gradFill rotWithShape="1">
                <a:gsLst>
                  <a:gs pos="0">
                    <a:srgbClr val="3568C7">
                      <a:shade val="51000"/>
                      <a:satMod val="130000"/>
                    </a:srgbClr>
                  </a:gs>
                  <a:gs pos="80000">
                    <a:srgbClr val="3568C7">
                      <a:shade val="93000"/>
                      <a:satMod val="130000"/>
                    </a:srgbClr>
                  </a:gs>
                  <a:gs pos="100000">
                    <a:srgbClr val="3568C7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3568C7">
                    <a:shade val="95000"/>
                    <a:satMod val="105000"/>
                  </a:srgbClr>
                </a:solidFill>
                <a:prstDash val="solid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ro-RO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3D1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ro-RO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3D1F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  </m:t>
                          </m:r>
                          <m:r>
                            <a:rPr kumimoji="0" lang="ro-RO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3D1F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𝐿𝑜𝑐𝑜𝑡𝑒𝑛𝑒𝑛𝑡</m:t>
                          </m:r>
                        </m:e>
                        <m:sub>
                          <m:r>
                            <a:rPr kumimoji="0" lang="ro-RO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3D1F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ro-RO" sz="2400" b="0" i="0" u="none" strike="noStrike" kern="0" cap="none" spc="0" normalizeH="0" baseline="0" noProof="0">
                  <a:ln>
                    <a:noFill/>
                  </a:ln>
                  <a:solidFill>
                    <a:srgbClr val="B3D1F0"/>
                  </a:solidFill>
                  <a:effectLst/>
                  <a:uLnTx/>
                  <a:uFillTx/>
                  <a:latin typeface="Lucida Grande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0381D41C-7C1F-463E-B2DA-2CB3165639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39572" y="3248696"/>
                <a:ext cx="1728192" cy="64807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rgbClr val="3568C7">
                    <a:shade val="95000"/>
                    <a:satMod val="105000"/>
                  </a:srgbClr>
                </a:solidFill>
                <a:prstDash val="solid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CA56E16-9CF2-4A92-88CF-B917502C6D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51940" y="3248696"/>
                <a:ext cx="1728192" cy="648072"/>
              </a:xfrm>
              <a:prstGeom prst="rect">
                <a:avLst/>
              </a:prstGeom>
              <a:gradFill rotWithShape="1">
                <a:gsLst>
                  <a:gs pos="0">
                    <a:srgbClr val="3568C7">
                      <a:shade val="51000"/>
                      <a:satMod val="130000"/>
                    </a:srgbClr>
                  </a:gs>
                  <a:gs pos="80000">
                    <a:srgbClr val="3568C7">
                      <a:shade val="93000"/>
                      <a:satMod val="130000"/>
                    </a:srgbClr>
                  </a:gs>
                  <a:gs pos="100000">
                    <a:srgbClr val="3568C7">
                      <a:shade val="94000"/>
                      <a:satMod val="135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3568C7">
                    <a:shade val="95000"/>
                    <a:satMod val="105000"/>
                  </a:srgbClr>
                </a:solidFill>
                <a:prstDash val="solid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ro-RO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3D1F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ro-RO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3D1F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  </m:t>
                          </m:r>
                          <m:r>
                            <a:rPr kumimoji="0" lang="ro-RO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3D1F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𝐿𝑜𝑐𝑜𝑡𝑒𝑛𝑒𝑛𝑡</m:t>
                          </m:r>
                        </m:e>
                        <m:sub>
                          <m:r>
                            <a:rPr kumimoji="0" lang="ro-RO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B3D1F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ro-RO" sz="2400" b="0" i="0" u="none" strike="noStrike" kern="0" cap="none" spc="0" normalizeH="0" baseline="0" noProof="0">
                  <a:ln>
                    <a:noFill/>
                  </a:ln>
                  <a:solidFill>
                    <a:srgbClr val="B3D1F0"/>
                  </a:solidFill>
                  <a:effectLst/>
                  <a:uLnTx/>
                  <a:uFillTx/>
                  <a:latin typeface="Lucida Grande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4CA56E16-9CF2-4A92-88CF-B917502C6D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51940" y="3248696"/>
                <a:ext cx="1728192" cy="64807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rgbClr val="3568C7">
                    <a:shade val="95000"/>
                    <a:satMod val="105000"/>
                  </a:srgbClr>
                </a:solidFill>
                <a:prstDash val="solid"/>
                <a:headEnd/>
                <a:tailEnd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7613645-4E58-4F01-A2F1-56FF16ADAA57}"/>
              </a:ext>
            </a:extLst>
          </p:cNvPr>
          <p:cNvCxnSpPr/>
          <p:nvPr/>
        </p:nvCxnSpPr>
        <p:spPr bwMode="auto">
          <a:xfrm>
            <a:off x="2047012" y="3401096"/>
            <a:ext cx="1592560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none" w="med" len="me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B23F912-E83F-4CEC-A4F0-C61FCFBE4F08}"/>
              </a:ext>
            </a:extLst>
          </p:cNvPr>
          <p:cNvCxnSpPr/>
          <p:nvPr/>
        </p:nvCxnSpPr>
        <p:spPr bwMode="auto">
          <a:xfrm>
            <a:off x="5367764" y="3392712"/>
            <a:ext cx="1592560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none" w="med" len="me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468C281-22B2-4670-B2CC-A99833B03145}"/>
              </a:ext>
            </a:extLst>
          </p:cNvPr>
          <p:cNvCxnSpPr/>
          <p:nvPr/>
        </p:nvCxnSpPr>
        <p:spPr bwMode="auto">
          <a:xfrm flipH="1">
            <a:off x="5340144" y="3680744"/>
            <a:ext cx="1611796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none" w="med" len="me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EE16A4F-1CBA-45BE-9B14-3A91B2C55EA4}"/>
              </a:ext>
            </a:extLst>
          </p:cNvPr>
          <p:cNvCxnSpPr/>
          <p:nvPr/>
        </p:nvCxnSpPr>
        <p:spPr bwMode="auto">
          <a:xfrm flipH="1">
            <a:off x="2027776" y="3680744"/>
            <a:ext cx="1611796" cy="0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none" w="med" len="me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F41C6EB-3683-4C16-9DBF-DC53C4FDDE54}"/>
              </a:ext>
            </a:extLst>
          </p:cNvPr>
          <p:cNvCxnSpPr>
            <a:stCxn id="31" idx="1"/>
            <a:endCxn id="33" idx="0"/>
          </p:cNvCxnSpPr>
          <p:nvPr/>
        </p:nvCxnSpPr>
        <p:spPr bwMode="auto">
          <a:xfrm flipH="1">
            <a:off x="1191300" y="1844540"/>
            <a:ext cx="2556284" cy="1404156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none" w="med" len="me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AAD6EBF-DC03-4A14-AFDC-AB2542FDB228}"/>
              </a:ext>
            </a:extLst>
          </p:cNvPr>
          <p:cNvCxnSpPr>
            <a:stCxn id="31" idx="3"/>
            <a:endCxn id="35" idx="0"/>
          </p:cNvCxnSpPr>
          <p:nvPr/>
        </p:nvCxnSpPr>
        <p:spPr bwMode="auto">
          <a:xfrm>
            <a:off x="5259752" y="1844540"/>
            <a:ext cx="2556284" cy="1404156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none" w="med" len="me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7209D17-F058-4138-A9B2-4D98A9176B4C}"/>
              </a:ext>
            </a:extLst>
          </p:cNvPr>
          <p:cNvSpPr txBox="1"/>
          <p:nvPr/>
        </p:nvSpPr>
        <p:spPr>
          <a:xfrm>
            <a:off x="2077380" y="2130302"/>
            <a:ext cx="720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i="1">
                <a:solidFill>
                  <a:srgbClr val="000000"/>
                </a:solidFill>
                <a:latin typeface="Lucida Grande"/>
                <a:ea typeface="+mn-ea"/>
              </a:rPr>
              <a:t>atac</a:t>
            </a:r>
            <a:endParaRPr lang="en-US" sz="2000" i="1">
              <a:solidFill>
                <a:srgbClr val="000000"/>
              </a:solidFill>
              <a:latin typeface="Lucida Grande"/>
              <a:ea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0EA39EB-D409-441C-ADD4-D20DFD5803B7}"/>
              </a:ext>
            </a:extLst>
          </p:cNvPr>
          <p:cNvSpPr txBox="1"/>
          <p:nvPr/>
        </p:nvSpPr>
        <p:spPr>
          <a:xfrm>
            <a:off x="6462163" y="2191481"/>
            <a:ext cx="417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i="1">
                <a:solidFill>
                  <a:srgbClr val="000000"/>
                </a:solidFill>
                <a:latin typeface="Lucida Grande"/>
                <a:ea typeface="+mn-ea"/>
              </a:rPr>
              <a:t>X</a:t>
            </a:r>
            <a:endParaRPr lang="en-US" sz="2000" i="1">
              <a:solidFill>
                <a:srgbClr val="000000"/>
              </a:solidFill>
              <a:latin typeface="Lucida Grande"/>
              <a:ea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521ECB3-F252-4625-8586-3C264F1833DC}"/>
              </a:ext>
            </a:extLst>
          </p:cNvPr>
          <p:cNvSpPr txBox="1"/>
          <p:nvPr/>
        </p:nvSpPr>
        <p:spPr>
          <a:xfrm>
            <a:off x="2559452" y="3032672"/>
            <a:ext cx="720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i="1">
                <a:solidFill>
                  <a:srgbClr val="000000"/>
                </a:solidFill>
                <a:latin typeface="Lucida Grande"/>
                <a:ea typeface="+mn-ea"/>
              </a:rPr>
              <a:t>atac</a:t>
            </a:r>
            <a:endParaRPr lang="en-US" sz="2000" i="1">
              <a:solidFill>
                <a:srgbClr val="000000"/>
              </a:solidFill>
              <a:latin typeface="Lucida Grande"/>
              <a:ea typeface="+mn-ea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DAEF6C4-CFDB-4118-8AEB-FA9DA64CAFE2}"/>
              </a:ext>
            </a:extLst>
          </p:cNvPr>
          <p:cNvSpPr txBox="1"/>
          <p:nvPr/>
        </p:nvSpPr>
        <p:spPr>
          <a:xfrm>
            <a:off x="2271420" y="3608736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i="1">
                <a:solidFill>
                  <a:srgbClr val="000000"/>
                </a:solidFill>
                <a:latin typeface="Lucida Grande"/>
                <a:ea typeface="+mn-ea"/>
              </a:rPr>
              <a:t>retragere</a:t>
            </a:r>
            <a:endParaRPr lang="en-US" sz="2000" i="1">
              <a:solidFill>
                <a:srgbClr val="000000"/>
              </a:solidFill>
              <a:latin typeface="Lucida Grande"/>
              <a:ea typeface="+mn-ea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E338FAC-E80F-4C94-8D3E-DC5C7DD754BA}"/>
              </a:ext>
            </a:extLst>
          </p:cNvPr>
          <p:cNvSpPr txBox="1"/>
          <p:nvPr/>
        </p:nvSpPr>
        <p:spPr>
          <a:xfrm>
            <a:off x="5583788" y="3032672"/>
            <a:ext cx="1296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i="1">
                <a:solidFill>
                  <a:srgbClr val="000000"/>
                </a:solidFill>
                <a:latin typeface="Lucida Grande"/>
                <a:ea typeface="+mn-ea"/>
              </a:rPr>
              <a:t>retragere</a:t>
            </a:r>
            <a:endParaRPr lang="en-US" sz="2000" i="1">
              <a:solidFill>
                <a:srgbClr val="000000"/>
              </a:solidFill>
              <a:latin typeface="Lucida Grande"/>
              <a:ea typeface="+mn-ea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8A95266A-E26E-4845-BFB1-9E8CDD43665C}"/>
              </a:ext>
            </a:extLst>
          </p:cNvPr>
          <p:cNvCxnSpPr/>
          <p:nvPr/>
        </p:nvCxnSpPr>
        <p:spPr bwMode="auto">
          <a:xfrm flipH="1">
            <a:off x="1911380" y="4328816"/>
            <a:ext cx="5322390" cy="0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7938707-CD34-4AFD-87B3-B5A8E8219CCC}"/>
              </a:ext>
            </a:extLst>
          </p:cNvPr>
          <p:cNvCxnSpPr/>
          <p:nvPr/>
        </p:nvCxnSpPr>
        <p:spPr bwMode="auto">
          <a:xfrm flipV="1">
            <a:off x="1918152" y="3896768"/>
            <a:ext cx="0" cy="432049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none" w="med" len="me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547E69A-E016-47FB-8195-F8EC98869DE5}"/>
              </a:ext>
            </a:extLst>
          </p:cNvPr>
          <p:cNvCxnSpPr/>
          <p:nvPr/>
        </p:nvCxnSpPr>
        <p:spPr bwMode="auto">
          <a:xfrm flipV="1">
            <a:off x="7239972" y="3896769"/>
            <a:ext cx="0" cy="432047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8EA3F40-4AEF-43B8-8ED6-9FFBD7ACD776}"/>
              </a:ext>
            </a:extLst>
          </p:cNvPr>
          <p:cNvCxnSpPr/>
          <p:nvPr/>
        </p:nvCxnSpPr>
        <p:spPr bwMode="auto">
          <a:xfrm flipV="1">
            <a:off x="831260" y="3896771"/>
            <a:ext cx="0" cy="792085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C29387F-919A-41EE-A45D-1E5CF39461EA}"/>
              </a:ext>
            </a:extLst>
          </p:cNvPr>
          <p:cNvCxnSpPr/>
          <p:nvPr/>
        </p:nvCxnSpPr>
        <p:spPr bwMode="auto">
          <a:xfrm flipH="1">
            <a:off x="823652" y="4688856"/>
            <a:ext cx="7208408" cy="0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CB638AF-55EB-4BC6-816C-BA52091EB067}"/>
              </a:ext>
            </a:extLst>
          </p:cNvPr>
          <p:cNvCxnSpPr/>
          <p:nvPr/>
        </p:nvCxnSpPr>
        <p:spPr bwMode="auto">
          <a:xfrm flipV="1">
            <a:off x="8032060" y="3896772"/>
            <a:ext cx="0" cy="792084"/>
          </a:xfrm>
          <a:prstGeom prst="straightConnector1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none" w="med" len="me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77AABF6-AA8F-401A-A19D-E20F1DE2B04A}"/>
              </a:ext>
            </a:extLst>
          </p:cNvPr>
          <p:cNvSpPr txBox="1"/>
          <p:nvPr/>
        </p:nvSpPr>
        <p:spPr>
          <a:xfrm>
            <a:off x="4143628" y="4616848"/>
            <a:ext cx="7200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i="1">
                <a:solidFill>
                  <a:srgbClr val="000000"/>
                </a:solidFill>
                <a:latin typeface="Lucida Grande"/>
                <a:ea typeface="+mn-ea"/>
              </a:rPr>
              <a:t>atac</a:t>
            </a:r>
            <a:endParaRPr lang="en-US" sz="2000" i="1">
              <a:solidFill>
                <a:srgbClr val="000000"/>
              </a:solidFill>
              <a:latin typeface="Lucida Grande"/>
              <a:ea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3F79BEE-0D73-4AEC-94B6-0EF73AE33B53}"/>
              </a:ext>
            </a:extLst>
          </p:cNvPr>
          <p:cNvSpPr txBox="1"/>
          <p:nvPr/>
        </p:nvSpPr>
        <p:spPr>
          <a:xfrm>
            <a:off x="4323648" y="3896768"/>
            <a:ext cx="36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i="1">
                <a:solidFill>
                  <a:srgbClr val="000000"/>
                </a:solidFill>
                <a:latin typeface="Lucida Grande"/>
                <a:ea typeface="+mn-ea"/>
              </a:rPr>
              <a:t>X</a:t>
            </a:r>
            <a:endParaRPr lang="en-US" sz="2000" i="1">
              <a:solidFill>
                <a:srgbClr val="000000"/>
              </a:solidFill>
              <a:latin typeface="Lucida Grande"/>
              <a:ea typeface="+mn-ea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671571C-1206-49B4-A35E-A07BFBD6470A}"/>
              </a:ext>
            </a:extLst>
          </p:cNvPr>
          <p:cNvSpPr txBox="1"/>
          <p:nvPr/>
        </p:nvSpPr>
        <p:spPr>
          <a:xfrm>
            <a:off x="6021740" y="3680744"/>
            <a:ext cx="3600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i="1">
                <a:solidFill>
                  <a:srgbClr val="000000"/>
                </a:solidFill>
                <a:latin typeface="Lucida Grande"/>
                <a:ea typeface="+mn-ea"/>
              </a:rPr>
              <a:t>X</a:t>
            </a:r>
            <a:endParaRPr lang="en-US" sz="2000" i="1">
              <a:solidFill>
                <a:srgbClr val="000000"/>
              </a:solidFill>
              <a:latin typeface="Lucida Grande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3316C151-0CBF-4B34-B82E-7F255F3870E9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388868" y="5120904"/>
                <a:ext cx="8229600" cy="14401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Times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w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08585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42875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Times" charset="0"/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177165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2288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6860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1432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6004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342900" marR="0" lvl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 typeface="Times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ro-RO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ro-RO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𝐶𝑜𝑚𝑎𝑛𝑑𝑎𝑛𝑡</m:t>
                        </m:r>
                        <m: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𝑢𝑙</m:t>
                        </m:r>
                      </m:e>
                      <m:sub/>
                    </m:sSub>
                  </m:oMath>
                </a14:m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+mn-cs"/>
                  </a:rPr>
                  <a:t> este trădător</a:t>
                </a:r>
              </a:p>
              <a:p>
                <a:pPr marL="342900" marR="0" lvl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 typeface="Times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ro-RO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𝑋</m:t>
                    </m:r>
                    <m:r>
                      <a:rPr kumimoji="0" lang="ro-RO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∈{</m:t>
                    </m:r>
                    <m:r>
                      <a:rPr kumimoji="0" lang="ro-RO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/>
                        <a:cs typeface="+mn-cs"/>
                      </a:rPr>
                      <m:t>𝑎𝑡𝑎𝑐</m:t>
                    </m:r>
                    <m:r>
                      <a:rPr kumimoji="0" lang="ro-RO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/>
                        <a:cs typeface="+mn-cs"/>
                      </a:rPr>
                      <m:t>, </m:t>
                    </m:r>
                    <m:r>
                      <a:rPr kumimoji="0" lang="ro-RO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/>
                        <a:cs typeface="+mn-cs"/>
                      </a:rPr>
                      <m:t>𝑟𝑒𝑡𝑟𝑎𝑔𝑒𝑟𝑒</m:t>
                    </m:r>
                    <m:r>
                      <a:rPr kumimoji="0" lang="ro-RO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/>
                        <a:cs typeface="+mn-cs"/>
                      </a:rPr>
                      <m:t>}</m:t>
                    </m:r>
                  </m:oMath>
                </a14:m>
                <a:endParaRPr kumimoji="0" lang="ro-RO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cs"/>
                </a:endParaRPr>
              </a:p>
              <a:p>
                <a:pPr marL="342900" marR="0" lvl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 typeface="Times" charset="0"/>
                  <a:buChar char="•"/>
                  <a:tabLst/>
                  <a:defRPr/>
                </a:pP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+mn-cs"/>
                  </a:rPr>
                  <a:t>Oricare ar fi mesajul transmis de trădător, toți Locotenenții vor lua aceeași decizie </a:t>
                </a:r>
                <a:r>
                  <a:rPr kumimoji="0" lang="ro-RO" sz="20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+mn-cs"/>
                  </a:rPr>
                  <a:t>X</a:t>
                </a:r>
              </a:p>
              <a:p>
                <a:pPr marL="342900" marR="0" lvl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 typeface="Times" charset="0"/>
                  <a:buChar char="•"/>
                  <a:tabLst/>
                  <a:defRPr/>
                </a:pPr>
                <a:endParaRPr kumimoji="0" lang="ro-RO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cs"/>
                </a:endParaRPr>
              </a:p>
            </p:txBody>
          </p:sp>
        </mc:Choice>
        <mc:Fallback xmlns="">
          <p:sp>
            <p:nvSpPr>
              <p:cNvPr id="56" name="Content Placeholder 2">
                <a:extLst>
                  <a:ext uri="{FF2B5EF4-FFF2-40B4-BE49-F238E27FC236}">
                    <a16:creationId xmlns:a16="http://schemas.microsoft.com/office/drawing/2014/main" id="{3316C151-0CBF-4B34-B82E-7F255F387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8868" y="5120904"/>
                <a:ext cx="8229600" cy="1440160"/>
              </a:xfrm>
              <a:prstGeom prst="rect">
                <a:avLst/>
              </a:prstGeom>
              <a:blipFill>
                <a:blip r:embed="rId6"/>
                <a:stretch>
                  <a:fillRect l="-462" t="-1739" b="-695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extBox 56">
            <a:extLst>
              <a:ext uri="{FF2B5EF4-FFF2-40B4-BE49-F238E27FC236}">
                <a16:creationId xmlns:a16="http://schemas.microsoft.com/office/drawing/2014/main" id="{B66F945B-35E1-4DEE-A97F-89C0D7262B4D}"/>
              </a:ext>
            </a:extLst>
          </p:cNvPr>
          <p:cNvSpPr txBox="1"/>
          <p:nvPr/>
        </p:nvSpPr>
        <p:spPr>
          <a:xfrm>
            <a:off x="4471653" y="2456608"/>
            <a:ext cx="12561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2000" i="1">
                <a:solidFill>
                  <a:srgbClr val="000000"/>
                </a:solidFill>
                <a:latin typeface="Lucida Grande"/>
                <a:ea typeface="+mn-ea"/>
              </a:rPr>
              <a:t>retragere</a:t>
            </a:r>
            <a:endParaRPr lang="en-US" sz="2000" i="1">
              <a:solidFill>
                <a:srgbClr val="000000"/>
              </a:solidFill>
              <a:latin typeface="Lucida Grande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852911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32131-0DFA-448C-99A0-D35A2779E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generalilor bizantini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9438B41-0932-4AF7-A56D-752002EE2B0D}"/>
              </a:ext>
            </a:extLst>
          </p:cNvPr>
          <p:cNvSpPr txBox="1">
            <a:spLocks/>
          </p:cNvSpPr>
          <p:nvPr/>
        </p:nvSpPr>
        <p:spPr bwMode="auto">
          <a:xfrm>
            <a:off x="431032" y="1512679"/>
            <a:ext cx="8712968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Dificultatea problemei constă în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fapt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ul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că: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Dacă Generalii (Locotenenții) pot trimite doar mesaje orale, atunci nu există soluție decât pentru cazul în care </a:t>
            </a:r>
            <a:r>
              <a:rPr kumimoji="0" lang="ro-RO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2/3 din Generali sunt loiali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endParaRPr kumimoji="0" lang="ro-RO" sz="15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Un mesaj </a:t>
            </a:r>
            <a:r>
              <a:rPr kumimoji="0" lang="ro-RO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oral 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este aflat complet sub controlul emițătorului, deci un trădător poate trimite orice mesaj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endParaRPr kumimoji="0" lang="ro-RO" sz="15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Mesajul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trimis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este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atac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/ </a:t>
            </a:r>
            <a:r>
              <a:rPr kumimoji="0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retragere</a:t>
            </a:r>
            <a:endParaRPr kumimoji="0" lang="ro-RO" sz="20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endParaRPr kumimoji="0" lang="en-US" sz="15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Urm</a:t>
            </a:r>
            <a:r>
              <a:rPr kumimoji="0" lang="ro-RO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ătoarele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exemple: nu există soluție pentru 3 Generali, din care un trădător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endParaRPr kumimoji="0" lang="ro-RO" sz="20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endParaRPr kumimoji="0" lang="en-US" sz="20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6622257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36F85-5FB7-4AF3-BB54-3DEA5FE63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generalilor bizantini</a:t>
            </a:r>
            <a:br>
              <a:rPr lang="ro-RO" dirty="0"/>
            </a:br>
            <a:r>
              <a:rPr lang="ro-RO" dirty="0"/>
              <a:t>Exemplul 3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597C3F7-C381-4889-89D2-D88718D4003D}"/>
              </a:ext>
            </a:extLst>
          </p:cNvPr>
          <p:cNvGrpSpPr/>
          <p:nvPr/>
        </p:nvGrpSpPr>
        <p:grpSpPr>
          <a:xfrm>
            <a:off x="467544" y="2092786"/>
            <a:ext cx="8280920" cy="2560350"/>
            <a:chOff x="467544" y="2092786"/>
            <a:chExt cx="8280920" cy="25603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8A391EC7-C885-442C-8D60-9519C224B1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15916" y="2092786"/>
                  <a:ext cx="1512168" cy="648072"/>
                </a:xfrm>
                <a:prstGeom prst="rect">
                  <a:avLst/>
                </a:prstGeom>
                <a:gradFill rotWithShape="1">
                  <a:gsLst>
                    <a:gs pos="0">
                      <a:srgbClr val="D6E5F6">
                        <a:shade val="51000"/>
                        <a:satMod val="130000"/>
                      </a:srgbClr>
                    </a:gs>
                    <a:gs pos="80000">
                      <a:srgbClr val="D6E5F6">
                        <a:shade val="93000"/>
                        <a:satMod val="130000"/>
                      </a:srgbClr>
                    </a:gs>
                    <a:gs pos="100000">
                      <a:srgbClr val="D6E5F6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D6E5F6">
                      <a:shade val="95000"/>
                      <a:satMod val="105000"/>
                    </a:srgbClr>
                  </a:solidFill>
                  <a:prstDash val="solid"/>
                  <a:headEnd/>
                  <a:tailEnd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ro-RO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ro-RO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>
                                <a:lumMod val="75000"/>
                                <a:lumOff val="25000"/>
                              </a:srgbClr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𝐶𝑜𝑚𝑎𝑛𝑑𝑎𝑛𝑡</m:t>
                        </m:r>
                      </m:oMath>
                    </m:oMathPara>
                  </a14:m>
                  <a:endParaRPr kumimoji="0" lang="ro-RO" sz="20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Lucida Grande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15916" y="2092786"/>
                  <a:ext cx="1512168" cy="648072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  <a:ln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EA5D461E-7401-48CA-9EB8-0FC6F9BC93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7544" y="3820978"/>
                  <a:ext cx="1728192" cy="648072"/>
                </a:xfrm>
                <a:prstGeom prst="rect">
                  <a:avLst/>
                </a:prstGeom>
                <a:gradFill rotWithShape="1">
                  <a:gsLst>
                    <a:gs pos="0">
                      <a:srgbClr val="3568C7">
                        <a:shade val="51000"/>
                        <a:satMod val="130000"/>
                      </a:srgbClr>
                    </a:gs>
                    <a:gs pos="80000">
                      <a:srgbClr val="3568C7">
                        <a:shade val="93000"/>
                        <a:satMod val="130000"/>
                      </a:srgbClr>
                    </a:gs>
                    <a:gs pos="100000">
                      <a:srgbClr val="3568C7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3568C7">
                      <a:shade val="95000"/>
                      <a:satMod val="105000"/>
                    </a:srgbClr>
                  </a:solidFill>
                  <a:prstDash val="solid"/>
                  <a:headEnd/>
                  <a:tailEnd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ro-RO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B3D1F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ro-RO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B3D1F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  </m:t>
                            </m:r>
                            <m:r>
                              <a:rPr kumimoji="0" lang="ro-RO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B3D1F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𝐿𝑜𝑐𝑜𝑡𝑒𝑛𝑒𝑛𝑡</m:t>
                            </m:r>
                          </m:e>
                          <m:sub>
                            <m:r>
                              <a:rPr kumimoji="0" 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B3D1F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ro-RO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B3D1F0"/>
                    </a:solidFill>
                    <a:effectLst/>
                    <a:uLnTx/>
                    <a:uFillTx/>
                    <a:latin typeface="Lucida Grande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5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7544" y="3820978"/>
                  <a:ext cx="1728192" cy="64807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9D6D79DF-728B-4189-B666-97F059D049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20272" y="3820978"/>
                  <a:ext cx="1728192" cy="648072"/>
                </a:xfrm>
                <a:prstGeom prst="rect">
                  <a:avLst/>
                </a:prstGeom>
                <a:gradFill rotWithShape="1">
                  <a:gsLst>
                    <a:gs pos="0">
                      <a:srgbClr val="D9574E">
                        <a:shade val="51000"/>
                        <a:satMod val="130000"/>
                      </a:srgbClr>
                    </a:gs>
                    <a:gs pos="80000">
                      <a:srgbClr val="D9574E">
                        <a:shade val="93000"/>
                        <a:satMod val="130000"/>
                      </a:srgbClr>
                    </a:gs>
                    <a:gs pos="100000">
                      <a:srgbClr val="D9574E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D9574E">
                      <a:shade val="95000"/>
                      <a:satMod val="105000"/>
                    </a:srgbClr>
                  </a:solidFill>
                  <a:prstDash val="solid"/>
                  <a:headEnd/>
                  <a:tailEnd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ro-RO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B3D1F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ro-RO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B3D1F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  </m:t>
                            </m:r>
                            <m:r>
                              <a:rPr kumimoji="0" lang="ro-RO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B3D1F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𝐿𝑜𝑐𝑜𝑡𝑒𝑛𝑒𝑛𝑡</m:t>
                            </m:r>
                          </m:e>
                          <m:sub>
                            <m:r>
                              <a:rPr kumimoji="0" 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B3D1F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ro-RO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B3D1F0"/>
                    </a:solidFill>
                    <a:effectLst/>
                    <a:uLnTx/>
                    <a:uFillTx/>
                    <a:latin typeface="Lucida Grande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Rectangle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020272" y="3820978"/>
                  <a:ext cx="1728192" cy="64807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AF48B348-F6B5-4159-A112-29CDE107F961}"/>
                </a:ext>
              </a:extLst>
            </p:cNvPr>
            <p:cNvCxnSpPr/>
            <p:nvPr/>
          </p:nvCxnSpPr>
          <p:spPr bwMode="auto">
            <a:xfrm>
              <a:off x="2195736" y="3964994"/>
              <a:ext cx="4832920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headEnd type="none" w="med" len="me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02F980D-6DC4-4F8B-BD03-661E7F76CE22}"/>
                </a:ext>
              </a:extLst>
            </p:cNvPr>
            <p:cNvCxnSpPr/>
            <p:nvPr/>
          </p:nvCxnSpPr>
          <p:spPr bwMode="auto">
            <a:xfrm flipH="1">
              <a:off x="2195736" y="4253026"/>
              <a:ext cx="4824536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headEnd type="none" w="med" len="me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36C68657-DFB7-47AC-8A2F-D850CF480B3A}"/>
                </a:ext>
              </a:extLst>
            </p:cNvPr>
            <p:cNvCxnSpPr>
              <a:stCxn id="18" idx="1"/>
            </p:cNvCxnSpPr>
            <p:nvPr/>
          </p:nvCxnSpPr>
          <p:spPr bwMode="auto">
            <a:xfrm flipH="1">
              <a:off x="1259632" y="2416822"/>
              <a:ext cx="2556284" cy="1404156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headEnd type="none" w="med" len="me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4C65149B-86FB-4F9D-BF76-BB1F6A1B7A26}"/>
                </a:ext>
              </a:extLst>
            </p:cNvPr>
            <p:cNvCxnSpPr>
              <a:stCxn id="18" idx="3"/>
              <a:endCxn id="20" idx="0"/>
            </p:cNvCxnSpPr>
            <p:nvPr/>
          </p:nvCxnSpPr>
          <p:spPr bwMode="auto">
            <a:xfrm>
              <a:off x="5328084" y="2416822"/>
              <a:ext cx="2556284" cy="1404156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headEnd type="none" w="med" len="me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F821ED1-97E8-4AA1-BC16-DDE7DC1EAD65}"/>
                </a:ext>
              </a:extLst>
            </p:cNvPr>
            <p:cNvSpPr txBox="1"/>
            <p:nvPr/>
          </p:nvSpPr>
          <p:spPr>
            <a:xfrm>
              <a:off x="2051720" y="2723484"/>
              <a:ext cx="720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o-RO" sz="20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ucida Grande"/>
                  <a:ea typeface="+mn-ea"/>
                </a:rPr>
                <a:t>atac</a:t>
              </a:r>
              <a:endParaRPr kumimoji="0" lang="en-US" sz="20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CF5251-42E8-4222-B3AE-21907AF9D345}"/>
                </a:ext>
              </a:extLst>
            </p:cNvPr>
            <p:cNvSpPr txBox="1"/>
            <p:nvPr/>
          </p:nvSpPr>
          <p:spPr>
            <a:xfrm>
              <a:off x="6444208" y="2723484"/>
              <a:ext cx="720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o-RO" sz="20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ucida Grande"/>
                  <a:ea typeface="+mn-ea"/>
                </a:rPr>
                <a:t>atac</a:t>
              </a:r>
              <a:endParaRPr kumimoji="0" lang="en-US" sz="20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56524BE-D2E1-4E53-BE72-403AA22FCFB6}"/>
                </a:ext>
              </a:extLst>
            </p:cNvPr>
            <p:cNvSpPr txBox="1"/>
            <p:nvPr/>
          </p:nvSpPr>
          <p:spPr>
            <a:xfrm>
              <a:off x="4283968" y="3604954"/>
              <a:ext cx="720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o-RO" sz="20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ucida Grande"/>
                  <a:ea typeface="+mn-ea"/>
                </a:rPr>
                <a:t>atac</a:t>
              </a:r>
              <a:endParaRPr kumimoji="0" lang="en-US" sz="20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041AD70-BE32-4174-A8DF-8E98192B98DD}"/>
                </a:ext>
              </a:extLst>
            </p:cNvPr>
            <p:cNvSpPr txBox="1"/>
            <p:nvPr/>
          </p:nvSpPr>
          <p:spPr>
            <a:xfrm>
              <a:off x="3995936" y="4253026"/>
              <a:ext cx="14342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ucida Grande"/>
                  <a:ea typeface="+mn-ea"/>
                </a:rPr>
                <a:t>retragere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DF816CFA-2DD5-42C8-BF44-ACA8484B114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57200" y="5589240"/>
                <a:ext cx="8229600" cy="5760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Times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w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08585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42875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Times" charset="0"/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177165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2288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6860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1432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6004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342900" marR="0" lvl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 typeface="Times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ro-RO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ro-RO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𝐿𝑜𝑐𝑜𝑡𝑒𝑛𝑒𝑛𝑡</m:t>
                        </m:r>
                      </m:e>
                      <m:sub>
                        <m:r>
                          <a:rPr kumimoji="0" lang="en-US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 este trădător</a:t>
                </a:r>
              </a:p>
              <a:p>
                <a:pPr marL="342900" marR="0" lvl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 typeface="Times" charset="0"/>
                  <a:buChar char="•"/>
                  <a:tabLst/>
                  <a:defRPr/>
                </a:pPr>
                <a:endParaRPr kumimoji="0" lang="ro-RO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  <a:p>
                <a:pPr marL="342900" marR="0" lvl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 typeface="Times" charset="0"/>
                  <a:buChar char="•"/>
                  <a:tabLst/>
                  <a:defRPr/>
                </a:pPr>
                <a:endParaRPr kumimoji="0" lang="ro-RO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DF816CFA-2DD5-42C8-BF44-ACA8484B1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5589240"/>
                <a:ext cx="8229600" cy="576064"/>
              </a:xfrm>
              <a:prstGeom prst="rect">
                <a:avLst/>
              </a:prstGeom>
              <a:blipFill>
                <a:blip r:embed="rId5"/>
                <a:stretch>
                  <a:fillRect l="-463" t="-434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0063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Toleranta</a:t>
            </a:r>
            <a:r>
              <a:rPr lang="en-US" dirty="0"/>
              <a:t> la </a:t>
            </a:r>
            <a:r>
              <a:rPr lang="en-US" dirty="0" err="1"/>
              <a:t>defecte</a:t>
            </a:r>
            <a:r>
              <a:rPr lang="en-US" dirty="0"/>
              <a:t> </a:t>
            </a:r>
            <a:r>
              <a:rPr lang="en-US" dirty="0" err="1"/>
              <a:t>bizantine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CFC45-C303-416F-8E68-20C1E85C90D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553393" y="1518555"/>
            <a:ext cx="3813653" cy="3269797"/>
          </a:xfrm>
        </p:spPr>
        <p:txBody>
          <a:bodyPr/>
          <a:lstStyle/>
          <a:p>
            <a:r>
              <a:rPr lang="en-US" b="1" dirty="0" err="1"/>
              <a:t>Defectul</a:t>
            </a:r>
            <a:r>
              <a:rPr lang="en-US" b="1" dirty="0"/>
              <a:t> </a:t>
            </a:r>
            <a:r>
              <a:rPr lang="en-US" b="1" dirty="0" err="1"/>
              <a:t>bizantin</a:t>
            </a:r>
            <a:r>
              <a:rPr lang="en-US" b="1" dirty="0"/>
              <a:t>:</a:t>
            </a:r>
            <a:r>
              <a:rPr lang="en-US" dirty="0"/>
              <a:t> </a:t>
            </a:r>
            <a:r>
              <a:rPr lang="en-US" dirty="0" err="1"/>
              <a:t>Orice</a:t>
            </a:r>
            <a:r>
              <a:rPr lang="en-US" dirty="0"/>
              <a:t> </a:t>
            </a:r>
            <a:r>
              <a:rPr lang="en-US" dirty="0" err="1"/>
              <a:t>fel</a:t>
            </a:r>
            <a:r>
              <a:rPr lang="en-US" dirty="0"/>
              <a:t> de defect la care ne </a:t>
            </a:r>
            <a:r>
              <a:rPr lang="en-US" dirty="0" err="1"/>
              <a:t>putem</a:t>
            </a:r>
            <a:r>
              <a:rPr lang="en-US" dirty="0"/>
              <a:t> </a:t>
            </a:r>
            <a:r>
              <a:rPr lang="en-US" dirty="0" err="1"/>
              <a:t>gandi</a:t>
            </a:r>
            <a:r>
              <a:rPr lang="en-US" dirty="0"/>
              <a:t>, precum…</a:t>
            </a:r>
          </a:p>
          <a:p>
            <a:pPr lvl="1"/>
            <a:r>
              <a:rPr lang="en-US" dirty="0" err="1"/>
              <a:t>coruperea</a:t>
            </a:r>
            <a:r>
              <a:rPr lang="en-US" dirty="0"/>
              <a:t> de </a:t>
            </a:r>
            <a:r>
              <a:rPr lang="en-US" dirty="0" err="1"/>
              <a:t>mesaje</a:t>
            </a:r>
            <a:endParaRPr lang="en-US" dirty="0"/>
          </a:p>
          <a:p>
            <a:pPr lvl="1"/>
            <a:r>
              <a:rPr lang="en-US" dirty="0" err="1"/>
              <a:t>noduri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se </a:t>
            </a:r>
            <a:r>
              <a:rPr lang="en-US" dirty="0" err="1"/>
              <a:t>comporta</a:t>
            </a:r>
            <a:r>
              <a:rPr lang="en-US" dirty="0"/>
              <a:t> </a:t>
            </a:r>
            <a:r>
              <a:rPr lang="en-US" dirty="0" err="1"/>
              <a:t>diferit</a:t>
            </a:r>
            <a:r>
              <a:rPr lang="en-US" dirty="0"/>
              <a:t> </a:t>
            </a:r>
            <a:r>
              <a:rPr lang="en-US" dirty="0" err="1"/>
              <a:t>functie</a:t>
            </a:r>
            <a:r>
              <a:rPr lang="en-US" dirty="0"/>
              <a:t> de </a:t>
            </a:r>
            <a:r>
              <a:rPr lang="en-US" b="1" dirty="0"/>
              <a:t>context </a:t>
            </a:r>
            <a:r>
              <a:rPr lang="en-US" dirty="0"/>
              <a:t>(ex., </a:t>
            </a:r>
            <a:r>
              <a:rPr lang="en-US" dirty="0" err="1"/>
              <a:t>comunica</a:t>
            </a:r>
            <a:r>
              <a:rPr lang="en-US" dirty="0"/>
              <a:t> </a:t>
            </a:r>
            <a:r>
              <a:rPr lang="en-US" dirty="0" err="1"/>
              <a:t>unor</a:t>
            </a:r>
            <a:r>
              <a:rPr lang="en-US" dirty="0"/>
              <a:t> </a:t>
            </a:r>
            <a:r>
              <a:rPr lang="en-US" dirty="0" err="1"/>
              <a:t>noduri</a:t>
            </a:r>
            <a:r>
              <a:rPr lang="en-US" dirty="0"/>
              <a:t> </a:t>
            </a:r>
            <a:r>
              <a:rPr lang="en-US" dirty="0" err="1"/>
              <a:t>informatii</a:t>
            </a:r>
            <a:r>
              <a:rPr lang="en-US" dirty="0"/>
              <a:t> </a:t>
            </a:r>
            <a:r>
              <a:rPr lang="en-US" dirty="0" err="1"/>
              <a:t>diferite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nodurile</a:t>
            </a:r>
            <a:r>
              <a:rPr lang="en-US" dirty="0"/>
              <a:t> </a:t>
            </a:r>
            <a:r>
              <a:rPr lang="en-US" b="1" dirty="0" err="1"/>
              <a:t>conspira</a:t>
            </a:r>
            <a:r>
              <a:rPr lang="en-US" b="1" dirty="0"/>
              <a:t> </a:t>
            </a:r>
            <a:r>
              <a:rPr lang="en-US" dirty="0" err="1"/>
              <a:t>intre</a:t>
            </a:r>
            <a:r>
              <a:rPr lang="en-US" dirty="0"/>
              <a:t> </a:t>
            </a:r>
            <a:r>
              <a:rPr lang="en-US" dirty="0" err="1"/>
              <a:t>ele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cauza</a:t>
            </a:r>
            <a:r>
              <a:rPr lang="en-US" dirty="0"/>
              <a:t> </a:t>
            </a:r>
            <a:r>
              <a:rPr lang="en-US" dirty="0" err="1"/>
              <a:t>distrugeri</a:t>
            </a:r>
            <a:endParaRPr lang="en-US" dirty="0"/>
          </a:p>
        </p:txBody>
      </p:sp>
      <p:pic>
        <p:nvPicPr>
          <p:cNvPr id="1026" name="Picture 2" descr="https://qph.ec.quoracdn.net/main-qimg-c6fc94bfeea50b6e1fcb62502272f57a-c?convert_to_webp=tru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345" y="1685242"/>
            <a:ext cx="3089335" cy="1743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739000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6469EA-E90B-4AD5-8A2A-54E12075C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Problema generalilor bizantini</a:t>
            </a:r>
            <a:br>
              <a:rPr lang="ro-RO" dirty="0"/>
            </a:br>
            <a:r>
              <a:rPr lang="ro-RO" dirty="0"/>
              <a:t>Exemplul </a:t>
            </a:r>
            <a:r>
              <a:rPr lang="en-US" dirty="0"/>
              <a:t>4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4A6C8B8-2694-486D-92DC-27B976973EF9}"/>
              </a:ext>
            </a:extLst>
          </p:cNvPr>
          <p:cNvGrpSpPr/>
          <p:nvPr/>
        </p:nvGrpSpPr>
        <p:grpSpPr>
          <a:xfrm>
            <a:off x="467544" y="2091600"/>
            <a:ext cx="8280920" cy="2560350"/>
            <a:chOff x="467544" y="2164794"/>
            <a:chExt cx="8280920" cy="25603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268E5B9D-6405-4A64-BD9E-4111D673771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15916" y="2164794"/>
                  <a:ext cx="1512168" cy="648072"/>
                </a:xfrm>
                <a:prstGeom prst="rect">
                  <a:avLst/>
                </a:prstGeom>
                <a:gradFill rotWithShape="1">
                  <a:gsLst>
                    <a:gs pos="0">
                      <a:srgbClr val="D9574E">
                        <a:shade val="51000"/>
                        <a:satMod val="130000"/>
                      </a:srgbClr>
                    </a:gs>
                    <a:gs pos="80000">
                      <a:srgbClr val="D9574E">
                        <a:shade val="93000"/>
                        <a:satMod val="130000"/>
                      </a:srgbClr>
                    </a:gs>
                    <a:gs pos="100000">
                      <a:srgbClr val="D9574E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D9574E">
                      <a:shade val="95000"/>
                      <a:satMod val="105000"/>
                    </a:srgbClr>
                  </a:solidFill>
                  <a:prstDash val="solid"/>
                  <a:headEnd/>
                  <a:tailEnd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ro-RO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3568C7">
                                <a:lumMod val="20000"/>
                                <a:lumOff val="80000"/>
                              </a:srgbClr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 </m:t>
                        </m:r>
                        <m:r>
                          <a:rPr kumimoji="0" lang="ro-RO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3568C7">
                                <a:lumMod val="20000"/>
                                <a:lumOff val="80000"/>
                              </a:srgbClr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𝐶𝑜𝑚𝑎𝑛𝑑𝑎𝑛𝑡</m:t>
                        </m:r>
                      </m:oMath>
                    </m:oMathPara>
                  </a14:m>
                  <a:endParaRPr kumimoji="0" lang="ro-RO" sz="2000" b="0" i="1" u="none" strike="noStrike" kern="0" cap="none" spc="0" normalizeH="0" baseline="0" noProof="0">
                    <a:ln>
                      <a:noFill/>
                    </a:ln>
                    <a:solidFill>
                      <a:srgbClr val="3568C7">
                        <a:lumMod val="20000"/>
                        <a:lumOff val="80000"/>
                      </a:srgbClr>
                    </a:solidFill>
                    <a:effectLst/>
                    <a:uLnTx/>
                    <a:uFillTx/>
                    <a:latin typeface="Lucida Grande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" name="Rectangle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815916" y="2164794"/>
                  <a:ext cx="1512168" cy="648072"/>
                </a:xfrm>
                <a:prstGeom prst="rect">
                  <a:avLst/>
                </a:prstGeom>
                <a:blipFill rotWithShape="1">
                  <a:blip r:embed="rId2"/>
                  <a:stretch>
                    <a:fillRect/>
                  </a:stretch>
                </a:blipFill>
                <a:ln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79662681-A2EF-41ED-BBA9-FD8E939272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7544" y="3892986"/>
                  <a:ext cx="1728192" cy="648072"/>
                </a:xfrm>
                <a:prstGeom prst="rect">
                  <a:avLst/>
                </a:prstGeom>
                <a:gradFill rotWithShape="1">
                  <a:gsLst>
                    <a:gs pos="0">
                      <a:srgbClr val="3568C7">
                        <a:shade val="51000"/>
                        <a:satMod val="130000"/>
                      </a:srgbClr>
                    </a:gs>
                    <a:gs pos="80000">
                      <a:srgbClr val="3568C7">
                        <a:shade val="93000"/>
                        <a:satMod val="130000"/>
                      </a:srgbClr>
                    </a:gs>
                    <a:gs pos="100000">
                      <a:srgbClr val="3568C7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3568C7">
                      <a:shade val="95000"/>
                      <a:satMod val="105000"/>
                    </a:srgbClr>
                  </a:solidFill>
                  <a:prstDash val="solid"/>
                  <a:headEnd/>
                  <a:tailEnd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ro-RO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B3D1F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ro-RO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B3D1F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  </m:t>
                            </m:r>
                            <m:r>
                              <a:rPr kumimoji="0" lang="ro-RO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B3D1F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𝐿𝑜𝑐𝑜𝑡𝑒𝑛𝑒𝑛𝑡</m:t>
                            </m:r>
                          </m:e>
                          <m:sub>
                            <m:r>
                              <a:rPr kumimoji="0" 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B3D1F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ro-RO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B3D1F0"/>
                    </a:solidFill>
                    <a:effectLst/>
                    <a:uLnTx/>
                    <a:uFillTx/>
                    <a:latin typeface="Lucida Grande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5" name="Rectangle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67544" y="3892986"/>
                  <a:ext cx="1728192" cy="648072"/>
                </a:xfrm>
                <a:prstGeom prst="rect">
                  <a:avLst/>
                </a:prstGeom>
                <a:blipFill rotWithShape="1">
                  <a:blip r:embed="rId3"/>
                  <a:stretch>
                    <a:fillRect/>
                  </a:stretch>
                </a:blipFill>
                <a:ln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CF90F19B-AE80-4FA3-8CF1-8AB18D9018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20272" y="3892986"/>
                  <a:ext cx="1728192" cy="648072"/>
                </a:xfrm>
                <a:prstGeom prst="rect">
                  <a:avLst/>
                </a:prstGeom>
                <a:gradFill rotWithShape="1">
                  <a:gsLst>
                    <a:gs pos="0">
                      <a:srgbClr val="3568C7">
                        <a:shade val="51000"/>
                        <a:satMod val="130000"/>
                      </a:srgbClr>
                    </a:gs>
                    <a:gs pos="80000">
                      <a:srgbClr val="3568C7">
                        <a:shade val="93000"/>
                        <a:satMod val="130000"/>
                      </a:srgbClr>
                    </a:gs>
                    <a:gs pos="100000">
                      <a:srgbClr val="3568C7">
                        <a:shade val="94000"/>
                        <a:satMod val="135000"/>
                      </a:srgbClr>
                    </a:gs>
                  </a:gsLst>
                  <a:lin ang="16200000" scaled="0"/>
                </a:gradFill>
                <a:ln w="9525" cap="flat" cmpd="sng" algn="ctr">
                  <a:solidFill>
                    <a:srgbClr val="3568C7">
                      <a:shade val="95000"/>
                      <a:satMod val="105000"/>
                    </a:srgbClr>
                  </a:solidFill>
                  <a:prstDash val="solid"/>
                  <a:headEnd/>
                  <a:tailEnd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ro-RO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B3D1F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ro-RO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B3D1F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  </m:t>
                            </m:r>
                            <m:r>
                              <a:rPr kumimoji="0" lang="ro-RO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B3D1F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𝐿𝑜𝑐𝑜𝑡𝑒𝑛𝑒𝑛𝑡</m:t>
                            </m:r>
                          </m:e>
                          <m:sub>
                            <m:r>
                              <a:rPr kumimoji="0" lang="en-US" sz="24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B3D1F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ro-RO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B3D1F0"/>
                    </a:solidFill>
                    <a:effectLst/>
                    <a:uLnTx/>
                    <a:uFillTx/>
                    <a:latin typeface="Lucida Grande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6" name="Rectangle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020272" y="3892986"/>
                  <a:ext cx="1728192" cy="648072"/>
                </a:xfrm>
                <a:prstGeom prst="rect">
                  <a:avLst/>
                </a:prstGeom>
                <a:blipFill rotWithShape="1">
                  <a:blip r:embed="rId4"/>
                  <a:stretch>
                    <a:fillRect/>
                  </a:stretch>
                </a:blipFill>
                <a:ln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DC2CDBF-58B2-4A28-81E4-F8D07E4C1AB6}"/>
                </a:ext>
              </a:extLst>
            </p:cNvPr>
            <p:cNvCxnSpPr/>
            <p:nvPr/>
          </p:nvCxnSpPr>
          <p:spPr bwMode="auto">
            <a:xfrm>
              <a:off x="2195736" y="4037002"/>
              <a:ext cx="4832920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headEnd type="none" w="med" len="me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3CA1CCA-735A-4726-910E-B93EEB759AF2}"/>
                </a:ext>
              </a:extLst>
            </p:cNvPr>
            <p:cNvCxnSpPr/>
            <p:nvPr/>
          </p:nvCxnSpPr>
          <p:spPr bwMode="auto">
            <a:xfrm flipH="1">
              <a:off x="2195736" y="4325034"/>
              <a:ext cx="4824536" cy="0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headEnd type="none" w="med" len="me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A9CE329-BBA2-4FEF-86AD-F63A9EE1A3AE}"/>
                </a:ext>
              </a:extLst>
            </p:cNvPr>
            <p:cNvCxnSpPr>
              <a:stCxn id="18" idx="1"/>
            </p:cNvCxnSpPr>
            <p:nvPr/>
          </p:nvCxnSpPr>
          <p:spPr bwMode="auto">
            <a:xfrm flipH="1">
              <a:off x="1259632" y="2488830"/>
              <a:ext cx="2556284" cy="1404156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headEnd type="none" w="med" len="me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A4A0843-CD95-4EDD-B7C8-DE9AF52AC9B3}"/>
                </a:ext>
              </a:extLst>
            </p:cNvPr>
            <p:cNvCxnSpPr>
              <a:stCxn id="18" idx="3"/>
              <a:endCxn id="20" idx="0"/>
            </p:cNvCxnSpPr>
            <p:nvPr/>
          </p:nvCxnSpPr>
          <p:spPr bwMode="auto">
            <a:xfrm>
              <a:off x="5328084" y="2488830"/>
              <a:ext cx="2556284" cy="1404156"/>
            </a:xfrm>
            <a:prstGeom prst="straightConnector1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headEnd type="none" w="med" len="med"/>
              <a:tailEnd type="arrow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6ABFE9E-4FAD-4CDD-9794-8687350F1864}"/>
                </a:ext>
              </a:extLst>
            </p:cNvPr>
            <p:cNvSpPr txBox="1"/>
            <p:nvPr/>
          </p:nvSpPr>
          <p:spPr>
            <a:xfrm>
              <a:off x="1979712" y="2780928"/>
              <a:ext cx="720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o-RO" sz="20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ucida Grande"/>
                  <a:ea typeface="+mn-ea"/>
                </a:rPr>
                <a:t>atac</a:t>
              </a:r>
              <a:endParaRPr kumimoji="0" lang="en-US" sz="20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E225232-1409-4D78-B2FB-ACED2EE5381B}"/>
                </a:ext>
              </a:extLst>
            </p:cNvPr>
            <p:cNvSpPr txBox="1"/>
            <p:nvPr/>
          </p:nvSpPr>
          <p:spPr>
            <a:xfrm>
              <a:off x="6454863" y="2780928"/>
              <a:ext cx="13355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ucida Grande"/>
                  <a:ea typeface="+mn-ea"/>
                </a:rPr>
                <a:t>retragere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61C3F21-AB7A-437C-A918-9AE2BE18653D}"/>
                </a:ext>
              </a:extLst>
            </p:cNvPr>
            <p:cNvSpPr txBox="1"/>
            <p:nvPr/>
          </p:nvSpPr>
          <p:spPr>
            <a:xfrm>
              <a:off x="4283968" y="3676962"/>
              <a:ext cx="720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o-RO" sz="20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ucida Grande"/>
                  <a:ea typeface="+mn-ea"/>
                </a:rPr>
                <a:t>atac</a:t>
              </a:r>
              <a:endParaRPr kumimoji="0" lang="en-US" sz="20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8A3B821-5ACF-4FB2-89CF-851230CCE5D4}"/>
                </a:ext>
              </a:extLst>
            </p:cNvPr>
            <p:cNvSpPr txBox="1"/>
            <p:nvPr/>
          </p:nvSpPr>
          <p:spPr>
            <a:xfrm>
              <a:off x="3995936" y="4325034"/>
              <a:ext cx="143425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ucida Grande"/>
                  <a:ea typeface="+mn-ea"/>
                </a:rPr>
                <a:t>retragere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FBF47FC9-6F25-469A-A49B-0BED8540848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57200" y="5589240"/>
                <a:ext cx="8229600" cy="5760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Times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w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08585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42875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Times" charset="0"/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177165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2288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6860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1432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6004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342900" marR="0" lvl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 typeface="Times" charset="0"/>
                  <a:buChar char="•"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𝐶𝑜𝑚𝑎𝑛𝑑𝑎𝑛𝑡𝑢𝑙</m:t>
                    </m:r>
                    <m:r>
                      <a:rPr kumimoji="0" lang="en-US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+mn-ea"/>
                    <a:cs typeface="+mn-cs"/>
                  </a:rPr>
                  <a:t>este trădător</a:t>
                </a:r>
              </a:p>
              <a:p>
                <a:pPr marL="342900" marR="0" lvl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 typeface="Times" charset="0"/>
                  <a:buChar char="•"/>
                  <a:tabLst/>
                  <a:defRPr/>
                </a:pPr>
                <a:endParaRPr kumimoji="0" lang="ro-RO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  <a:p>
                <a:pPr marL="342900" marR="0" lvl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 typeface="Times" charset="0"/>
                  <a:buChar char="•"/>
                  <a:tabLst/>
                  <a:defRPr/>
                </a:pPr>
                <a:endParaRPr kumimoji="0" lang="ro-RO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9" name="Content Placeholder 2">
                <a:extLst>
                  <a:ext uri="{FF2B5EF4-FFF2-40B4-BE49-F238E27FC236}">
                    <a16:creationId xmlns:a16="http://schemas.microsoft.com/office/drawing/2014/main" id="{FBF47FC9-6F25-469A-A49B-0BED85408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7200" y="5589240"/>
                <a:ext cx="8229600" cy="576064"/>
              </a:xfrm>
              <a:prstGeom prst="rect">
                <a:avLst/>
              </a:prstGeom>
              <a:blipFill>
                <a:blip r:embed="rId5"/>
                <a:stretch>
                  <a:fillRect l="-463" t="-434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183243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E714D-7EC6-A940-9DDB-8B3DD4E34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2970212"/>
            <a:ext cx="8515350" cy="458788"/>
          </a:xfrm>
        </p:spPr>
        <p:txBody>
          <a:bodyPr/>
          <a:lstStyle/>
          <a:p>
            <a:r>
              <a:rPr lang="en-US" dirty="0"/>
              <a:t>Bitcoin / blockchain consensus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246385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 </a:t>
            </a:r>
            <a:r>
              <a:rPr lang="en-US" dirty="0" err="1"/>
              <a:t>este</a:t>
            </a:r>
            <a:r>
              <a:rPr lang="en-US" dirty="0"/>
              <a:t> bitcoin?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CFC45-C303-416F-8E68-20C1E85C90D0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57175" y="1110777"/>
            <a:ext cx="8629650" cy="4359729"/>
          </a:xfrm>
        </p:spPr>
        <p:txBody>
          <a:bodyPr>
            <a:normAutofit/>
          </a:bodyPr>
          <a:lstStyle/>
          <a:p>
            <a:r>
              <a:rPr lang="ro-RO" dirty="0"/>
              <a:t>O valuta ce nu este </a:t>
            </a:r>
            <a:r>
              <a:rPr lang="ro-RO" dirty="0" err="1"/>
              <a:t>influentata</a:t>
            </a:r>
            <a:r>
              <a:rPr lang="ro-RO" dirty="0"/>
              <a:t> de </a:t>
            </a:r>
            <a:r>
              <a:rPr lang="ro-RO" b="1" dirty="0">
                <a:solidFill>
                  <a:srgbClr val="0070C0"/>
                </a:solidFill>
              </a:rPr>
              <a:t>nicio</a:t>
            </a:r>
            <a:r>
              <a:rPr lang="ro-RO" b="1" dirty="0">
                <a:solidFill>
                  <a:srgbClr val="C00000"/>
                </a:solidFill>
              </a:rPr>
              <a:t> </a:t>
            </a:r>
            <a:r>
              <a:rPr lang="ro-RO" dirty="0"/>
              <a:t>autoritate centrala, bazata pe criptografie si nu pe </a:t>
            </a:r>
            <a:r>
              <a:rPr lang="ro-RO" dirty="0" err="1"/>
              <a:t>increderea</a:t>
            </a:r>
            <a:r>
              <a:rPr lang="ro-RO" dirty="0"/>
              <a:t> intre oameni</a:t>
            </a:r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pPr marL="0" indent="0">
              <a:buNone/>
            </a:pPr>
            <a:endParaRPr lang="ro-RO" dirty="0"/>
          </a:p>
          <a:p>
            <a:r>
              <a:rPr lang="ro-RO" dirty="0"/>
              <a:t>O </a:t>
            </a:r>
            <a:r>
              <a:rPr lang="ro-RO" dirty="0" err="1"/>
              <a:t>retea</a:t>
            </a:r>
            <a:r>
              <a:rPr lang="ro-RO" dirty="0"/>
              <a:t> distribuita de noduri ce </a:t>
            </a:r>
            <a:r>
              <a:rPr lang="ro-RO" dirty="0" err="1"/>
              <a:t>proceseaza</a:t>
            </a:r>
            <a:r>
              <a:rPr lang="ro-RO" dirty="0"/>
              <a:t> </a:t>
            </a:r>
            <a:r>
              <a:rPr lang="ro-RO" dirty="0" err="1"/>
              <a:t>tranzactii</a:t>
            </a:r>
            <a:r>
              <a:rPr lang="ro-RO" dirty="0"/>
              <a:t>, </a:t>
            </a:r>
            <a:r>
              <a:rPr lang="ro-RO" i="1" u="sng" dirty="0"/>
              <a:t>puternic </a:t>
            </a:r>
            <a:r>
              <a:rPr lang="ro-RO" i="1" u="sng" dirty="0" err="1"/>
              <a:t>rezilienta</a:t>
            </a:r>
            <a:r>
              <a:rPr lang="ro-RO" i="1" dirty="0"/>
              <a:t> </a:t>
            </a:r>
            <a:r>
              <a:rPr lang="ro-RO" dirty="0"/>
              <a:t>la atacuri bizantine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o-RO" b="1" dirty="0">
                <a:solidFill>
                  <a:srgbClr val="0070C0"/>
                </a:solidFill>
              </a:rPr>
              <a:t>Oricine </a:t>
            </a:r>
            <a:r>
              <a:rPr lang="ro-RO" dirty="0"/>
              <a:t>poate rula propriul nod </a:t>
            </a:r>
            <a:r>
              <a:rPr lang="ro-RO" dirty="0" err="1"/>
              <a:t>bitcoin</a:t>
            </a:r>
            <a:endParaRPr lang="ro-RO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ro-RO" dirty="0"/>
              <a:t>… ceea ce </a:t>
            </a:r>
            <a:r>
              <a:rPr lang="ro-RO" dirty="0" err="1"/>
              <a:t>inseamna</a:t>
            </a:r>
            <a:r>
              <a:rPr lang="ro-RO" dirty="0"/>
              <a:t> ca </a:t>
            </a:r>
            <a:r>
              <a:rPr lang="ro-RO" b="1" dirty="0">
                <a:solidFill>
                  <a:srgbClr val="0070C0"/>
                </a:solidFill>
              </a:rPr>
              <a:t>nimeni </a:t>
            </a:r>
            <a:r>
              <a:rPr lang="ro-RO" dirty="0"/>
              <a:t>nu e considerat de </a:t>
            </a:r>
            <a:r>
              <a:rPr lang="ro-RO" dirty="0" err="1"/>
              <a:t>incredere</a:t>
            </a:r>
            <a:endParaRPr lang="ro-RO" dirty="0"/>
          </a:p>
        </p:txBody>
      </p:sp>
      <p:pic>
        <p:nvPicPr>
          <p:cNvPr id="5" name="Picture 4" descr="http://www.canbike.org/public/images/030114/Bitcoin_Logo_Horizontal_Dark-4800px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3262" y="2032802"/>
            <a:ext cx="5035763" cy="104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4128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Scurt</a:t>
            </a:r>
            <a:r>
              <a:rPr lang="en-US" dirty="0"/>
              <a:t> </a:t>
            </a:r>
            <a:r>
              <a:rPr lang="en-US" dirty="0" err="1"/>
              <a:t>istoric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CFC45-C303-416F-8E68-20C1E85C90D0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b="1" dirty="0" err="1"/>
              <a:t>Noiembrie</a:t>
            </a:r>
            <a:r>
              <a:rPr lang="en-US" b="1" dirty="0"/>
              <a:t> 2008:</a:t>
            </a:r>
            <a:r>
              <a:rPr lang="en-US" dirty="0"/>
              <a:t> “Satoshi Nakamoto” publica </a:t>
            </a:r>
            <a:r>
              <a:rPr lang="en-US" dirty="0" err="1"/>
              <a:t>lucrarea</a:t>
            </a:r>
            <a:r>
              <a:rPr lang="en-US" dirty="0"/>
              <a:t> </a:t>
            </a:r>
            <a:r>
              <a:rPr lang="en-US" dirty="0" err="1"/>
              <a:t>despre</a:t>
            </a:r>
            <a:r>
              <a:rPr lang="en-US" dirty="0"/>
              <a:t> un “peer-to-peer electronic cash system”</a:t>
            </a:r>
          </a:p>
          <a:p>
            <a:r>
              <a:rPr lang="en-US" b="1" dirty="0" err="1"/>
              <a:t>Ianuarie</a:t>
            </a:r>
            <a:r>
              <a:rPr lang="en-US" b="1" dirty="0"/>
              <a:t> 2009:</a:t>
            </a:r>
            <a:r>
              <a:rPr lang="en-US" dirty="0"/>
              <a:t> </a:t>
            </a:r>
            <a:r>
              <a:rPr lang="en-US" dirty="0" err="1"/>
              <a:t>Reteaua</a:t>
            </a:r>
            <a:r>
              <a:rPr lang="en-US" dirty="0"/>
              <a:t> bitcoin </a:t>
            </a:r>
            <a:r>
              <a:rPr lang="en-US" dirty="0" err="1"/>
              <a:t>apare</a:t>
            </a:r>
            <a:r>
              <a:rPr lang="en-US" dirty="0"/>
              <a:t> online, cu “Satoshi” </a:t>
            </a:r>
            <a:r>
              <a:rPr lang="en-US" dirty="0" err="1"/>
              <a:t>fiind</a:t>
            </a:r>
            <a:r>
              <a:rPr lang="en-US" dirty="0"/>
              <a:t> </a:t>
            </a:r>
            <a:r>
              <a:rPr lang="en-US" dirty="0" err="1"/>
              <a:t>cel</a:t>
            </a:r>
            <a:r>
              <a:rPr lang="en-US" dirty="0"/>
              <a:t> care </a:t>
            </a:r>
            <a:r>
              <a:rPr lang="en-US" dirty="0" err="1"/>
              <a:t>mineaza</a:t>
            </a:r>
            <a:r>
              <a:rPr lang="en-US" dirty="0"/>
              <a:t> </a:t>
            </a:r>
            <a:r>
              <a:rPr lang="en-US" dirty="0" err="1"/>
              <a:t>primul</a:t>
            </a:r>
            <a:r>
              <a:rPr lang="en-US" dirty="0"/>
              <a:t> block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B4C8888-763B-D647-9816-5FFBF77B0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261" y="2939631"/>
            <a:ext cx="4933122" cy="32887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53C28D-BA6F-3E4A-BC81-E7A1266AE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33" y="3608616"/>
            <a:ext cx="3618472" cy="192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566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Adrese</a:t>
            </a:r>
            <a:r>
              <a:rPr lang="en-US" dirty="0"/>
              <a:t> Bitcoin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CFC45-C303-416F-8E68-20C1E85C90D0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Oricine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genera o </a:t>
            </a:r>
            <a:r>
              <a:rPr lang="en-US" dirty="0" err="1"/>
              <a:t>adresa</a:t>
            </a:r>
            <a:r>
              <a:rPr lang="en-US" dirty="0"/>
              <a:t> </a:t>
            </a:r>
            <a:r>
              <a:rPr lang="en-US" dirty="0" err="1"/>
              <a:t>pornind</a:t>
            </a:r>
            <a:r>
              <a:rPr lang="en-US" dirty="0"/>
              <a:t> de la o </a:t>
            </a:r>
            <a:r>
              <a:rPr lang="en-US" dirty="0" err="1"/>
              <a:t>pereche</a:t>
            </a:r>
            <a:r>
              <a:rPr lang="en-US" dirty="0"/>
              <a:t> public-private key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Public:</a:t>
            </a:r>
            <a:r>
              <a:rPr lang="en-US" dirty="0"/>
              <a:t> </a:t>
            </a:r>
            <a:r>
              <a:rPr lang="en-US" sz="1350" dirty="0"/>
              <a:t>1DwAdnHZ3w2Ecww6SPZZaGNMXVuWbdGZNY</a:t>
            </a:r>
            <a:endParaRPr lang="en-US" dirty="0"/>
          </a:p>
          <a:p>
            <a:pPr marL="0" indent="0">
              <a:buNone/>
            </a:pPr>
            <a:r>
              <a:rPr lang="en-US" b="1" dirty="0"/>
              <a:t>Secret: </a:t>
            </a:r>
            <a:r>
              <a:rPr lang="en-US" sz="1200" dirty="0"/>
              <a:t>L3H8Yz7YPshSHw5yjTH72cYy12UnUerFnzd8wjEDyhsYXSbhWU5q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Oricine</a:t>
            </a:r>
            <a:r>
              <a:rPr lang="en-US" dirty="0"/>
              <a:t> are o </a:t>
            </a:r>
            <a:r>
              <a:rPr lang="en-US" dirty="0" err="1"/>
              <a:t>adresa</a:t>
            </a:r>
            <a:r>
              <a:rPr lang="en-US" dirty="0"/>
              <a:t> publica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b="1" dirty="0" err="1">
                <a:solidFill>
                  <a:srgbClr val="0070C0"/>
                </a:solidFill>
              </a:rPr>
              <a:t>trimite</a:t>
            </a:r>
            <a:r>
              <a:rPr lang="en-US" b="1" dirty="0">
                <a:solidFill>
                  <a:srgbClr val="0070C0"/>
                </a:solidFill>
              </a:rPr>
              <a:t> </a:t>
            </a:r>
            <a:r>
              <a:rPr lang="en-US" dirty="0"/>
              <a:t>bitcoins la </a:t>
            </a:r>
            <a:r>
              <a:rPr lang="en-US" dirty="0" err="1"/>
              <a:t>acea</a:t>
            </a:r>
            <a:r>
              <a:rPr lang="en-US" dirty="0"/>
              <a:t> </a:t>
            </a:r>
            <a:r>
              <a:rPr lang="en-US" dirty="0" err="1"/>
              <a:t>adresa</a:t>
            </a:r>
            <a:endParaRPr lang="en-US" dirty="0"/>
          </a:p>
          <a:p>
            <a:r>
              <a:rPr lang="en-US" dirty="0" err="1"/>
              <a:t>Pentru</a:t>
            </a:r>
            <a:r>
              <a:rPr lang="en-US" dirty="0"/>
              <a:t> a-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b="1" dirty="0" err="1">
                <a:solidFill>
                  <a:srgbClr val="C00000"/>
                </a:solidFill>
              </a:rPr>
              <a:t>cheltui</a:t>
            </a:r>
            <a:r>
              <a:rPr lang="en-US" dirty="0"/>
              <a:t>, </a:t>
            </a:r>
            <a:r>
              <a:rPr lang="en-US" dirty="0" err="1"/>
              <a:t>trebuie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stiti</a:t>
            </a:r>
            <a:r>
              <a:rPr lang="en-US" dirty="0"/>
              <a:t> </a:t>
            </a:r>
            <a:r>
              <a:rPr lang="en-US" dirty="0" err="1"/>
              <a:t>partea</a:t>
            </a:r>
            <a:r>
              <a:rPr lang="en-US" dirty="0"/>
              <a:t> secreta a </a:t>
            </a:r>
            <a:r>
              <a:rPr lang="en-US" dirty="0" err="1"/>
              <a:t>cheii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1411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 </a:t>
            </a:r>
            <a:r>
              <a:rPr lang="en-US" dirty="0" err="1"/>
              <a:t>tranzactie</a:t>
            </a:r>
            <a:r>
              <a:rPr lang="en-US" dirty="0"/>
              <a:t> bitcoin </a:t>
            </a:r>
            <a:r>
              <a:rPr lang="en-US" sz="1500" dirty="0"/>
              <a:t>(super </a:t>
            </a:r>
            <a:r>
              <a:rPr lang="en-US" sz="1500" dirty="0" err="1"/>
              <a:t>simplificata</a:t>
            </a:r>
            <a:r>
              <a:rPr lang="en-US" sz="1500" dirty="0"/>
              <a:t>)</a:t>
            </a:r>
            <a:endParaRPr lang="en-US" sz="9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CFC45-C303-416F-8E68-20C1E85C90D0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o-RO" dirty="0" err="1"/>
              <a:t>Intrari</a:t>
            </a:r>
            <a:r>
              <a:rPr lang="ro-RO" dirty="0"/>
              <a:t>: </a:t>
            </a:r>
            <a:r>
              <a:rPr lang="ro-RO" dirty="0" err="1"/>
              <a:t>iesirile</a:t>
            </a:r>
            <a:r>
              <a:rPr lang="ro-RO" dirty="0"/>
              <a:t> unor </a:t>
            </a:r>
            <a:r>
              <a:rPr lang="ro-RO" dirty="0" err="1"/>
              <a:t>tranzactii</a:t>
            </a:r>
            <a:r>
              <a:rPr lang="ro-RO" dirty="0"/>
              <a:t> </a:t>
            </a:r>
            <a:r>
              <a:rPr lang="ro-RO" i="1" u="sng" dirty="0"/>
              <a:t>anterioare</a:t>
            </a:r>
            <a:endParaRPr lang="ro-RO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ro-RO" dirty="0" err="1"/>
              <a:t>Iesirea</a:t>
            </a:r>
            <a:r>
              <a:rPr lang="ro-RO" dirty="0"/>
              <a:t> #2 </a:t>
            </a:r>
            <a:r>
              <a:rPr lang="ro-RO" dirty="0" err="1"/>
              <a:t>tranzactiei</a:t>
            </a:r>
            <a:r>
              <a:rPr lang="ro-RO" dirty="0"/>
              <a:t> </a:t>
            </a:r>
            <a:r>
              <a:rPr lang="ro-RO" i="1" u="sng" dirty="0"/>
              <a:t>3b96bb7e197e...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o-RO" dirty="0" err="1"/>
              <a:t>Iesirea</a:t>
            </a:r>
            <a:r>
              <a:rPr lang="ro-RO" dirty="0"/>
              <a:t> #1 </a:t>
            </a:r>
            <a:r>
              <a:rPr lang="ro-RO" dirty="0" err="1"/>
              <a:t>tranzactiei</a:t>
            </a:r>
            <a:r>
              <a:rPr lang="ro-RO" dirty="0"/>
              <a:t> </a:t>
            </a:r>
            <a:r>
              <a:rPr lang="ro-RO" i="1" u="sng" dirty="0"/>
              <a:t>e1afd89295b68…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o-RO" dirty="0" err="1"/>
              <a:t>Iesirea</a:t>
            </a:r>
            <a:r>
              <a:rPr lang="ro-RO" dirty="0"/>
              <a:t> #6 </a:t>
            </a:r>
            <a:r>
              <a:rPr lang="ro-RO" dirty="0" err="1"/>
              <a:t>tranzactiei</a:t>
            </a:r>
            <a:r>
              <a:rPr lang="ro-RO" dirty="0"/>
              <a:t> </a:t>
            </a:r>
            <a:r>
              <a:rPr lang="ro-RO" i="1" u="sng" dirty="0"/>
              <a:t>e79fc1dad370e…</a:t>
            </a:r>
          </a:p>
          <a:p>
            <a:endParaRPr lang="ro-RO" dirty="0"/>
          </a:p>
          <a:p>
            <a:r>
              <a:rPr lang="ro-RO" dirty="0" err="1"/>
              <a:t>Iesiri</a:t>
            </a:r>
            <a:endParaRPr lang="ro-RO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ro-RO" dirty="0"/>
              <a:t>0.1 BTC </a:t>
            </a:r>
            <a:r>
              <a:rPr lang="ro-RO" dirty="0" err="1"/>
              <a:t>catre</a:t>
            </a:r>
            <a:r>
              <a:rPr lang="ro-RO" dirty="0"/>
              <a:t> adresa </a:t>
            </a:r>
            <a:r>
              <a:rPr lang="ro-RO" sz="1350" b="1" dirty="0"/>
              <a:t>1HmxmBAX413yGY2LDoEN8FHBok61aT4w2d</a:t>
            </a:r>
            <a:endParaRPr lang="ro-RO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ro-RO" dirty="0"/>
              <a:t>0.2 BTC </a:t>
            </a:r>
            <a:r>
              <a:rPr lang="ro-RO" dirty="0" err="1"/>
              <a:t>catre</a:t>
            </a:r>
            <a:r>
              <a:rPr lang="ro-RO" dirty="0"/>
              <a:t> adresa </a:t>
            </a:r>
            <a:r>
              <a:rPr lang="ro-RO" sz="1350" b="1" dirty="0"/>
              <a:t>1Hozk3UFZDsGGd7PENAVgy3ouFHzvsCFJ7</a:t>
            </a:r>
            <a:endParaRPr lang="ro-RO" b="1" dirty="0"/>
          </a:p>
          <a:p>
            <a:endParaRPr lang="ro-RO" dirty="0"/>
          </a:p>
          <a:p>
            <a:r>
              <a:rPr lang="ro-RO" dirty="0" err="1"/>
              <a:t>Semnaturi</a:t>
            </a:r>
            <a:r>
              <a:rPr lang="ro-RO" dirty="0"/>
              <a:t> ce dovedesc </a:t>
            </a:r>
            <a:r>
              <a:rPr lang="ro-RO" b="1" dirty="0" err="1"/>
              <a:t>ownership-ul</a:t>
            </a:r>
            <a:r>
              <a:rPr lang="ro-RO" b="1" dirty="0"/>
              <a:t> </a:t>
            </a:r>
            <a:r>
              <a:rPr lang="ro-RO" dirty="0"/>
              <a:t>adreselor de intrare</a:t>
            </a:r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886733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 </a:t>
            </a:r>
            <a:r>
              <a:rPr lang="en-US" dirty="0" err="1"/>
              <a:t>suficient</a:t>
            </a:r>
            <a:r>
              <a:rPr lang="en-US" dirty="0"/>
              <a:t>? Nu!</a:t>
            </a:r>
            <a:endParaRPr lang="en-US" sz="15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CFC45-C303-416F-8E68-20C1E85C90D0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Vanzatorul</a:t>
            </a:r>
            <a:r>
              <a:rPr lang="en-US" dirty="0"/>
              <a:t> </a:t>
            </a:r>
            <a:r>
              <a:rPr lang="en-US" dirty="0" err="1"/>
              <a:t>trebuie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poata</a:t>
            </a:r>
            <a:r>
              <a:rPr lang="en-US" dirty="0"/>
              <a:t> </a:t>
            </a:r>
            <a:r>
              <a:rPr lang="en-US" dirty="0" err="1"/>
              <a:t>verifica</a:t>
            </a:r>
            <a:r>
              <a:rPr lang="en-US" dirty="0"/>
              <a:t> ca </a:t>
            </a:r>
            <a:r>
              <a:rPr lang="en-US" dirty="0" err="1"/>
              <a:t>tranzactia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b="1" dirty="0" err="1">
                <a:solidFill>
                  <a:srgbClr val="0070C0"/>
                </a:solidFill>
              </a:rPr>
              <a:t>valida</a:t>
            </a:r>
            <a:r>
              <a:rPr lang="en-US" dirty="0"/>
              <a:t> </a:t>
            </a:r>
          </a:p>
          <a:p>
            <a:r>
              <a:rPr lang="en-US" b="1" dirty="0" err="1"/>
              <a:t>Sursele</a:t>
            </a:r>
            <a:r>
              <a:rPr lang="en-US" b="1" dirty="0"/>
              <a:t> de </a:t>
            </a:r>
            <a:r>
              <a:rPr lang="en-US" b="1" dirty="0" err="1"/>
              <a:t>intrare</a:t>
            </a:r>
            <a:r>
              <a:rPr lang="en-US" b="1" dirty="0"/>
              <a:t> </a:t>
            </a:r>
            <a:r>
              <a:rPr lang="en-US" dirty="0"/>
              <a:t>pot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b="1" dirty="0">
                <a:solidFill>
                  <a:schemeClr val="accent6"/>
                </a:solidFill>
              </a:rPr>
              <a:t>nu </a:t>
            </a:r>
            <a:r>
              <a:rPr lang="en-US" b="1" dirty="0" err="1">
                <a:solidFill>
                  <a:schemeClr val="accent6"/>
                </a:solidFill>
              </a:rPr>
              <a:t>existe</a:t>
            </a:r>
            <a:r>
              <a:rPr lang="en-US" dirty="0"/>
              <a:t>,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cumparatorul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ca nu are </a:t>
            </a:r>
            <a:r>
              <a:rPr lang="en-US" b="1" dirty="0" err="1">
                <a:solidFill>
                  <a:schemeClr val="accent6"/>
                </a:solidFill>
              </a:rPr>
              <a:t>dreptul</a:t>
            </a:r>
            <a:r>
              <a:rPr lang="en-US" b="1" dirty="0">
                <a:solidFill>
                  <a:schemeClr val="accent6"/>
                </a:solidFill>
              </a:rPr>
              <a:t> de a le </a:t>
            </a:r>
            <a:r>
              <a:rPr lang="en-US" b="1" dirty="0" err="1">
                <a:solidFill>
                  <a:schemeClr val="accent6"/>
                </a:solidFill>
              </a:rPr>
              <a:t>cheltui</a:t>
            </a:r>
            <a:r>
              <a:rPr lang="en-US" b="1" dirty="0">
                <a:solidFill>
                  <a:schemeClr val="accent6"/>
                </a:solidFill>
              </a:rPr>
              <a:t> </a:t>
            </a:r>
            <a:r>
              <a:rPr lang="en-US" dirty="0"/>
              <a:t>(invalid signature)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6494864" y="1970842"/>
            <a:ext cx="1391303" cy="14350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FFFFFF"/>
                </a:solidFill>
              </a:rPr>
              <a:t>Seller</a:t>
            </a:r>
          </a:p>
        </p:txBody>
      </p:sp>
      <p:sp>
        <p:nvSpPr>
          <p:cNvPr id="6" name="Oval 5"/>
          <p:cNvSpPr/>
          <p:nvPr/>
        </p:nvSpPr>
        <p:spPr>
          <a:xfrm>
            <a:off x="1377992" y="1970843"/>
            <a:ext cx="1391304" cy="1435076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FFFFFF"/>
                </a:solidFill>
              </a:rPr>
              <a:t>Buyer</a:t>
            </a:r>
          </a:p>
        </p:txBody>
      </p:sp>
      <p:sp>
        <p:nvSpPr>
          <p:cNvPr id="7" name="Right Arrow 6"/>
          <p:cNvSpPr/>
          <p:nvPr/>
        </p:nvSpPr>
        <p:spPr>
          <a:xfrm>
            <a:off x="2928635" y="2610124"/>
            <a:ext cx="3305021" cy="160139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928635" y="2032901"/>
            <a:ext cx="327398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I want bread, here’s a </a:t>
            </a:r>
            <a:r>
              <a:rPr lang="en-US" sz="1500" b="1" dirty="0"/>
              <a:t>transaction</a:t>
            </a:r>
            <a:r>
              <a:rPr lang="en-US" sz="1500" dirty="0"/>
              <a:t> to your address with 0.1 BTC</a:t>
            </a:r>
          </a:p>
        </p:txBody>
      </p:sp>
      <p:sp>
        <p:nvSpPr>
          <p:cNvPr id="9" name="Right Arrow 8"/>
          <p:cNvSpPr/>
          <p:nvPr/>
        </p:nvSpPr>
        <p:spPr>
          <a:xfrm rot="10800000">
            <a:off x="2928636" y="2862880"/>
            <a:ext cx="3273817" cy="1585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44151" y="3105835"/>
            <a:ext cx="32739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OK, here’s your bread</a:t>
            </a:r>
          </a:p>
        </p:txBody>
      </p:sp>
    </p:spTree>
    <p:extLst>
      <p:ext uri="{BB962C8B-B14F-4D97-AF65-F5344CB8AC3E}">
        <p14:creationId xmlns:p14="http://schemas.microsoft.com/office/powerpoint/2010/main" val="1543162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nip Diagonal Corner Rectangle 14"/>
          <p:cNvSpPr/>
          <p:nvPr/>
        </p:nvSpPr>
        <p:spPr>
          <a:xfrm>
            <a:off x="1226105" y="4921257"/>
            <a:ext cx="6963737" cy="544478"/>
          </a:xfrm>
          <a:prstGeom prst="snip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SHA256: 000000000019d6689c085ae165831e934ff763ae46a2a6c172b3f1b60a8ce26f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Blockchain-ul bitcoin </a:t>
            </a:r>
            <a:r>
              <a:rPr lang="en-US" sz="1500" dirty="0"/>
              <a:t>(super </a:t>
            </a:r>
            <a:r>
              <a:rPr lang="en-US" sz="1500" dirty="0" err="1"/>
              <a:t>simplificat</a:t>
            </a:r>
            <a:r>
              <a:rPr lang="en-US" sz="1500" dirty="0"/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CFC45-C303-416F-8E68-20C1E85C90D0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57175" y="1304022"/>
            <a:ext cx="8629650" cy="4359729"/>
          </a:xfrm>
        </p:spPr>
        <p:txBody>
          <a:bodyPr/>
          <a:lstStyle/>
          <a:p>
            <a:r>
              <a:rPr lang="en-US" dirty="0"/>
              <a:t>Un log </a:t>
            </a:r>
            <a:r>
              <a:rPr lang="en-US" dirty="0" err="1"/>
              <a:t>replicat</a:t>
            </a:r>
            <a:r>
              <a:rPr lang="en-US" dirty="0"/>
              <a:t> al </a:t>
            </a:r>
            <a:r>
              <a:rPr lang="en-US" i="1" u="sng" dirty="0" err="1"/>
              <a:t>tuturor</a:t>
            </a:r>
            <a:r>
              <a:rPr lang="en-US" i="1" dirty="0"/>
              <a:t> </a:t>
            </a:r>
            <a:r>
              <a:rPr lang="en-US" dirty="0" err="1"/>
              <a:t>tranzactiilor</a:t>
            </a:r>
            <a:r>
              <a:rPr lang="en-US" dirty="0"/>
              <a:t> bitcoin de la </a:t>
            </a:r>
            <a:r>
              <a:rPr lang="en-US" dirty="0" err="1"/>
              <a:t>inceputul</a:t>
            </a:r>
            <a:r>
              <a:rPr lang="en-US" dirty="0"/>
              <a:t> </a:t>
            </a:r>
            <a:r>
              <a:rPr lang="en-US" dirty="0" err="1"/>
              <a:t>timpului</a:t>
            </a:r>
            <a:endParaRPr lang="en-US" dirty="0"/>
          </a:p>
          <a:p>
            <a:r>
              <a:rPr lang="en-US" dirty="0" err="1"/>
              <a:t>Fiecare</a:t>
            </a:r>
            <a:r>
              <a:rPr lang="en-US" dirty="0"/>
              <a:t> block </a:t>
            </a:r>
            <a:r>
              <a:rPr lang="en-US" dirty="0" err="1"/>
              <a:t>contine</a:t>
            </a:r>
            <a:r>
              <a:rPr lang="en-US" dirty="0"/>
              <a:t> o </a:t>
            </a:r>
            <a:r>
              <a:rPr lang="en-US" dirty="0" err="1"/>
              <a:t>lista</a:t>
            </a:r>
            <a:r>
              <a:rPr lang="en-US" dirty="0"/>
              <a:t> a </a:t>
            </a:r>
            <a:r>
              <a:rPr lang="en-US" dirty="0" err="1"/>
              <a:t>tranzactiilor</a:t>
            </a:r>
            <a:r>
              <a:rPr lang="en-US" dirty="0"/>
              <a:t> </a:t>
            </a:r>
            <a:r>
              <a:rPr lang="en-US" dirty="0" err="1"/>
              <a:t>semnate</a:t>
            </a:r>
            <a:r>
              <a:rPr lang="en-US" dirty="0"/>
              <a:t>, </a:t>
            </a:r>
            <a:r>
              <a:rPr lang="en-US" dirty="0" err="1"/>
              <a:t>dar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hash-ul </a:t>
            </a:r>
            <a:r>
              <a:rPr lang="en-US" i="1" u="sng" dirty="0"/>
              <a:t>SHA256</a:t>
            </a:r>
            <a:r>
              <a:rPr lang="en-US" dirty="0"/>
              <a:t> al </a:t>
            </a:r>
            <a:r>
              <a:rPr lang="en-US" dirty="0" err="1"/>
              <a:t>unui</a:t>
            </a:r>
            <a:r>
              <a:rPr lang="en-US" dirty="0"/>
              <a:t> bloc </a:t>
            </a:r>
            <a:r>
              <a:rPr lang="en-US" i="1" u="sng" dirty="0"/>
              <a:t>anterior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3074" name="Picture 2" descr="Go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408" y="3076693"/>
            <a:ext cx="1211670" cy="58122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/>
          <p:cNvSpPr/>
          <p:nvPr/>
        </p:nvSpPr>
        <p:spPr>
          <a:xfrm>
            <a:off x="6259933" y="3257149"/>
            <a:ext cx="407753" cy="160139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3166302" y="3619975"/>
            <a:ext cx="1191948" cy="93210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 of transactions …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986160" y="3619976"/>
            <a:ext cx="1175199" cy="932101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List of transactions …</a:t>
            </a:r>
          </a:p>
        </p:txBody>
      </p:sp>
      <p:sp>
        <p:nvSpPr>
          <p:cNvPr id="19" name="Chevron 18"/>
          <p:cNvSpPr/>
          <p:nvPr/>
        </p:nvSpPr>
        <p:spPr>
          <a:xfrm rot="5400000">
            <a:off x="3665332" y="4616966"/>
            <a:ext cx="193889" cy="247135"/>
          </a:xfrm>
          <a:prstGeom prst="chevro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986160" y="3110825"/>
            <a:ext cx="1175199" cy="45127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Block #1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6740528" y="3110826"/>
            <a:ext cx="1175199" cy="45127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…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4505565" y="3256389"/>
            <a:ext cx="407753" cy="160139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183051" y="3110825"/>
            <a:ext cx="1175199" cy="45127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Block #0</a:t>
            </a:r>
          </a:p>
        </p:txBody>
      </p:sp>
      <p:sp>
        <p:nvSpPr>
          <p:cNvPr id="22" name="Right Arrow 21"/>
          <p:cNvSpPr/>
          <p:nvPr/>
        </p:nvSpPr>
        <p:spPr>
          <a:xfrm>
            <a:off x="2711118" y="3256389"/>
            <a:ext cx="407753" cy="160139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0484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Este de </a:t>
            </a:r>
            <a:r>
              <a:rPr lang="en-US" dirty="0" err="1"/>
              <a:t>ajuns</a:t>
            </a:r>
            <a:r>
              <a:rPr lang="en-US" dirty="0"/>
              <a:t>? Inca nu</a:t>
            </a:r>
            <a:endParaRPr lang="en-US" sz="15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CFC45-C303-416F-8E68-20C1E85C90D0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 err="1"/>
              <a:t>Noua</a:t>
            </a:r>
            <a:r>
              <a:rPr lang="en-US" dirty="0"/>
              <a:t> </a:t>
            </a:r>
            <a:r>
              <a:rPr lang="en-US" dirty="0" err="1"/>
              <a:t>tranzactie</a:t>
            </a:r>
            <a:r>
              <a:rPr lang="en-US" dirty="0"/>
              <a:t> </a:t>
            </a:r>
            <a:r>
              <a:rPr lang="en-US" dirty="0" err="1"/>
              <a:t>trebuie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ajunga</a:t>
            </a:r>
            <a:r>
              <a:rPr lang="en-US" dirty="0"/>
              <a:t> in </a:t>
            </a:r>
            <a:r>
              <a:rPr lang="en-US" b="1" dirty="0"/>
              <a:t>blockchain-ul</a:t>
            </a:r>
            <a:r>
              <a:rPr lang="en-US" dirty="0"/>
              <a:t> </a:t>
            </a:r>
            <a:r>
              <a:rPr lang="en-US" dirty="0" err="1"/>
              <a:t>tuturor</a:t>
            </a:r>
            <a:r>
              <a:rPr lang="en-US" dirty="0"/>
              <a:t> </a:t>
            </a:r>
            <a:r>
              <a:rPr lang="en-US" dirty="0" err="1"/>
              <a:t>nodurilor</a:t>
            </a:r>
            <a:r>
              <a:rPr lang="en-US" dirty="0"/>
              <a:t> bitcoin</a:t>
            </a:r>
          </a:p>
          <a:p>
            <a:r>
              <a:rPr lang="en-US" b="1" dirty="0" err="1"/>
              <a:t>Toate</a:t>
            </a:r>
            <a:r>
              <a:rPr lang="en-US" b="1" dirty="0"/>
              <a:t> </a:t>
            </a:r>
            <a:r>
              <a:rPr lang="en-US" b="1" dirty="0" err="1"/>
              <a:t>nodurile</a:t>
            </a:r>
            <a:r>
              <a:rPr lang="en-US" b="1" dirty="0"/>
              <a:t> </a:t>
            </a:r>
            <a:r>
              <a:rPr lang="en-US" dirty="0"/>
              <a:t>din </a:t>
            </a:r>
            <a:r>
              <a:rPr lang="en-US" dirty="0" err="1"/>
              <a:t>retea</a:t>
            </a:r>
            <a:r>
              <a:rPr lang="en-US" dirty="0"/>
              <a:t> </a:t>
            </a:r>
            <a:r>
              <a:rPr lang="en-US" dirty="0" err="1"/>
              <a:t>trebuie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fie </a:t>
            </a:r>
            <a:r>
              <a:rPr lang="en-US" dirty="0" err="1"/>
              <a:t>constiente</a:t>
            </a:r>
            <a:r>
              <a:rPr lang="en-US" dirty="0"/>
              <a:t> de </a:t>
            </a:r>
            <a:r>
              <a:rPr lang="en-US" dirty="0" err="1"/>
              <a:t>tranzactie</a:t>
            </a:r>
            <a:r>
              <a:rPr lang="en-US" dirty="0"/>
              <a:t>, </a:t>
            </a:r>
            <a:r>
              <a:rPr lang="en-US" dirty="0" err="1"/>
              <a:t>altfel</a:t>
            </a:r>
            <a:r>
              <a:rPr lang="en-US" dirty="0"/>
              <a:t> </a:t>
            </a:r>
            <a:r>
              <a:rPr lang="en-US" dirty="0" err="1"/>
              <a:t>vanzatorul</a:t>
            </a:r>
            <a:r>
              <a:rPr lang="en-US" dirty="0"/>
              <a:t> </a:t>
            </a:r>
            <a:r>
              <a:rPr lang="en-US" b="1" dirty="0"/>
              <a:t>nu </a:t>
            </a:r>
            <a:r>
              <a:rPr lang="en-US" b="1" dirty="0" err="1"/>
              <a:t>poate</a:t>
            </a:r>
            <a:r>
              <a:rPr lang="en-US" b="1" dirty="0"/>
              <a:t> </a:t>
            </a:r>
            <a:r>
              <a:rPr lang="en-US" b="1" dirty="0" err="1"/>
              <a:t>folosi</a:t>
            </a:r>
            <a:r>
              <a:rPr lang="en-US" b="1" dirty="0"/>
              <a:t> </a:t>
            </a:r>
            <a:r>
              <a:rPr lang="en-US" dirty="0" err="1"/>
              <a:t>monedele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6485718" y="2009756"/>
            <a:ext cx="1391303" cy="14350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FFFFFF"/>
                </a:solidFill>
              </a:rPr>
              <a:t>Seller</a:t>
            </a:r>
          </a:p>
        </p:txBody>
      </p:sp>
      <p:sp>
        <p:nvSpPr>
          <p:cNvPr id="6" name="Oval 5"/>
          <p:cNvSpPr/>
          <p:nvPr/>
        </p:nvSpPr>
        <p:spPr>
          <a:xfrm>
            <a:off x="1368846" y="2009757"/>
            <a:ext cx="1391304" cy="1435076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FFFFFF"/>
                </a:solidFill>
              </a:rPr>
              <a:t>Buyer</a:t>
            </a:r>
          </a:p>
        </p:txBody>
      </p:sp>
      <p:sp>
        <p:nvSpPr>
          <p:cNvPr id="7" name="Right Arrow 6"/>
          <p:cNvSpPr/>
          <p:nvPr/>
        </p:nvSpPr>
        <p:spPr>
          <a:xfrm>
            <a:off x="2919489" y="2649038"/>
            <a:ext cx="3305021" cy="160139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919489" y="1887291"/>
            <a:ext cx="327398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I want bread, here’s a </a:t>
            </a:r>
            <a:r>
              <a:rPr lang="en-US" sz="1500" b="1" dirty="0"/>
              <a:t>transaction</a:t>
            </a:r>
            <a:r>
              <a:rPr lang="en-US" sz="1500" dirty="0"/>
              <a:t> to your address with 0.1 BTC, which I added to my </a:t>
            </a:r>
            <a:r>
              <a:rPr lang="en-US" sz="1500" dirty="0" err="1"/>
              <a:t>blockchain</a:t>
            </a:r>
            <a:endParaRPr lang="en-US" sz="1500" dirty="0"/>
          </a:p>
        </p:txBody>
      </p:sp>
      <p:sp>
        <p:nvSpPr>
          <p:cNvPr id="9" name="Right Arrow 8"/>
          <p:cNvSpPr/>
          <p:nvPr/>
        </p:nvSpPr>
        <p:spPr>
          <a:xfrm rot="10800000">
            <a:off x="2919490" y="2901794"/>
            <a:ext cx="3273817" cy="1585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35005" y="3144749"/>
            <a:ext cx="327398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OK, using my </a:t>
            </a:r>
            <a:r>
              <a:rPr lang="en-US" sz="1500" dirty="0" err="1"/>
              <a:t>blockchain</a:t>
            </a:r>
            <a:r>
              <a:rPr lang="en-US" sz="1500" dirty="0"/>
              <a:t> I verified your </a:t>
            </a:r>
            <a:r>
              <a:rPr lang="en-US" sz="1500" b="1" dirty="0"/>
              <a:t>input sources </a:t>
            </a:r>
            <a:r>
              <a:rPr lang="en-US" sz="1500" dirty="0"/>
              <a:t>are valid, here’s your bread</a:t>
            </a:r>
          </a:p>
        </p:txBody>
      </p:sp>
    </p:spTree>
    <p:extLst>
      <p:ext uri="{BB962C8B-B14F-4D97-AF65-F5344CB8AC3E}">
        <p14:creationId xmlns:p14="http://schemas.microsoft.com/office/powerpoint/2010/main" val="94160417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Transaction broadcasting</a:t>
            </a:r>
            <a:endParaRPr lang="en-US" sz="9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CFC45-C303-416F-8E68-20C1E85C90D0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400" dirty="0"/>
              <a:t>“I declare I want to send 0.1 BTC from </a:t>
            </a:r>
            <a:r>
              <a:rPr lang="en-US" sz="1400" i="1" dirty="0"/>
              <a:t>12vEsiYhQ3iUJK2Mpt5eLq2cgxewQLw4tr</a:t>
            </a:r>
            <a:r>
              <a:rPr lang="en-US" sz="1400" dirty="0"/>
              <a:t> to </a:t>
            </a:r>
            <a:r>
              <a:rPr lang="en-US" sz="1400" i="1" dirty="0"/>
              <a:t>16yZiBEmG3AKSUkHm3oHo3PUMPUWUe72tv</a:t>
            </a:r>
            <a:r>
              <a:rPr lang="en-US" sz="1400" dirty="0"/>
              <a:t>, and here’s a signature to prove I own  these bitcoins. Please add my transaction to your </a:t>
            </a:r>
            <a:r>
              <a:rPr lang="en-US" sz="1400" dirty="0" err="1"/>
              <a:t>blockchains</a:t>
            </a:r>
            <a:r>
              <a:rPr lang="en-US" sz="1400" dirty="0"/>
              <a:t>”</a:t>
            </a:r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3700683" y="3425346"/>
            <a:ext cx="1391304" cy="1435076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FFFFFF"/>
                </a:solidFill>
              </a:rPr>
              <a:t>Buyer</a:t>
            </a:r>
          </a:p>
        </p:txBody>
      </p:sp>
      <p:sp>
        <p:nvSpPr>
          <p:cNvPr id="7" name="Oval 6"/>
          <p:cNvSpPr/>
          <p:nvPr/>
        </p:nvSpPr>
        <p:spPr>
          <a:xfrm>
            <a:off x="5810809" y="2929266"/>
            <a:ext cx="1022477" cy="104498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Bitcoin node</a:t>
            </a:r>
          </a:p>
        </p:txBody>
      </p:sp>
      <p:sp>
        <p:nvSpPr>
          <p:cNvPr id="8" name="Oval 7"/>
          <p:cNvSpPr/>
          <p:nvPr/>
        </p:nvSpPr>
        <p:spPr>
          <a:xfrm>
            <a:off x="1856663" y="4337929"/>
            <a:ext cx="1022477" cy="104498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Bitcoin node</a:t>
            </a:r>
          </a:p>
        </p:txBody>
      </p:sp>
      <p:sp>
        <p:nvSpPr>
          <p:cNvPr id="9" name="Oval 8"/>
          <p:cNvSpPr/>
          <p:nvPr/>
        </p:nvSpPr>
        <p:spPr>
          <a:xfrm>
            <a:off x="1856664" y="2929266"/>
            <a:ext cx="1022477" cy="104498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Bitcoin node</a:t>
            </a:r>
          </a:p>
        </p:txBody>
      </p:sp>
      <p:sp>
        <p:nvSpPr>
          <p:cNvPr id="10" name="Oval 9"/>
          <p:cNvSpPr/>
          <p:nvPr/>
        </p:nvSpPr>
        <p:spPr>
          <a:xfrm>
            <a:off x="5810809" y="4337929"/>
            <a:ext cx="1022477" cy="1044984"/>
          </a:xfrm>
          <a:prstGeom prst="ellipse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FFFF"/>
                </a:solidFill>
              </a:rPr>
              <a:t>Bitcoin node</a:t>
            </a:r>
          </a:p>
        </p:txBody>
      </p:sp>
      <p:sp>
        <p:nvSpPr>
          <p:cNvPr id="11" name="Right Arrow 10"/>
          <p:cNvSpPr/>
          <p:nvPr/>
        </p:nvSpPr>
        <p:spPr>
          <a:xfrm rot="12202762">
            <a:off x="2980380" y="3649784"/>
            <a:ext cx="673546" cy="198999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9579714">
            <a:off x="2994016" y="4508957"/>
            <a:ext cx="673546" cy="198999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 rot="20110967">
            <a:off x="5137575" y="3720099"/>
            <a:ext cx="673546" cy="198999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 rot="1342071">
            <a:off x="5114624" y="4451066"/>
            <a:ext cx="673546" cy="198999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6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E54CAD-59AC-2A4A-8CC9-671B3AA6D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122308" cy="68580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5881040" y="1292867"/>
            <a:ext cx="3262960" cy="2443466"/>
          </a:xfrm>
        </p:spPr>
        <p:txBody>
          <a:bodyPr/>
          <a:lstStyle/>
          <a:p>
            <a:pPr>
              <a:buNone/>
            </a:pPr>
            <a:r>
              <a:rPr lang="ro-RO" sz="1800" dirty="0" err="1"/>
              <a:t>How</a:t>
            </a:r>
            <a:r>
              <a:rPr lang="ro-RO" sz="1800" dirty="0"/>
              <a:t> </a:t>
            </a:r>
            <a:r>
              <a:rPr lang="ro-RO" sz="1800" dirty="0" err="1"/>
              <a:t>can</a:t>
            </a:r>
            <a:r>
              <a:rPr lang="ro-RO" sz="1800" dirty="0"/>
              <a:t> </a:t>
            </a:r>
            <a:r>
              <a:rPr lang="ro-RO" sz="1800" dirty="0" err="1"/>
              <a:t>you</a:t>
            </a:r>
            <a:r>
              <a:rPr lang="ro-RO" sz="1800" dirty="0"/>
              <a:t> </a:t>
            </a:r>
            <a:r>
              <a:rPr lang="ro-RO" sz="1800" dirty="0" err="1"/>
              <a:t>make</a:t>
            </a:r>
            <a:r>
              <a:rPr lang="ro-RO" sz="1800" dirty="0"/>
              <a:t> a </a:t>
            </a:r>
            <a:r>
              <a:rPr lang="ro-RO" sz="1800" dirty="0" err="1"/>
              <a:t>reliable</a:t>
            </a:r>
            <a:r>
              <a:rPr lang="ro-RO" sz="1800" dirty="0"/>
              <a:t> computer service? […] It </a:t>
            </a:r>
            <a:r>
              <a:rPr lang="ro-RO" sz="1800" dirty="0" err="1"/>
              <a:t>may</a:t>
            </a:r>
            <a:r>
              <a:rPr lang="ro-RO" sz="1800" dirty="0"/>
              <a:t> </a:t>
            </a:r>
            <a:r>
              <a:rPr lang="ro-RO" sz="1800" dirty="0" err="1"/>
              <a:t>be</a:t>
            </a:r>
            <a:r>
              <a:rPr lang="ro-RO" sz="1800" dirty="0"/>
              <a:t> </a:t>
            </a:r>
            <a:r>
              <a:rPr lang="ro-RO" sz="1800" dirty="0" err="1"/>
              <a:t>difficult</a:t>
            </a:r>
            <a:r>
              <a:rPr lang="ro-RO" sz="1800" dirty="0"/>
              <a:t> </a:t>
            </a:r>
            <a:r>
              <a:rPr lang="ro-RO" sz="1800" dirty="0" err="1"/>
              <a:t>if</a:t>
            </a:r>
            <a:r>
              <a:rPr lang="ro-RO" sz="1800" dirty="0"/>
              <a:t> </a:t>
            </a:r>
            <a:r>
              <a:rPr lang="ro-RO" sz="1800" dirty="0" err="1"/>
              <a:t>you</a:t>
            </a:r>
            <a:r>
              <a:rPr lang="ro-RO" sz="1800" dirty="0"/>
              <a:t> </a:t>
            </a:r>
            <a:r>
              <a:rPr lang="ro-RO" sz="1800" dirty="0" err="1"/>
              <a:t>can’t</a:t>
            </a:r>
            <a:r>
              <a:rPr lang="ro-RO" sz="1800" dirty="0"/>
              <a:t> trust </a:t>
            </a:r>
            <a:r>
              <a:rPr lang="ro-RO" sz="1800" dirty="0" err="1"/>
              <a:t>anything</a:t>
            </a:r>
            <a:r>
              <a:rPr lang="ro-RO" sz="1800" dirty="0"/>
              <a:t> </a:t>
            </a:r>
            <a:r>
              <a:rPr lang="ro-RO" sz="1800" dirty="0" err="1"/>
              <a:t>and</a:t>
            </a:r>
            <a:r>
              <a:rPr lang="ro-RO" sz="1800" dirty="0"/>
              <a:t> </a:t>
            </a:r>
            <a:r>
              <a:rPr lang="ro-RO" sz="1800" dirty="0" err="1"/>
              <a:t>the</a:t>
            </a:r>
            <a:r>
              <a:rPr lang="ro-RO" sz="1800" dirty="0"/>
              <a:t> </a:t>
            </a:r>
            <a:r>
              <a:rPr lang="ro-RO" sz="1800" dirty="0" err="1"/>
              <a:t>entire</a:t>
            </a:r>
            <a:r>
              <a:rPr lang="ro-RO" sz="1800" dirty="0"/>
              <a:t> concept of </a:t>
            </a:r>
            <a:r>
              <a:rPr lang="ro-RO" sz="1800" dirty="0" err="1"/>
              <a:t>happiness</a:t>
            </a:r>
            <a:r>
              <a:rPr lang="ro-RO" sz="1800" dirty="0"/>
              <a:t> </a:t>
            </a:r>
            <a:r>
              <a:rPr lang="ro-RO" sz="1800" dirty="0" err="1"/>
              <a:t>is</a:t>
            </a:r>
            <a:r>
              <a:rPr lang="ro-RO" sz="1800" dirty="0"/>
              <a:t> a </a:t>
            </a:r>
            <a:r>
              <a:rPr lang="ro-RO" sz="1800" dirty="0" err="1"/>
              <a:t>lie</a:t>
            </a:r>
            <a:r>
              <a:rPr lang="ro-RO" sz="1800" dirty="0"/>
              <a:t> </a:t>
            </a:r>
            <a:r>
              <a:rPr lang="ro-RO" sz="1800" dirty="0" err="1"/>
              <a:t>designed</a:t>
            </a:r>
            <a:r>
              <a:rPr lang="ro-RO" sz="1800" dirty="0"/>
              <a:t> </a:t>
            </a:r>
            <a:r>
              <a:rPr lang="ro-RO" sz="1800" dirty="0" err="1"/>
              <a:t>by</a:t>
            </a:r>
            <a:r>
              <a:rPr lang="ro-RO" sz="1800" dirty="0"/>
              <a:t> </a:t>
            </a:r>
            <a:r>
              <a:rPr lang="ro-RO" sz="1800" dirty="0" err="1"/>
              <a:t>unseen</a:t>
            </a:r>
            <a:r>
              <a:rPr lang="ro-RO" sz="1800" dirty="0"/>
              <a:t> </a:t>
            </a:r>
            <a:r>
              <a:rPr lang="ro-RO" sz="1800" dirty="0" err="1"/>
              <a:t>overlords</a:t>
            </a:r>
            <a:r>
              <a:rPr lang="ro-RO" sz="1800" dirty="0"/>
              <a:t> of </a:t>
            </a:r>
            <a:r>
              <a:rPr lang="ro-RO" sz="1800" dirty="0" err="1"/>
              <a:t>endless</a:t>
            </a:r>
            <a:r>
              <a:rPr lang="ro-RO" sz="1800" dirty="0"/>
              <a:t> </a:t>
            </a:r>
            <a:r>
              <a:rPr lang="ro-RO" sz="1800" dirty="0" err="1"/>
              <a:t>deceptive</a:t>
            </a:r>
            <a:r>
              <a:rPr lang="ro-RO" sz="1800" dirty="0"/>
              <a:t> </a:t>
            </a:r>
            <a:r>
              <a:rPr lang="ro-RO" sz="1800" dirty="0" err="1"/>
              <a:t>power</a:t>
            </a:r>
            <a:r>
              <a:rPr lang="ro-RO" sz="1800" dirty="0"/>
              <a:t>.</a:t>
            </a:r>
          </a:p>
          <a:p>
            <a:pPr>
              <a:buNone/>
            </a:pPr>
            <a:endParaRPr lang="ro-RO" sz="1800" dirty="0"/>
          </a:p>
          <a:p>
            <a:pPr>
              <a:buNone/>
            </a:pPr>
            <a:r>
              <a:rPr lang="ro-RO" sz="1500" i="0" dirty="0"/>
              <a:t>The </a:t>
            </a:r>
            <a:r>
              <a:rPr lang="ro-RO" sz="1500" i="0" dirty="0" err="1"/>
              <a:t>Saddest</a:t>
            </a:r>
            <a:r>
              <a:rPr lang="ro-RO" sz="1500" i="0" dirty="0"/>
              <a:t> Moment, James </a:t>
            </a:r>
            <a:r>
              <a:rPr lang="ro-RO" sz="1500" i="0" dirty="0" err="1"/>
              <a:t>Mickens</a:t>
            </a:r>
            <a:endParaRPr lang="ro-RO" sz="1500" i="0" dirty="0"/>
          </a:p>
        </p:txBody>
      </p:sp>
    </p:spTree>
    <p:extLst>
      <p:ext uri="{BB962C8B-B14F-4D97-AF65-F5344CB8AC3E}">
        <p14:creationId xmlns:p14="http://schemas.microsoft.com/office/powerpoint/2010/main" val="12896607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Este de </a:t>
            </a:r>
            <a:r>
              <a:rPr lang="en-US" dirty="0" err="1"/>
              <a:t>ajuns</a:t>
            </a:r>
            <a:r>
              <a:rPr lang="en-US" dirty="0"/>
              <a:t>? </a:t>
            </a:r>
            <a:r>
              <a:rPr lang="en-US" dirty="0" err="1"/>
              <a:t>Poate</a:t>
            </a:r>
            <a:r>
              <a:rPr lang="en-US" dirty="0"/>
              <a:t>…</a:t>
            </a:r>
            <a:endParaRPr lang="en-US" sz="15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CFC45-C303-416F-8E68-20C1E85C90D0}" type="slidenum">
              <a:rPr lang="en-US" smtClean="0"/>
              <a:pPr/>
              <a:t>50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ro-RO" dirty="0"/>
          </a:p>
          <a:p>
            <a:endParaRPr lang="ro-RO" dirty="0"/>
          </a:p>
          <a:p>
            <a:r>
              <a:rPr lang="ro-RO" dirty="0"/>
              <a:t>Nu este </a:t>
            </a:r>
            <a:r>
              <a:rPr lang="ro-RO" dirty="0" err="1"/>
              <a:t>sufficient</a:t>
            </a:r>
            <a:r>
              <a:rPr lang="ro-RO" dirty="0"/>
              <a:t> ca </a:t>
            </a:r>
            <a:r>
              <a:rPr lang="ro-RO" b="1" dirty="0"/>
              <a:t>un singur nod </a:t>
            </a:r>
            <a:r>
              <a:rPr lang="ro-RO" dirty="0"/>
              <a:t>confirma </a:t>
            </a:r>
            <a:r>
              <a:rPr lang="ro-RO" dirty="0" err="1"/>
              <a:t>tranzactia</a:t>
            </a:r>
            <a:endParaRPr lang="ro-RO" dirty="0"/>
          </a:p>
          <a:p>
            <a:r>
              <a:rPr lang="ro-RO" dirty="0" err="1"/>
              <a:t>Vanzatorul</a:t>
            </a:r>
            <a:r>
              <a:rPr lang="ro-RO" dirty="0"/>
              <a:t> trebuie sa fie sigur ca </a:t>
            </a:r>
            <a:r>
              <a:rPr lang="ro-RO" b="1" dirty="0" err="1"/>
              <a:t>intreaga</a:t>
            </a:r>
            <a:r>
              <a:rPr lang="ro-RO" b="1" dirty="0"/>
              <a:t> </a:t>
            </a:r>
            <a:r>
              <a:rPr lang="ro-RO" b="1" dirty="0" err="1"/>
              <a:t>retea</a:t>
            </a:r>
            <a:r>
              <a:rPr lang="ro-RO" b="1" dirty="0"/>
              <a:t> </a:t>
            </a:r>
            <a:r>
              <a:rPr lang="ro-RO" dirty="0"/>
              <a:t>o confirma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o-RO" dirty="0"/>
              <a:t>daca nu, nu va mai putea cheltui monedele in viitor</a:t>
            </a:r>
          </a:p>
        </p:txBody>
      </p:sp>
      <p:sp>
        <p:nvSpPr>
          <p:cNvPr id="5" name="Oval 4"/>
          <p:cNvSpPr/>
          <p:nvPr/>
        </p:nvSpPr>
        <p:spPr>
          <a:xfrm>
            <a:off x="6485718" y="1979939"/>
            <a:ext cx="1391303" cy="14350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FFFFFF"/>
                </a:solidFill>
              </a:rPr>
              <a:t>Seller</a:t>
            </a:r>
          </a:p>
        </p:txBody>
      </p:sp>
      <p:sp>
        <p:nvSpPr>
          <p:cNvPr id="6" name="Oval 5"/>
          <p:cNvSpPr/>
          <p:nvPr/>
        </p:nvSpPr>
        <p:spPr>
          <a:xfrm>
            <a:off x="1368846" y="1979940"/>
            <a:ext cx="1391304" cy="1435076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FFFFFF"/>
                </a:solidFill>
              </a:rPr>
              <a:t>Buyer</a:t>
            </a:r>
          </a:p>
        </p:txBody>
      </p:sp>
      <p:sp>
        <p:nvSpPr>
          <p:cNvPr id="7" name="Right Arrow 6"/>
          <p:cNvSpPr/>
          <p:nvPr/>
        </p:nvSpPr>
        <p:spPr>
          <a:xfrm>
            <a:off x="2919489" y="2619221"/>
            <a:ext cx="3305021" cy="160139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919489" y="1840662"/>
            <a:ext cx="327398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I want bread, here’s a </a:t>
            </a:r>
            <a:r>
              <a:rPr lang="en-US" sz="1500" b="1" dirty="0"/>
              <a:t>transaction</a:t>
            </a:r>
            <a:r>
              <a:rPr lang="en-US" sz="1500" dirty="0"/>
              <a:t> to your address with 0.1 BTC. </a:t>
            </a:r>
          </a:p>
          <a:p>
            <a:pPr algn="ctr"/>
            <a:r>
              <a:rPr lang="en-US" sz="1500" dirty="0"/>
              <a:t>I have </a:t>
            </a:r>
            <a:r>
              <a:rPr lang="en-US" sz="1500" b="1" dirty="0"/>
              <a:t>broadcasted</a:t>
            </a:r>
            <a:r>
              <a:rPr lang="en-US" sz="1500" dirty="0"/>
              <a:t> it already</a:t>
            </a:r>
          </a:p>
        </p:txBody>
      </p:sp>
      <p:sp>
        <p:nvSpPr>
          <p:cNvPr id="9" name="Right Arrow 8"/>
          <p:cNvSpPr/>
          <p:nvPr/>
        </p:nvSpPr>
        <p:spPr>
          <a:xfrm rot="10800000">
            <a:off x="2919490" y="2871977"/>
            <a:ext cx="3273817" cy="1585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35005" y="3114932"/>
            <a:ext cx="327398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OK, indeed the transaction reached my </a:t>
            </a:r>
            <a:r>
              <a:rPr lang="en-US" sz="1500" b="1" dirty="0" err="1"/>
              <a:t>blockchain</a:t>
            </a:r>
            <a:r>
              <a:rPr lang="en-US" sz="1500" dirty="0"/>
              <a:t>, my closest node confirms it. Here’s your bread</a:t>
            </a:r>
          </a:p>
        </p:txBody>
      </p:sp>
    </p:spTree>
    <p:extLst>
      <p:ext uri="{BB962C8B-B14F-4D97-AF65-F5344CB8AC3E}">
        <p14:creationId xmlns:p14="http://schemas.microsoft.com/office/powerpoint/2010/main" val="25787442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Reaching </a:t>
            </a:r>
            <a:r>
              <a:rPr lang="en-US" dirty="0" err="1"/>
              <a:t>blockchain</a:t>
            </a:r>
            <a:r>
              <a:rPr lang="en-US" dirty="0"/>
              <a:t> consensus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CFC45-C303-416F-8E68-20C1E85C90D0}" type="slidenum">
              <a:rPr lang="en-US" smtClean="0"/>
              <a:pPr/>
              <a:t>51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ro-RO" dirty="0"/>
              <a:t>Nodurile </a:t>
            </a:r>
            <a:r>
              <a:rPr lang="ro-RO" dirty="0" err="1"/>
              <a:t>Bitcoin</a:t>
            </a:r>
            <a:r>
              <a:rPr lang="ro-RO" dirty="0"/>
              <a:t> vor primi </a:t>
            </a:r>
            <a:r>
              <a:rPr lang="ro-RO" dirty="0" err="1"/>
              <a:t>tranzactia</a:t>
            </a:r>
            <a:r>
              <a:rPr lang="ro-RO" dirty="0"/>
              <a:t> </a:t>
            </a:r>
            <a:r>
              <a:rPr lang="ro-RO" dirty="0" err="1"/>
              <a:t>intr-o</a:t>
            </a:r>
            <a:r>
              <a:rPr lang="ro-RO" dirty="0"/>
              <a:t> ordine posibil </a:t>
            </a:r>
            <a:r>
              <a:rPr lang="ro-RO" b="1" dirty="0"/>
              <a:t>diferita</a:t>
            </a:r>
          </a:p>
          <a:p>
            <a:endParaRPr lang="ro-RO" dirty="0"/>
          </a:p>
          <a:p>
            <a:r>
              <a:rPr lang="ro-RO" b="1" dirty="0">
                <a:solidFill>
                  <a:schemeClr val="accent6"/>
                </a:solidFill>
              </a:rPr>
              <a:t>Este critic</a:t>
            </a:r>
            <a:r>
              <a:rPr lang="ro-RO" dirty="0">
                <a:solidFill>
                  <a:schemeClr val="accent6"/>
                </a:solidFill>
              </a:rPr>
              <a:t> </a:t>
            </a:r>
            <a:r>
              <a:rPr lang="ro-RO" dirty="0"/>
              <a:t>ca nodurile sa </a:t>
            </a:r>
            <a:r>
              <a:rPr lang="ro-RO" dirty="0" err="1"/>
              <a:t>ajunga</a:t>
            </a:r>
            <a:r>
              <a:rPr lang="ro-RO" dirty="0"/>
              <a:t> la un </a:t>
            </a:r>
            <a:r>
              <a:rPr lang="ro-RO" i="1" u="sng" dirty="0"/>
              <a:t>acord</a:t>
            </a:r>
            <a:r>
              <a:rPr lang="ro-RO" dirty="0"/>
              <a:t> asupra ordinii</a:t>
            </a:r>
          </a:p>
          <a:p>
            <a:pPr lvl="1"/>
            <a:r>
              <a:rPr lang="ro-RO" dirty="0"/>
              <a:t>Si nu, eventual </a:t>
            </a:r>
            <a:r>
              <a:rPr lang="ro-RO" dirty="0" err="1"/>
              <a:t>consistency</a:t>
            </a:r>
            <a:r>
              <a:rPr lang="ro-RO" dirty="0"/>
              <a:t> nu mai </a:t>
            </a:r>
            <a:r>
              <a:rPr lang="ro-RO" dirty="0" err="1"/>
              <a:t>functioneaza</a:t>
            </a:r>
            <a:r>
              <a:rPr lang="ro-RO" dirty="0"/>
              <a:t> aici</a:t>
            </a:r>
          </a:p>
          <a:p>
            <a:pPr marL="0" indent="0">
              <a:buNone/>
            </a:pPr>
            <a:endParaRPr lang="ro-RO" dirty="0"/>
          </a:p>
          <a:p>
            <a:r>
              <a:rPr lang="ro-RO" b="1" dirty="0" err="1"/>
              <a:t>Double-spending</a:t>
            </a:r>
            <a:r>
              <a:rPr lang="ro-RO" dirty="0"/>
              <a:t>: Doua </a:t>
            </a:r>
            <a:r>
              <a:rPr lang="ro-RO" dirty="0" err="1"/>
              <a:t>tranzactii</a:t>
            </a:r>
            <a:r>
              <a:rPr lang="ro-RO" dirty="0"/>
              <a:t> ce consuma </a:t>
            </a:r>
            <a:r>
              <a:rPr lang="ro-RO" dirty="0" err="1"/>
              <a:t>aceiasi</a:t>
            </a:r>
            <a:r>
              <a:rPr lang="ro-RO" dirty="0"/>
              <a:t> sursa de intrare (cineva vinde pe </a:t>
            </a:r>
            <a:r>
              <a:rPr lang="ro-RO" dirty="0" err="1"/>
              <a:t>aceeasi</a:t>
            </a:r>
            <a:r>
              <a:rPr lang="ro-RO" dirty="0"/>
              <a:t> bani de doua ori) – doar </a:t>
            </a:r>
            <a:r>
              <a:rPr lang="ro-RO" i="1" u="sng" dirty="0"/>
              <a:t>prima</a:t>
            </a:r>
            <a:r>
              <a:rPr lang="ro-RO" dirty="0"/>
              <a:t> </a:t>
            </a:r>
            <a:r>
              <a:rPr lang="ro-RO" dirty="0" err="1"/>
              <a:t>tranzactie</a:t>
            </a:r>
            <a:r>
              <a:rPr lang="ro-RO" dirty="0"/>
              <a:t> poate fi valida</a:t>
            </a:r>
          </a:p>
          <a:p>
            <a:endParaRPr lang="ro-RO" dirty="0"/>
          </a:p>
          <a:p>
            <a:r>
              <a:rPr lang="ro-RO" dirty="0"/>
              <a:t>Toate nodurile trebuie sa </a:t>
            </a:r>
            <a:r>
              <a:rPr lang="ro-RO" dirty="0" err="1"/>
              <a:t>ajunga</a:t>
            </a:r>
            <a:r>
              <a:rPr lang="ro-RO" dirty="0"/>
              <a:t> la consens asupra </a:t>
            </a:r>
            <a:r>
              <a:rPr lang="ro-RO" i="1" u="sng" dirty="0" err="1"/>
              <a:t>tranzactiei</a:t>
            </a:r>
            <a:r>
              <a:rPr lang="ro-RO" i="1" u="sng" dirty="0"/>
              <a:t> care e prima</a:t>
            </a:r>
            <a:r>
              <a:rPr lang="ro-RO" dirty="0"/>
              <a:t>, respectiv care trebuie eventual invalidata</a:t>
            </a:r>
          </a:p>
        </p:txBody>
      </p:sp>
    </p:spTree>
    <p:extLst>
      <p:ext uri="{BB962C8B-B14F-4D97-AF65-F5344CB8AC3E}">
        <p14:creationId xmlns:p14="http://schemas.microsoft.com/office/powerpoint/2010/main" val="28416270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Blockchain</a:t>
            </a:r>
            <a:r>
              <a:rPr lang="en-US" dirty="0"/>
              <a:t> forks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CFC45-C303-416F-8E68-20C1E85C90D0}" type="slidenum">
              <a:rPr lang="en-US" smtClean="0"/>
              <a:pPr/>
              <a:t>52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/>
              <a:t>Prin</a:t>
            </a:r>
            <a:r>
              <a:rPr lang="en-US" dirty="0"/>
              <a:t> </a:t>
            </a:r>
            <a:r>
              <a:rPr lang="en-US" dirty="0" err="1"/>
              <a:t>definitie</a:t>
            </a:r>
            <a:r>
              <a:rPr lang="en-US" dirty="0"/>
              <a:t>, “</a:t>
            </a:r>
            <a:r>
              <a:rPr lang="en-US" dirty="0" err="1"/>
              <a:t>adevaratul</a:t>
            </a:r>
            <a:r>
              <a:rPr lang="en-US" dirty="0"/>
              <a:t>” blockchain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cel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lung</a:t>
            </a:r>
          </a:p>
          <a:p>
            <a:r>
              <a:rPr lang="en-US" dirty="0"/>
              <a:t>Un nod </a:t>
            </a:r>
            <a:r>
              <a:rPr lang="en-US" dirty="0" err="1"/>
              <a:t>onest</a:t>
            </a:r>
            <a:r>
              <a:rPr lang="en-US" dirty="0"/>
              <a:t> </a:t>
            </a:r>
            <a:r>
              <a:rPr lang="en-US" dirty="0" err="1"/>
              <a:t>notificat</a:t>
            </a:r>
            <a:r>
              <a:rPr lang="en-US" dirty="0"/>
              <a:t> de un </a:t>
            </a:r>
            <a:r>
              <a:rPr lang="en-US" b="1" dirty="0"/>
              <a:t>blockchain </a:t>
            </a:r>
            <a:r>
              <a:rPr lang="en-US" b="1" dirty="0" err="1"/>
              <a:t>mai</a:t>
            </a:r>
            <a:r>
              <a:rPr lang="en-US" b="1" dirty="0"/>
              <a:t> lung </a:t>
            </a:r>
            <a:r>
              <a:rPr lang="en-US" dirty="0" err="1"/>
              <a:t>trebuie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comute</a:t>
            </a:r>
            <a:r>
              <a:rPr lang="en-US" dirty="0"/>
              <a:t> pe </a:t>
            </a:r>
            <a:r>
              <a:rPr lang="en-US" dirty="0" err="1"/>
              <a:t>folosirea</a:t>
            </a:r>
            <a:r>
              <a:rPr lang="en-US" dirty="0"/>
              <a:t> </a:t>
            </a:r>
            <a:r>
              <a:rPr lang="en-US" dirty="0" err="1"/>
              <a:t>acestuia</a:t>
            </a:r>
            <a:r>
              <a:rPr lang="en-US" dirty="0"/>
              <a:t> </a:t>
            </a:r>
            <a:r>
              <a:rPr lang="en-US" b="1" dirty="0" err="1"/>
              <a:t>imediat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Tranzactiile</a:t>
            </a:r>
            <a:r>
              <a:rPr lang="en-US" dirty="0"/>
              <a:t> din </a:t>
            </a:r>
            <a:r>
              <a:rPr lang="en-US" dirty="0" err="1"/>
              <a:t>blocurile</a:t>
            </a:r>
            <a:r>
              <a:rPr lang="en-US" dirty="0"/>
              <a:t> </a:t>
            </a:r>
            <a:r>
              <a:rPr lang="en-US" dirty="0" err="1"/>
              <a:t>ramase</a:t>
            </a:r>
            <a:r>
              <a:rPr lang="en-US" dirty="0"/>
              <a:t> “</a:t>
            </a:r>
            <a:r>
              <a:rPr lang="en-US" dirty="0" err="1"/>
              <a:t>orfane</a:t>
            </a:r>
            <a:r>
              <a:rPr lang="en-US" dirty="0"/>
              <a:t>” sunt </a:t>
            </a:r>
            <a:r>
              <a:rPr lang="en-US" dirty="0" err="1"/>
              <a:t>retrase</a:t>
            </a:r>
            <a:r>
              <a:rPr lang="en-US" dirty="0"/>
              <a:t>/</a:t>
            </a:r>
            <a:r>
              <a:rPr lang="en-US" dirty="0" err="1"/>
              <a:t>anulate</a:t>
            </a:r>
            <a:endParaRPr lang="en-US" i="1" u="sng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160734" y="3088308"/>
            <a:ext cx="1081936" cy="58076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Block #238</a:t>
            </a:r>
          </a:p>
        </p:txBody>
      </p:sp>
      <p:sp>
        <p:nvSpPr>
          <p:cNvPr id="7" name="Rectangle 6"/>
          <p:cNvSpPr/>
          <p:nvPr/>
        </p:nvSpPr>
        <p:spPr>
          <a:xfrm>
            <a:off x="3160733" y="3993111"/>
            <a:ext cx="1091330" cy="580768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Block #238</a:t>
            </a:r>
          </a:p>
        </p:txBody>
      </p:sp>
      <p:sp>
        <p:nvSpPr>
          <p:cNvPr id="9" name="Right Arrow 8"/>
          <p:cNvSpPr/>
          <p:nvPr/>
        </p:nvSpPr>
        <p:spPr>
          <a:xfrm rot="19621145">
            <a:off x="2579559" y="3520712"/>
            <a:ext cx="522885" cy="1601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 rot="2611349">
            <a:off x="2570767" y="4049195"/>
            <a:ext cx="522885" cy="1601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4357906" y="3298621"/>
            <a:ext cx="287450" cy="1601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367010" y="3519884"/>
            <a:ext cx="1091330" cy="58076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Block #237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761122" y="3088307"/>
            <a:ext cx="1081936" cy="58076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Block #239</a:t>
            </a:r>
          </a:p>
        </p:txBody>
      </p:sp>
      <p:sp>
        <p:nvSpPr>
          <p:cNvPr id="14" name="Right Arrow 13"/>
          <p:cNvSpPr/>
          <p:nvPr/>
        </p:nvSpPr>
        <p:spPr>
          <a:xfrm>
            <a:off x="5958824" y="3298621"/>
            <a:ext cx="287450" cy="1601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6362040" y="3088307"/>
            <a:ext cx="1081936" cy="580768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Block #240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4357906" y="4203424"/>
            <a:ext cx="287450" cy="160139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761122" y="3993111"/>
            <a:ext cx="1081936" cy="580768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/>
              <a:t>Block #239</a:t>
            </a:r>
          </a:p>
        </p:txBody>
      </p:sp>
    </p:spTree>
    <p:extLst>
      <p:ext uri="{BB962C8B-B14F-4D97-AF65-F5344CB8AC3E}">
        <p14:creationId xmlns:p14="http://schemas.microsoft.com/office/powerpoint/2010/main" val="354236724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Blockchain</a:t>
            </a:r>
            <a:r>
              <a:rPr lang="en-US" dirty="0"/>
              <a:t> forks (2)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CFC45-C303-416F-8E68-20C1E85C90D0}" type="slidenum">
              <a:rPr lang="en-US" smtClean="0"/>
              <a:pPr/>
              <a:t>53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“Longest blockchain wins”: </a:t>
            </a:r>
            <a:r>
              <a:rPr lang="en-US" dirty="0" err="1"/>
              <a:t>toate</a:t>
            </a:r>
            <a:r>
              <a:rPr lang="en-US" dirty="0"/>
              <a:t> </a:t>
            </a:r>
            <a:r>
              <a:rPr lang="en-US" dirty="0" err="1"/>
              <a:t>nodurile</a:t>
            </a:r>
            <a:r>
              <a:rPr lang="en-US" dirty="0"/>
              <a:t> bitcoin </a:t>
            </a:r>
            <a:r>
              <a:rPr lang="en-US" dirty="0" err="1"/>
              <a:t>converg</a:t>
            </a:r>
            <a:r>
              <a:rPr lang="en-US" dirty="0"/>
              <a:t> rapid </a:t>
            </a:r>
            <a:r>
              <a:rPr lang="en-US" dirty="0" err="1"/>
              <a:t>catre</a:t>
            </a:r>
            <a:r>
              <a:rPr lang="en-US" dirty="0"/>
              <a:t> un blockchain </a:t>
            </a:r>
            <a:r>
              <a:rPr lang="en-US" dirty="0" err="1"/>
              <a:t>comun</a:t>
            </a:r>
            <a:endParaRPr lang="en-US" dirty="0"/>
          </a:p>
          <a:p>
            <a:endParaRPr lang="en-US" dirty="0"/>
          </a:p>
          <a:p>
            <a:r>
              <a:rPr lang="en-US" dirty="0"/>
              <a:t>Cu cat sunt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multe</a:t>
            </a:r>
            <a:r>
              <a:rPr lang="en-US" dirty="0"/>
              <a:t> </a:t>
            </a:r>
            <a:r>
              <a:rPr lang="en-US" dirty="0" err="1"/>
              <a:t>blocuri</a:t>
            </a:r>
            <a:r>
              <a:rPr lang="en-US" dirty="0"/>
              <a:t> </a:t>
            </a:r>
            <a:r>
              <a:rPr lang="en-US" dirty="0" err="1"/>
              <a:t>adaugate</a:t>
            </a:r>
            <a:r>
              <a:rPr lang="en-US" dirty="0"/>
              <a:t> pe chain, cu </a:t>
            </a:r>
            <a:r>
              <a:rPr lang="en-US" i="1" u="sng" dirty="0" err="1"/>
              <a:t>atat</a:t>
            </a:r>
            <a:r>
              <a:rPr lang="en-US" i="1" u="sng" dirty="0"/>
              <a:t> </a:t>
            </a:r>
            <a:r>
              <a:rPr lang="en-US" i="1" u="sng" dirty="0" err="1"/>
              <a:t>mai</a:t>
            </a:r>
            <a:r>
              <a:rPr lang="en-US" i="1" u="sng" dirty="0"/>
              <a:t> </a:t>
            </a:r>
            <a:r>
              <a:rPr lang="en-US" i="1" u="sng" dirty="0" err="1"/>
              <a:t>improbabil</a:t>
            </a:r>
            <a:r>
              <a:rPr lang="en-US" i="1" u="sng" dirty="0"/>
              <a:t> </a:t>
            </a:r>
            <a:r>
              <a:rPr lang="en-US" dirty="0"/>
              <a:t>e ca </a:t>
            </a:r>
            <a:r>
              <a:rPr lang="en-US" dirty="0" err="1"/>
              <a:t>tranzactiile</a:t>
            </a:r>
            <a:r>
              <a:rPr lang="en-US" dirty="0"/>
              <a:t> </a:t>
            </a:r>
            <a:r>
              <a:rPr lang="en-US" dirty="0" err="1"/>
              <a:t>noastre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fie </a:t>
            </a:r>
            <a:r>
              <a:rPr lang="en-US" dirty="0" err="1"/>
              <a:t>retrase</a:t>
            </a:r>
            <a:endParaRPr lang="en-US" dirty="0"/>
          </a:p>
          <a:p>
            <a:endParaRPr lang="en-US" dirty="0"/>
          </a:p>
          <a:p>
            <a:r>
              <a:rPr lang="en-US" dirty="0"/>
              <a:t>In plus, extra </a:t>
            </a:r>
            <a:r>
              <a:rPr lang="en-US" dirty="0" err="1"/>
              <a:t>blocuri</a:t>
            </a:r>
            <a:r>
              <a:rPr lang="en-US" dirty="0"/>
              <a:t> </a:t>
            </a:r>
            <a:r>
              <a:rPr lang="en-US" dirty="0" err="1"/>
              <a:t>servesc</a:t>
            </a:r>
            <a:r>
              <a:rPr lang="en-US" dirty="0"/>
              <a:t> </a:t>
            </a:r>
            <a:r>
              <a:rPr lang="en-US" dirty="0" err="1"/>
              <a:t>unor</a:t>
            </a:r>
            <a:r>
              <a:rPr lang="en-US" dirty="0"/>
              <a:t> </a:t>
            </a:r>
            <a:r>
              <a:rPr lang="en-US" i="1" u="sng" dirty="0" err="1"/>
              <a:t>confirmari</a:t>
            </a:r>
            <a:r>
              <a:rPr lang="en-US" i="1" u="sng" dirty="0"/>
              <a:t> </a:t>
            </a:r>
            <a:r>
              <a:rPr lang="en-US" i="1" u="sng" dirty="0" err="1"/>
              <a:t>suplimentare</a:t>
            </a:r>
            <a:r>
              <a:rPr lang="en-US" dirty="0"/>
              <a:t> </a:t>
            </a:r>
            <a:r>
              <a:rPr lang="en-US" dirty="0" err="1"/>
              <a:t>prin</a:t>
            </a:r>
            <a:r>
              <a:rPr lang="en-US" dirty="0"/>
              <a:t> care </a:t>
            </a:r>
            <a:r>
              <a:rPr lang="en-US" dirty="0" err="1"/>
              <a:t>nodurile</a:t>
            </a:r>
            <a:r>
              <a:rPr lang="en-US" dirty="0"/>
              <a:t> bitcoin </a:t>
            </a:r>
            <a:r>
              <a:rPr lang="en-US" dirty="0" err="1"/>
              <a:t>confirma</a:t>
            </a:r>
            <a:r>
              <a:rPr lang="en-US" dirty="0"/>
              <a:t> </a:t>
            </a:r>
            <a:r>
              <a:rPr lang="en-US" dirty="0" err="1"/>
              <a:t>tranzactia</a:t>
            </a:r>
            <a:r>
              <a:rPr lang="en-US" dirty="0"/>
              <a:t> </a:t>
            </a:r>
            <a:r>
              <a:rPr lang="en-US" dirty="0" err="1"/>
              <a:t>noastra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Aceste</a:t>
            </a:r>
            <a:r>
              <a:rPr lang="en-US" dirty="0"/>
              <a:t> </a:t>
            </a:r>
            <a:r>
              <a:rPr lang="en-US" dirty="0" err="1"/>
              <a:t>blocuri</a:t>
            </a:r>
            <a:r>
              <a:rPr lang="en-US" dirty="0"/>
              <a:t> </a:t>
            </a:r>
            <a:r>
              <a:rPr lang="en-US" dirty="0" err="1"/>
              <a:t>confirma</a:t>
            </a:r>
            <a:r>
              <a:rPr lang="en-US" dirty="0"/>
              <a:t> </a:t>
            </a:r>
            <a:r>
              <a:rPr lang="en-US" b="1" dirty="0" err="1"/>
              <a:t>validitatea</a:t>
            </a:r>
            <a:r>
              <a:rPr lang="en-US" dirty="0"/>
              <a:t> </a:t>
            </a:r>
            <a:r>
              <a:rPr lang="en-US" dirty="0" err="1"/>
              <a:t>tranzactiei</a:t>
            </a:r>
            <a:endParaRPr lang="en-US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confirma</a:t>
            </a:r>
            <a:r>
              <a:rPr lang="en-US" dirty="0"/>
              <a:t> ca </a:t>
            </a:r>
            <a:r>
              <a:rPr lang="en-US" dirty="0" err="1"/>
              <a:t>tranzactia</a:t>
            </a:r>
            <a:r>
              <a:rPr lang="en-US" dirty="0"/>
              <a:t> face </a:t>
            </a:r>
            <a:r>
              <a:rPr lang="en-US" dirty="0" err="1"/>
              <a:t>parte</a:t>
            </a:r>
            <a:r>
              <a:rPr lang="en-US" dirty="0"/>
              <a:t> din </a:t>
            </a:r>
            <a:r>
              <a:rPr lang="en-US" b="1" dirty="0" err="1"/>
              <a:t>cel</a:t>
            </a:r>
            <a:r>
              <a:rPr lang="en-US" b="1" dirty="0"/>
              <a:t> </a:t>
            </a:r>
            <a:r>
              <a:rPr lang="en-US" b="1" dirty="0" err="1"/>
              <a:t>mai</a:t>
            </a:r>
            <a:r>
              <a:rPr lang="en-US" b="1" dirty="0"/>
              <a:t> lung </a:t>
            </a:r>
            <a:r>
              <a:rPr lang="en-US" dirty="0"/>
              <a:t>blockchain </a:t>
            </a:r>
            <a:r>
              <a:rPr lang="en-US" dirty="0" err="1"/>
              <a:t>cunoscut</a:t>
            </a:r>
            <a:r>
              <a:rPr lang="en-US" dirty="0"/>
              <a:t> de </a:t>
            </a:r>
            <a:r>
              <a:rPr lang="en-US" dirty="0" err="1"/>
              <a:t>respectivele</a:t>
            </a:r>
            <a:r>
              <a:rPr lang="en-US" dirty="0"/>
              <a:t> </a:t>
            </a:r>
            <a:r>
              <a:rPr lang="en-US" dirty="0" err="1"/>
              <a:t>noduri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166603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 </a:t>
            </a:r>
            <a:r>
              <a:rPr lang="en-US" dirty="0" err="1"/>
              <a:t>suficient</a:t>
            </a:r>
            <a:r>
              <a:rPr lang="en-US" dirty="0"/>
              <a:t>? </a:t>
            </a:r>
            <a:r>
              <a:rPr lang="en-US" dirty="0" err="1"/>
              <a:t>Aproape</a:t>
            </a:r>
            <a:r>
              <a:rPr lang="en-US" dirty="0"/>
              <a:t>…</a:t>
            </a:r>
            <a:endParaRPr lang="en-US" sz="15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CFC45-C303-416F-8E68-20C1E85C90D0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Vanzatorul</a:t>
            </a:r>
            <a:r>
              <a:rPr lang="en-US" dirty="0"/>
              <a:t>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confirma</a:t>
            </a:r>
            <a:r>
              <a:rPr lang="en-US" dirty="0"/>
              <a:t> </a:t>
            </a:r>
            <a:r>
              <a:rPr lang="en-US" dirty="0" err="1"/>
              <a:t>criptografic</a:t>
            </a:r>
            <a:r>
              <a:rPr lang="en-US" dirty="0"/>
              <a:t> ca sunt </a:t>
            </a:r>
            <a:r>
              <a:rPr lang="en-US" dirty="0" err="1"/>
              <a:t>alte</a:t>
            </a:r>
            <a:r>
              <a:rPr lang="en-US" dirty="0"/>
              <a:t> 15 </a:t>
            </a:r>
            <a:r>
              <a:rPr lang="en-US" dirty="0" err="1"/>
              <a:t>blocuri</a:t>
            </a:r>
            <a:r>
              <a:rPr lang="en-US" dirty="0"/>
              <a:t> </a:t>
            </a:r>
            <a:r>
              <a:rPr lang="en-US" dirty="0" err="1"/>
              <a:t>valide</a:t>
            </a:r>
            <a:r>
              <a:rPr lang="en-US" dirty="0"/>
              <a:t> </a:t>
            </a:r>
            <a:r>
              <a:rPr lang="en-US" dirty="0" err="1"/>
              <a:t>adaugate</a:t>
            </a:r>
            <a:r>
              <a:rPr lang="en-US" dirty="0"/>
              <a:t> </a:t>
            </a:r>
            <a:r>
              <a:rPr lang="en-US" dirty="0" err="1"/>
              <a:t>dupa</a:t>
            </a:r>
            <a:r>
              <a:rPr lang="en-US" dirty="0"/>
              <a:t> </a:t>
            </a:r>
            <a:r>
              <a:rPr lang="en-US" dirty="0" err="1"/>
              <a:t>cel</a:t>
            </a:r>
            <a:r>
              <a:rPr lang="en-US" dirty="0"/>
              <a:t> cu </a:t>
            </a:r>
            <a:r>
              <a:rPr lang="en-US" dirty="0" err="1"/>
              <a:t>tranzactia</a:t>
            </a:r>
            <a:r>
              <a:rPr lang="en-US" dirty="0"/>
              <a:t> </a:t>
            </a:r>
            <a:r>
              <a:rPr lang="en-US" dirty="0" err="1"/>
              <a:t>curenta</a:t>
            </a:r>
            <a:endParaRPr lang="en-U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aproape</a:t>
            </a:r>
            <a:r>
              <a:rPr lang="en-US" dirty="0"/>
              <a:t> </a:t>
            </a:r>
            <a:r>
              <a:rPr lang="en-US" dirty="0" err="1"/>
              <a:t>sigur</a:t>
            </a:r>
            <a:r>
              <a:rPr lang="en-US" dirty="0"/>
              <a:t> ca </a:t>
            </a:r>
            <a:r>
              <a:rPr lang="en-US" dirty="0" err="1"/>
              <a:t>orice</a:t>
            </a:r>
            <a:r>
              <a:rPr lang="en-US" dirty="0"/>
              <a:t> fork de </a:t>
            </a:r>
            <a:r>
              <a:rPr lang="en-US" dirty="0" err="1"/>
              <a:t>aici</a:t>
            </a:r>
            <a:r>
              <a:rPr lang="en-US" dirty="0"/>
              <a:t> </a:t>
            </a:r>
            <a:r>
              <a:rPr lang="en-US" dirty="0" err="1"/>
              <a:t>incolo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</a:t>
            </a:r>
            <a:r>
              <a:rPr lang="en-US" dirty="0" err="1"/>
              <a:t>contine</a:t>
            </a:r>
            <a:r>
              <a:rPr lang="en-US" dirty="0"/>
              <a:t> </a:t>
            </a:r>
            <a:r>
              <a:rPr lang="en-US" dirty="0" err="1"/>
              <a:t>tranzactia</a:t>
            </a:r>
            <a:r>
              <a:rPr lang="en-US" dirty="0"/>
              <a:t>… </a:t>
            </a:r>
            <a:r>
              <a:rPr lang="en-US" b="1" dirty="0" err="1"/>
              <a:t>sau</a:t>
            </a:r>
            <a:r>
              <a:rPr lang="en-US" dirty="0"/>
              <a:t> </a:t>
            </a:r>
            <a:r>
              <a:rPr lang="en-US" b="1" dirty="0"/>
              <a:t>nu?</a:t>
            </a:r>
          </a:p>
        </p:txBody>
      </p:sp>
      <p:sp>
        <p:nvSpPr>
          <p:cNvPr id="5" name="Oval 4"/>
          <p:cNvSpPr/>
          <p:nvPr/>
        </p:nvSpPr>
        <p:spPr>
          <a:xfrm>
            <a:off x="6474985" y="2268174"/>
            <a:ext cx="1391303" cy="14350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FFFFFF"/>
                </a:solidFill>
              </a:rPr>
              <a:t>Seller</a:t>
            </a:r>
          </a:p>
        </p:txBody>
      </p:sp>
      <p:sp>
        <p:nvSpPr>
          <p:cNvPr id="6" name="Oval 5"/>
          <p:cNvSpPr/>
          <p:nvPr/>
        </p:nvSpPr>
        <p:spPr>
          <a:xfrm>
            <a:off x="1358113" y="2268175"/>
            <a:ext cx="1391304" cy="1435076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500" dirty="0">
                <a:solidFill>
                  <a:srgbClr val="FFFFFF"/>
                </a:solidFill>
              </a:rPr>
              <a:t>Buyer</a:t>
            </a:r>
          </a:p>
        </p:txBody>
      </p:sp>
      <p:sp>
        <p:nvSpPr>
          <p:cNvPr id="7" name="Right Arrow 6"/>
          <p:cNvSpPr/>
          <p:nvPr/>
        </p:nvSpPr>
        <p:spPr>
          <a:xfrm>
            <a:off x="2908756" y="2907456"/>
            <a:ext cx="3305021" cy="160139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2908756" y="2128897"/>
            <a:ext cx="327398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I want bread, here’s a </a:t>
            </a:r>
            <a:r>
              <a:rPr lang="en-US" sz="1500" b="1" dirty="0"/>
              <a:t>transaction</a:t>
            </a:r>
            <a:r>
              <a:rPr lang="en-US" sz="1500" dirty="0"/>
              <a:t> to your address with 0.1 BTC. </a:t>
            </a:r>
          </a:p>
          <a:p>
            <a:pPr algn="ctr"/>
            <a:r>
              <a:rPr lang="en-US" sz="1500" dirty="0"/>
              <a:t>I have </a:t>
            </a:r>
            <a:r>
              <a:rPr lang="en-US" sz="1500" b="1" dirty="0"/>
              <a:t>broadcasted</a:t>
            </a:r>
            <a:r>
              <a:rPr lang="en-US" sz="1500" dirty="0"/>
              <a:t> it already</a:t>
            </a:r>
          </a:p>
        </p:txBody>
      </p:sp>
      <p:sp>
        <p:nvSpPr>
          <p:cNvPr id="9" name="Right Arrow 8"/>
          <p:cNvSpPr/>
          <p:nvPr/>
        </p:nvSpPr>
        <p:spPr>
          <a:xfrm rot="10800000">
            <a:off x="2908757" y="3160212"/>
            <a:ext cx="3273817" cy="1585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24272" y="3403167"/>
            <a:ext cx="32739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OK, indeed the transaction reached my </a:t>
            </a:r>
            <a:r>
              <a:rPr lang="en-US" sz="1500" b="1" dirty="0" err="1"/>
              <a:t>blockchain</a:t>
            </a:r>
            <a:r>
              <a:rPr lang="en-US" sz="1500" dirty="0"/>
              <a:t> with </a:t>
            </a:r>
            <a:r>
              <a:rPr lang="en-US" sz="1500" b="1" dirty="0"/>
              <a:t>15 added confirmations</a:t>
            </a:r>
            <a:r>
              <a:rPr lang="en-US" sz="1500" dirty="0"/>
              <a:t>. </a:t>
            </a:r>
          </a:p>
          <a:p>
            <a:pPr algn="ctr"/>
            <a:r>
              <a:rPr lang="en-US" sz="1500" dirty="0"/>
              <a:t>Here’s your bread</a:t>
            </a:r>
          </a:p>
        </p:txBody>
      </p:sp>
    </p:spTree>
    <p:extLst>
      <p:ext uri="{BB962C8B-B14F-4D97-AF65-F5344CB8AC3E}">
        <p14:creationId xmlns:p14="http://schemas.microsoft.com/office/powerpoint/2010/main" val="7257926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</a:t>
            </a:r>
            <a:r>
              <a:rPr lang="en-US" dirty="0" err="1"/>
              <a:t>atac</a:t>
            </a:r>
            <a:r>
              <a:rPr lang="en-US" dirty="0"/>
              <a:t> </a:t>
            </a:r>
            <a:r>
              <a:rPr lang="en-US" dirty="0" err="1"/>
              <a:t>bizantin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CFC45-C303-416F-8E68-20C1E85C90D0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Ceva</a:t>
            </a:r>
            <a:r>
              <a:rPr lang="en-US" dirty="0"/>
              <a:t> </a:t>
            </a:r>
            <a:r>
              <a:rPr lang="en-US" dirty="0" err="1"/>
              <a:t>lipseste</a:t>
            </a:r>
            <a:r>
              <a:rPr lang="en-US" dirty="0"/>
              <a:t>… </a:t>
            </a:r>
            <a:r>
              <a:rPr lang="en-US" dirty="0" err="1"/>
              <a:t>urmatorul</a:t>
            </a:r>
            <a:r>
              <a:rPr lang="en-US" dirty="0"/>
              <a:t> </a:t>
            </a:r>
            <a:r>
              <a:rPr lang="en-US" dirty="0" err="1"/>
              <a:t>atac</a:t>
            </a:r>
            <a:r>
              <a:rPr lang="en-US" dirty="0"/>
              <a:t> </a:t>
            </a:r>
            <a:r>
              <a:rPr lang="en-US" dirty="0" err="1"/>
              <a:t>ar</a:t>
            </a:r>
            <a:r>
              <a:rPr lang="en-US" dirty="0"/>
              <a:t> </a:t>
            </a:r>
            <a:r>
              <a:rPr lang="en-US" dirty="0" err="1"/>
              <a:t>putea</a:t>
            </a:r>
            <a:r>
              <a:rPr lang="en-US" dirty="0"/>
              <a:t> </a:t>
            </a:r>
            <a:r>
              <a:rPr lang="en-US" dirty="0" err="1"/>
              <a:t>avea</a:t>
            </a:r>
            <a:r>
              <a:rPr lang="en-US" dirty="0"/>
              <a:t> success:</a:t>
            </a:r>
          </a:p>
          <a:p>
            <a:pPr marL="639365" lvl="1" indent="-385763">
              <a:buFont typeface="+mj-lt"/>
              <a:buAutoNum type="arabicPeriod"/>
            </a:pPr>
            <a:r>
              <a:rPr lang="en-US" dirty="0"/>
              <a:t>Publish a transaction, which is added to block </a:t>
            </a:r>
            <a:r>
              <a:rPr lang="en-US" i="1" u="sng" dirty="0"/>
              <a:t>#190</a:t>
            </a:r>
          </a:p>
          <a:p>
            <a:pPr marL="639365" lvl="1" indent="-385763">
              <a:buFont typeface="+mj-lt"/>
              <a:buAutoNum type="arabicPeriod"/>
            </a:pPr>
            <a:r>
              <a:rPr lang="en-US" dirty="0"/>
              <a:t>Wait for </a:t>
            </a:r>
            <a:r>
              <a:rPr lang="en-US" i="1" u="sng" dirty="0"/>
              <a:t>20</a:t>
            </a:r>
            <a:r>
              <a:rPr lang="en-US" dirty="0"/>
              <a:t> confirmations</a:t>
            </a:r>
          </a:p>
          <a:p>
            <a:pPr marL="639365" lvl="1" indent="-385763">
              <a:buFont typeface="+mj-lt"/>
              <a:buAutoNum type="arabicPeriod"/>
            </a:pPr>
            <a:r>
              <a:rPr lang="en-US" dirty="0"/>
              <a:t>Seller is reasonably sure the network reached consensus on this transaction</a:t>
            </a:r>
            <a:endParaRPr lang="en-US" b="1" dirty="0"/>
          </a:p>
          <a:p>
            <a:pPr marL="639365" lvl="1" indent="-385763">
              <a:buFont typeface="+mj-lt"/>
              <a:buAutoNum type="arabicPeriod"/>
            </a:pPr>
            <a:r>
              <a:rPr lang="en-US" dirty="0"/>
              <a:t>Seller gives you bread</a:t>
            </a:r>
          </a:p>
          <a:p>
            <a:pPr marL="639365" lvl="1" indent="-385763">
              <a:buFont typeface="+mj-lt"/>
              <a:buAutoNum type="arabicPeriod"/>
            </a:pPr>
            <a:r>
              <a:rPr lang="en-US" dirty="0"/>
              <a:t>Publish a </a:t>
            </a:r>
            <a:r>
              <a:rPr lang="en-US" b="1" dirty="0">
                <a:solidFill>
                  <a:schemeClr val="tx1"/>
                </a:solidFill>
              </a:rPr>
              <a:t>new </a:t>
            </a:r>
            <a:r>
              <a:rPr lang="en-US" b="1" dirty="0" err="1">
                <a:solidFill>
                  <a:schemeClr val="tx1"/>
                </a:solidFill>
              </a:rPr>
              <a:t>blockchain</a:t>
            </a:r>
            <a:r>
              <a:rPr lang="en-US" dirty="0"/>
              <a:t>, forking from node </a:t>
            </a:r>
            <a:r>
              <a:rPr lang="en-US" i="1" u="sng" dirty="0"/>
              <a:t>#189</a:t>
            </a:r>
            <a:r>
              <a:rPr lang="en-US" dirty="0"/>
              <a:t> with </a:t>
            </a:r>
            <a:r>
              <a:rPr lang="en-US" i="1" u="sng" dirty="0">
                <a:solidFill>
                  <a:schemeClr val="tx1"/>
                </a:solidFill>
              </a:rPr>
              <a:t>30</a:t>
            </a:r>
            <a:r>
              <a:rPr lang="en-US" dirty="0">
                <a:solidFill>
                  <a:schemeClr val="tx1"/>
                </a:solidFill>
              </a:rPr>
              <a:t> empty blocks </a:t>
            </a:r>
            <a:r>
              <a:rPr lang="en-US" dirty="0"/>
              <a:t>after it</a:t>
            </a:r>
          </a:p>
          <a:p>
            <a:pPr marL="639365" lvl="1" indent="-385763">
              <a:buFont typeface="+mj-lt"/>
              <a:buAutoNum type="arabicPeriod"/>
            </a:pPr>
            <a:r>
              <a:rPr lang="en-US" dirty="0"/>
              <a:t>Network switches to your </a:t>
            </a:r>
            <a:r>
              <a:rPr lang="en-US" dirty="0" err="1"/>
              <a:t>blockchain</a:t>
            </a:r>
            <a:r>
              <a:rPr lang="en-US" dirty="0"/>
              <a:t>, since it’s </a:t>
            </a:r>
            <a:r>
              <a:rPr lang="en-US" b="1" dirty="0"/>
              <a:t>longer</a:t>
            </a:r>
          </a:p>
          <a:p>
            <a:pPr marL="639365" lvl="1" indent="-385763">
              <a:buFont typeface="+mj-lt"/>
              <a:buAutoNum type="arabicPeriod"/>
            </a:pPr>
            <a:r>
              <a:rPr lang="en-US" dirty="0"/>
              <a:t>You get to keep </a:t>
            </a:r>
            <a:r>
              <a:rPr lang="en-US" b="1" dirty="0"/>
              <a:t>both</a:t>
            </a:r>
            <a:r>
              <a:rPr lang="en-US" dirty="0"/>
              <a:t> the bread and the coins</a:t>
            </a:r>
          </a:p>
        </p:txBody>
      </p:sp>
    </p:spTree>
    <p:extLst>
      <p:ext uri="{BB962C8B-B14F-4D97-AF65-F5344CB8AC3E}">
        <p14:creationId xmlns:p14="http://schemas.microsoft.com/office/powerpoint/2010/main" val="343228886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of work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CFC45-C303-416F-8E68-20C1E85C90D0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57175" y="1172720"/>
            <a:ext cx="8629650" cy="4359729"/>
          </a:xfrm>
        </p:spPr>
        <p:txBody>
          <a:bodyPr/>
          <a:lstStyle/>
          <a:p>
            <a:r>
              <a:rPr lang="ro-RO" dirty="0" err="1"/>
              <a:t>Solutia</a:t>
            </a:r>
            <a:r>
              <a:rPr lang="ro-RO" dirty="0"/>
              <a:t> la scenariul anterior: </a:t>
            </a:r>
            <a:r>
              <a:rPr lang="ro-RO" i="1" u="sng" dirty="0"/>
              <a:t>sa facem costisitoare</a:t>
            </a:r>
            <a:r>
              <a:rPr lang="ro-RO" dirty="0"/>
              <a:t> </a:t>
            </a:r>
            <a:r>
              <a:rPr lang="ro-RO" dirty="0" err="1"/>
              <a:t>operatie</a:t>
            </a:r>
            <a:r>
              <a:rPr lang="ro-RO" dirty="0"/>
              <a:t> de </a:t>
            </a:r>
            <a:r>
              <a:rPr lang="ro-RO" dirty="0" err="1"/>
              <a:t>adaugare</a:t>
            </a:r>
            <a:r>
              <a:rPr lang="ro-RO" dirty="0"/>
              <a:t> a unor noi blocuri</a:t>
            </a:r>
          </a:p>
          <a:p>
            <a:endParaRPr lang="ro-RO" dirty="0"/>
          </a:p>
          <a:p>
            <a:r>
              <a:rPr lang="ro-RO" dirty="0"/>
              <a:t>Orice </a:t>
            </a:r>
            <a:r>
              <a:rPr lang="ro-RO" dirty="0" err="1"/>
              <a:t>hash</a:t>
            </a:r>
            <a:r>
              <a:rPr lang="ro-RO" dirty="0"/>
              <a:t> SHA256 al unui bloc trebuie sa </a:t>
            </a:r>
            <a:r>
              <a:rPr lang="ro-RO" dirty="0" err="1"/>
              <a:t>inceapa</a:t>
            </a:r>
            <a:r>
              <a:rPr lang="ro-RO" dirty="0"/>
              <a:t> cu un </a:t>
            </a:r>
            <a:r>
              <a:rPr lang="ro-RO" dirty="0" err="1"/>
              <a:t>anuimit</a:t>
            </a:r>
            <a:r>
              <a:rPr lang="ro-RO" dirty="0"/>
              <a:t> </a:t>
            </a:r>
            <a:r>
              <a:rPr lang="ro-RO" dirty="0" err="1"/>
              <a:t>numar</a:t>
            </a:r>
            <a:r>
              <a:rPr lang="ro-RO" dirty="0"/>
              <a:t> de zero-uri, altfel nodurile oneste </a:t>
            </a:r>
            <a:r>
              <a:rPr lang="ro-RO" dirty="0" err="1"/>
              <a:t>il</a:t>
            </a:r>
            <a:r>
              <a:rPr lang="ro-RO" dirty="0"/>
              <a:t> vor </a:t>
            </a:r>
            <a:r>
              <a:rPr lang="ro-RO" i="1" u="sng" dirty="0" err="1"/>
              <a:t>rejecta</a:t>
            </a:r>
            <a:endParaRPr lang="ro-RO" i="1" u="sng" dirty="0"/>
          </a:p>
          <a:p>
            <a:endParaRPr lang="ro-RO" dirty="0"/>
          </a:p>
          <a:p>
            <a:r>
              <a:rPr lang="ro-RO" dirty="0"/>
              <a:t>Singura metoda pentru a produce un bloc consta in </a:t>
            </a:r>
            <a:r>
              <a:rPr lang="ro-RO" b="1" dirty="0" err="1"/>
              <a:t>forta</a:t>
            </a:r>
            <a:r>
              <a:rPr lang="ro-RO" b="1" dirty="0"/>
              <a:t> bruta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o-RO" dirty="0"/>
              <a:t>Formatul de bloc </a:t>
            </a:r>
            <a:r>
              <a:rPr lang="ro-RO" dirty="0" err="1"/>
              <a:t>contine</a:t>
            </a:r>
            <a:r>
              <a:rPr lang="ro-RO" dirty="0"/>
              <a:t> un contor exact pentru acest scop, ce </a:t>
            </a:r>
            <a:r>
              <a:rPr lang="ro-RO" dirty="0" err="1"/>
              <a:t>influenteaza</a:t>
            </a:r>
            <a:r>
              <a:rPr lang="ro-RO" dirty="0"/>
              <a:t> rezultatul </a:t>
            </a:r>
            <a:r>
              <a:rPr lang="ro-RO" dirty="0" err="1"/>
              <a:t>aplicarii</a:t>
            </a:r>
            <a:r>
              <a:rPr lang="ro-RO" dirty="0"/>
              <a:t> SHA256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o-RO" dirty="0"/>
              <a:t>Acesta trebuie incrementat pana </a:t>
            </a:r>
            <a:r>
              <a:rPr lang="ro-RO" dirty="0" err="1"/>
              <a:t>cand</a:t>
            </a:r>
            <a:r>
              <a:rPr lang="ro-RO" dirty="0"/>
              <a:t> </a:t>
            </a:r>
            <a:r>
              <a:rPr lang="ro-RO" dirty="0" err="1"/>
              <a:t>reusim</a:t>
            </a:r>
            <a:r>
              <a:rPr lang="ro-RO" dirty="0"/>
              <a:t> sa generam un SHA256 valid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ro-RO" dirty="0"/>
              <a:t>In alte variante de monede virtuale exista si alte versiuni ale </a:t>
            </a:r>
            <a:r>
              <a:rPr lang="ro-RO" dirty="0" err="1"/>
              <a:t>Proof</a:t>
            </a:r>
            <a:r>
              <a:rPr lang="ro-RO" dirty="0"/>
              <a:t>-of-</a:t>
            </a:r>
            <a:r>
              <a:rPr lang="ro-RO" dirty="0" err="1"/>
              <a:t>Work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2010820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Atacuri</a:t>
            </a:r>
            <a:r>
              <a:rPr lang="en-US" dirty="0"/>
              <a:t> 51%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CFC45-C303-416F-8E68-20C1E85C90D0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257175" y="1249135"/>
            <a:ext cx="8629650" cy="4359729"/>
          </a:xfrm>
        </p:spPr>
        <p:txBody>
          <a:bodyPr/>
          <a:lstStyle/>
          <a:p>
            <a:r>
              <a:rPr lang="ro-RO" dirty="0"/>
              <a:t>Nodurile </a:t>
            </a:r>
            <a:r>
              <a:rPr lang="ro-RO" dirty="0" err="1"/>
              <a:t>Bitcoin</a:t>
            </a:r>
            <a:r>
              <a:rPr lang="ro-RO" dirty="0"/>
              <a:t> constant </a:t>
            </a:r>
            <a:r>
              <a:rPr lang="ro-RO" dirty="0" err="1"/>
              <a:t>incearca</a:t>
            </a:r>
            <a:r>
              <a:rPr lang="ro-RO" dirty="0"/>
              <a:t> </a:t>
            </a:r>
            <a:r>
              <a:rPr lang="ro-RO" dirty="0" err="1"/>
              <a:t>adaugarea</a:t>
            </a:r>
            <a:r>
              <a:rPr lang="ro-RO" dirty="0"/>
              <a:t> de noi blocuri – exista </a:t>
            </a:r>
            <a:r>
              <a:rPr lang="ro-RO" b="1" dirty="0">
                <a:solidFill>
                  <a:srgbClr val="0070C0"/>
                </a:solidFill>
              </a:rPr>
              <a:t>recompense </a:t>
            </a:r>
            <a:r>
              <a:rPr lang="ro-RO" dirty="0"/>
              <a:t>pentru cele care </a:t>
            </a:r>
            <a:r>
              <a:rPr lang="ro-RO" dirty="0" err="1"/>
              <a:t>reusesc</a:t>
            </a:r>
            <a:endParaRPr lang="ro-RO" dirty="0"/>
          </a:p>
          <a:p>
            <a:endParaRPr lang="ro-RO" dirty="0"/>
          </a:p>
          <a:p>
            <a:r>
              <a:rPr lang="ro-RO" dirty="0"/>
              <a:t>Un atacator trebuie sa le </a:t>
            </a:r>
            <a:r>
              <a:rPr lang="ro-RO" dirty="0" err="1"/>
              <a:t>poata</a:t>
            </a:r>
            <a:r>
              <a:rPr lang="ro-RO" dirty="0"/>
              <a:t> </a:t>
            </a:r>
            <a:r>
              <a:rPr lang="ro-RO" b="1" dirty="0" err="1"/>
              <a:t>intrece</a:t>
            </a:r>
            <a:r>
              <a:rPr lang="ro-RO" b="1" dirty="0"/>
              <a:t> </a:t>
            </a:r>
            <a:r>
              <a:rPr lang="ro-RO" dirty="0"/>
              <a:t>pentru a produce blocuri mai rapid </a:t>
            </a:r>
            <a:r>
              <a:rPr lang="ro-RO" dirty="0" err="1"/>
              <a:t>decat</a:t>
            </a:r>
            <a:r>
              <a:rPr lang="ro-RO" dirty="0"/>
              <a:t> </a:t>
            </a:r>
            <a:r>
              <a:rPr lang="ro-RO" b="1" dirty="0"/>
              <a:t>restul </a:t>
            </a:r>
            <a:r>
              <a:rPr lang="ro-RO" b="1" dirty="0" err="1"/>
              <a:t>retelei</a:t>
            </a:r>
            <a:r>
              <a:rPr lang="ro-RO" b="1" dirty="0"/>
              <a:t> combinat</a:t>
            </a:r>
          </a:p>
          <a:p>
            <a:endParaRPr lang="ro-RO" dirty="0"/>
          </a:p>
          <a:p>
            <a:r>
              <a:rPr lang="ro-RO" dirty="0"/>
              <a:t>Acest lucru este posibil doar de </a:t>
            </a:r>
            <a:r>
              <a:rPr lang="ro-RO" dirty="0" err="1"/>
              <a:t>catre</a:t>
            </a:r>
            <a:r>
              <a:rPr lang="ro-RO" dirty="0"/>
              <a:t> atacatori ce </a:t>
            </a:r>
            <a:r>
              <a:rPr lang="ro-RO" dirty="0" err="1"/>
              <a:t>detin</a:t>
            </a:r>
            <a:r>
              <a:rPr lang="ro-RO" dirty="0"/>
              <a:t> peste </a:t>
            </a:r>
            <a:r>
              <a:rPr lang="ro-RO" i="1" u="sng" dirty="0"/>
              <a:t>50%</a:t>
            </a:r>
            <a:r>
              <a:rPr lang="ro-RO" dirty="0"/>
              <a:t> din totalul </a:t>
            </a:r>
            <a:r>
              <a:rPr lang="ro-RO" b="1" dirty="0"/>
              <a:t>puterii </a:t>
            </a:r>
            <a:r>
              <a:rPr lang="ro-RO" b="1" dirty="0" err="1"/>
              <a:t>computationale</a:t>
            </a:r>
            <a:r>
              <a:rPr lang="ro-RO" b="1" dirty="0"/>
              <a:t> de generare a SHA256 </a:t>
            </a:r>
            <a:r>
              <a:rPr lang="ro-RO" dirty="0"/>
              <a:t>a </a:t>
            </a:r>
            <a:r>
              <a:rPr lang="ro-RO" dirty="0" err="1"/>
              <a:t>intregii</a:t>
            </a:r>
            <a:r>
              <a:rPr lang="ro-RO" dirty="0"/>
              <a:t> </a:t>
            </a:r>
            <a:r>
              <a:rPr lang="ro-RO" dirty="0" err="1"/>
              <a:t>retele</a:t>
            </a:r>
            <a:endParaRPr lang="ro-RO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ro-RO" dirty="0"/>
              <a:t>Un astfel de atac devine extrem de scump</a:t>
            </a:r>
          </a:p>
        </p:txBody>
      </p:sp>
    </p:spTree>
    <p:extLst>
      <p:ext uri="{BB962C8B-B14F-4D97-AF65-F5344CB8AC3E}">
        <p14:creationId xmlns:p14="http://schemas.microsoft.com/office/powerpoint/2010/main" val="28754883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“SHA256 computation arms race”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5CFC45-C303-416F-8E68-20C1E85C90D0}" type="slidenum">
              <a:rPr lang="en-US" smtClean="0"/>
              <a:pPr/>
              <a:t>58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344107" y="1428752"/>
            <a:ext cx="8629650" cy="4359729"/>
          </a:xfrm>
        </p:spPr>
        <p:txBody>
          <a:bodyPr/>
          <a:lstStyle/>
          <a:p>
            <a:r>
              <a:rPr lang="ro-RO" dirty="0"/>
              <a:t>Cele mai bune </a:t>
            </a:r>
            <a:r>
              <a:rPr lang="ro-RO" b="1" dirty="0"/>
              <a:t>CPU-uri</a:t>
            </a:r>
            <a:r>
              <a:rPr lang="ro-RO" dirty="0"/>
              <a:t>: </a:t>
            </a:r>
            <a:r>
              <a:rPr lang="ro-RO" i="1" u="sng" dirty="0"/>
              <a:t>10 – 100</a:t>
            </a:r>
            <a:r>
              <a:rPr lang="ro-RO" dirty="0"/>
              <a:t> milioane de </a:t>
            </a:r>
            <a:r>
              <a:rPr lang="ro-RO" dirty="0" err="1"/>
              <a:t>hash</a:t>
            </a:r>
            <a:r>
              <a:rPr lang="ro-RO" dirty="0"/>
              <a:t>-uri per sec</a:t>
            </a:r>
          </a:p>
          <a:p>
            <a:r>
              <a:rPr lang="ro-RO" dirty="0"/>
              <a:t>Cele mai bune </a:t>
            </a:r>
            <a:r>
              <a:rPr lang="ro-RO" b="1" dirty="0"/>
              <a:t>GPU-uri</a:t>
            </a:r>
            <a:r>
              <a:rPr lang="ro-RO" dirty="0"/>
              <a:t>: </a:t>
            </a:r>
            <a:r>
              <a:rPr lang="ro-RO" i="1" u="sng" dirty="0"/>
              <a:t>100 – 1000</a:t>
            </a:r>
            <a:r>
              <a:rPr lang="ro-RO" dirty="0"/>
              <a:t> milioane de </a:t>
            </a:r>
            <a:r>
              <a:rPr lang="ro-RO" dirty="0" err="1"/>
              <a:t>hash</a:t>
            </a:r>
            <a:r>
              <a:rPr lang="ro-RO" dirty="0"/>
              <a:t>-uri per sec</a:t>
            </a:r>
          </a:p>
          <a:p>
            <a:endParaRPr lang="ro-RO" dirty="0"/>
          </a:p>
          <a:p>
            <a:pPr marL="0" indent="0">
              <a:buNone/>
            </a:pPr>
            <a:r>
              <a:rPr lang="ro-RO" dirty="0"/>
              <a:t>Hardware specializat pe minare de </a:t>
            </a:r>
            <a:r>
              <a:rPr lang="ro-RO" dirty="0" err="1"/>
              <a:t>bitcoin</a:t>
            </a:r>
            <a:r>
              <a:rPr lang="ro-RO" dirty="0"/>
              <a:t>: </a:t>
            </a:r>
            <a:r>
              <a:rPr lang="ro-RO" b="1" dirty="0"/>
              <a:t>FPGA</a:t>
            </a:r>
            <a:r>
              <a:rPr lang="ro-RO" dirty="0"/>
              <a:t>, </a:t>
            </a:r>
            <a:r>
              <a:rPr lang="ro-RO" b="1" dirty="0"/>
              <a:t>ASIC</a:t>
            </a:r>
            <a:endParaRPr lang="ro-RO" dirty="0"/>
          </a:p>
          <a:p>
            <a:r>
              <a:rPr lang="ro-RO" dirty="0"/>
              <a:t>Un </a:t>
            </a:r>
            <a:r>
              <a:rPr lang="ro-RO" b="1" dirty="0"/>
              <a:t>ASIC</a:t>
            </a:r>
            <a:r>
              <a:rPr lang="ro-RO" dirty="0"/>
              <a:t> lansat in 2012:                                           </a:t>
            </a:r>
            <a:r>
              <a:rPr lang="ro-RO" i="1" u="sng" dirty="0"/>
              <a:t>60,000</a:t>
            </a:r>
            <a:r>
              <a:rPr lang="ro-RO" dirty="0"/>
              <a:t> M </a:t>
            </a:r>
            <a:r>
              <a:rPr lang="ro-RO" dirty="0" err="1"/>
              <a:t>hashes</a:t>
            </a:r>
            <a:r>
              <a:rPr lang="ro-RO" dirty="0"/>
              <a:t> / s</a:t>
            </a:r>
          </a:p>
          <a:p>
            <a:endParaRPr lang="ro-RO" dirty="0"/>
          </a:p>
          <a:p>
            <a:r>
              <a:rPr lang="ro-RO" dirty="0"/>
              <a:t>Un </a:t>
            </a:r>
            <a:r>
              <a:rPr lang="ro-RO" b="1" dirty="0"/>
              <a:t>ASIC</a:t>
            </a:r>
            <a:r>
              <a:rPr lang="ro-RO" dirty="0"/>
              <a:t> </a:t>
            </a:r>
            <a:r>
              <a:rPr lang="ro-RO" dirty="0" err="1"/>
              <a:t>astazi</a:t>
            </a:r>
            <a:r>
              <a:rPr lang="ro-RO" dirty="0"/>
              <a:t> (2019):                                           </a:t>
            </a:r>
            <a:r>
              <a:rPr lang="ro-RO" i="1" u="sng" dirty="0"/>
              <a:t>14,000,000</a:t>
            </a:r>
            <a:r>
              <a:rPr lang="ro-RO" dirty="0"/>
              <a:t> M </a:t>
            </a:r>
            <a:r>
              <a:rPr lang="ro-RO" dirty="0" err="1"/>
              <a:t>hashes</a:t>
            </a:r>
            <a:r>
              <a:rPr lang="ro-RO" dirty="0"/>
              <a:t> / s</a:t>
            </a:r>
          </a:p>
          <a:p>
            <a:endParaRPr lang="ro-RO" dirty="0"/>
          </a:p>
          <a:p>
            <a:endParaRPr lang="ro-RO" dirty="0"/>
          </a:p>
          <a:p>
            <a:endParaRPr lang="ro-RO" dirty="0"/>
          </a:p>
        </p:txBody>
      </p:sp>
      <p:pic>
        <p:nvPicPr>
          <p:cNvPr id="1026" name="Picture 2" descr="https://images-na.ssl-images-amazon.com/images/I/61Jgm4SFQPL._SL1133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596" y="3528372"/>
            <a:ext cx="2500808" cy="172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5FA2130-1F6A-EA48-A5CE-004D11611C93}"/>
              </a:ext>
            </a:extLst>
          </p:cNvPr>
          <p:cNvSpPr/>
          <p:nvPr/>
        </p:nvSpPr>
        <p:spPr>
          <a:xfrm>
            <a:off x="3899636" y="5335689"/>
            <a:ext cx="13447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o-RO" dirty="0">
                <a:solidFill>
                  <a:srgbClr val="2579C6"/>
                </a:solidFill>
                <a:latin typeface="proxima"/>
                <a:hlinkClick r:id="rId3"/>
              </a:rPr>
              <a:t>Antminer S9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110371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A977C570-FC7E-48DB-BBED-E1301E5D57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7950" y="2924175"/>
            <a:ext cx="8915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Lucida Grande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Lucida Grande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Lucida Grande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Lucida Grande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Lucida Grande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Lucida Grande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Lucida Grande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Lucida Grande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1" i="0" u="none" strike="noStrike" kern="0" cap="none" spc="0" normalizeH="0" baseline="0" noProof="0">
                <a:ln>
                  <a:noFill/>
                </a:ln>
                <a:solidFill>
                  <a:srgbClr val="1822CD"/>
                </a:solidFill>
                <a:effectLst/>
                <a:uLnTx/>
                <a:uFillTx/>
                <a:latin typeface="Lucida Grande"/>
                <a:ea typeface="+mj-ea"/>
                <a:cs typeface="+mj-cs"/>
              </a:rPr>
              <a:t>Examen</a:t>
            </a:r>
            <a:endParaRPr kumimoji="0" lang="en-US" sz="4400" b="1" i="0" u="none" strike="noStrike" kern="0" cap="none" spc="0" normalizeH="0" baseline="0" noProof="0" dirty="0">
              <a:ln>
                <a:noFill/>
              </a:ln>
              <a:solidFill>
                <a:srgbClr val="1822CD"/>
              </a:solidFill>
              <a:effectLst/>
              <a:uLnTx/>
              <a:uFillTx/>
              <a:latin typeface="Lucida Grande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37993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B8DFAAF9-E806-0040-A39F-2C48C302904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28650" y="443395"/>
            <a:ext cx="8515350" cy="458788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Agreement algorithms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28082F8C-9425-674B-B59F-4B812A3F6F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14325" y="1197329"/>
            <a:ext cx="8515350" cy="3727847"/>
          </a:xfrm>
        </p:spPr>
        <p:txBody>
          <a:bodyPr/>
          <a:lstStyle/>
          <a:p>
            <a:pPr eaLnBrk="1" hangingPunct="1">
              <a:spcBef>
                <a:spcPts val="600"/>
              </a:spcBef>
              <a:spcAft>
                <a:spcPts val="600"/>
              </a:spcAft>
            </a:pPr>
            <a:r>
              <a:rPr lang="ro-RO" altLang="zh-CN" dirty="0">
                <a:ea typeface="SimSun" panose="02010600030101010101" pitchFamily="2" charset="-122"/>
              </a:rPr>
              <a:t>In sistemele distribuite, avem diverse cazuri </a:t>
            </a:r>
            <a:r>
              <a:rPr lang="ro-RO" altLang="zh-CN" dirty="0" err="1">
                <a:ea typeface="SimSun" panose="02010600030101010101" pitchFamily="2" charset="-122"/>
              </a:rPr>
              <a:t>cand</a:t>
            </a:r>
            <a:r>
              <a:rPr lang="ro-RO" altLang="zh-CN" dirty="0">
                <a:ea typeface="SimSun" panose="02010600030101010101" pitchFamily="2" charset="-122"/>
              </a:rPr>
              <a:t> procesele au nevoie sa </a:t>
            </a:r>
            <a:r>
              <a:rPr lang="ro-RO" altLang="zh-CN" dirty="0" err="1">
                <a:ea typeface="SimSun" panose="02010600030101010101" pitchFamily="2" charset="-122"/>
              </a:rPr>
              <a:t>ajunga</a:t>
            </a:r>
            <a:r>
              <a:rPr lang="ro-RO" altLang="zh-CN" dirty="0">
                <a:ea typeface="SimSun" panose="02010600030101010101" pitchFamily="2" charset="-122"/>
              </a:rPr>
              <a:t> la un acord :</a:t>
            </a: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</a:pPr>
            <a:r>
              <a:rPr lang="ro-RO" altLang="zh-CN" dirty="0" err="1">
                <a:ea typeface="SimSun" panose="02010600030101010101" pitchFamily="2" charset="-122"/>
              </a:rPr>
              <a:t>Leader</a:t>
            </a:r>
            <a:r>
              <a:rPr lang="ro-RO" altLang="zh-CN" dirty="0">
                <a:ea typeface="SimSun" panose="02010600030101010101" pitchFamily="2" charset="-122"/>
              </a:rPr>
              <a:t> </a:t>
            </a:r>
            <a:r>
              <a:rPr lang="ro-RO" altLang="zh-CN" dirty="0" err="1">
                <a:ea typeface="SimSun" panose="02010600030101010101" pitchFamily="2" charset="-122"/>
              </a:rPr>
              <a:t>election</a:t>
            </a:r>
            <a:endParaRPr lang="ro-RO" altLang="zh-CN" dirty="0">
              <a:ea typeface="SimSun" panose="02010600030101010101" pitchFamily="2" charset="-122"/>
            </a:endParaRP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</a:pPr>
            <a:r>
              <a:rPr lang="ro-RO" altLang="zh-CN" dirty="0" err="1">
                <a:ea typeface="SimSun" panose="02010600030101010101" pitchFamily="2" charset="-122"/>
              </a:rPr>
              <a:t>Commit</a:t>
            </a:r>
            <a:endParaRPr lang="ro-RO" altLang="zh-CN" dirty="0">
              <a:ea typeface="SimSun" panose="02010600030101010101" pitchFamily="2" charset="-122"/>
            </a:endParaRPr>
          </a:p>
          <a:p>
            <a:pPr lvl="1" eaLnBrk="1" hangingPunct="1">
              <a:spcBef>
                <a:spcPts val="600"/>
              </a:spcBef>
              <a:spcAft>
                <a:spcPts val="600"/>
              </a:spcAft>
            </a:pPr>
            <a:r>
              <a:rPr lang="ro-RO" altLang="zh-CN" dirty="0" err="1">
                <a:ea typeface="SimSun" panose="02010600030101010101" pitchFamily="2" charset="-122"/>
              </a:rPr>
              <a:t>Synchronize</a:t>
            </a:r>
            <a:endParaRPr lang="ro-RO" altLang="zh-CN" dirty="0">
              <a:ea typeface="SimSun" panose="02010600030101010101" pitchFamily="2" charset="-122"/>
            </a:endParaRPr>
          </a:p>
          <a:p>
            <a:pPr marL="0" indent="0" algn="l" eaLnBrk="1" hangingPunct="1">
              <a:spcBef>
                <a:spcPts val="600"/>
              </a:spcBef>
              <a:spcAft>
                <a:spcPts val="600"/>
              </a:spcAft>
              <a:buNone/>
            </a:pPr>
            <a:endParaRPr lang="ro-RO" altLang="zh-CN" b="1" dirty="0">
              <a:ea typeface="SimSun" panose="02010600030101010101" pitchFamily="2" charset="-122"/>
            </a:endParaRPr>
          </a:p>
          <a:p>
            <a:pPr algn="l" eaLnBrk="1" hangingPunct="1">
              <a:spcBef>
                <a:spcPts val="600"/>
              </a:spcBef>
              <a:spcAft>
                <a:spcPts val="600"/>
              </a:spcAft>
            </a:pPr>
            <a:r>
              <a:rPr lang="ro-RO" altLang="zh-CN" b="1" dirty="0" err="1">
                <a:ea typeface="SimSun" panose="02010600030101010101" pitchFamily="2" charset="-122"/>
              </a:rPr>
              <a:t>Distributed</a:t>
            </a:r>
            <a:r>
              <a:rPr lang="ro-RO" altLang="zh-CN" b="1" dirty="0">
                <a:ea typeface="SimSun" panose="02010600030101010101" pitchFamily="2" charset="-122"/>
              </a:rPr>
              <a:t> Agreement</a:t>
            </a:r>
            <a:r>
              <a:rPr lang="ro-RO" altLang="zh-CN" dirty="0">
                <a:ea typeface="SimSun" panose="02010600030101010101" pitchFamily="2" charset="-122"/>
              </a:rPr>
              <a:t>: </a:t>
            </a:r>
            <a:r>
              <a:rPr lang="ro-RO" altLang="zh-CN" i="1" dirty="0">
                <a:ea typeface="SimSun" panose="02010600030101010101" pitchFamily="2" charset="-122"/>
              </a:rPr>
              <a:t>toate procesele non-</a:t>
            </a:r>
            <a:r>
              <a:rPr lang="ro-RO" altLang="zh-CN" i="1" dirty="0" err="1">
                <a:ea typeface="SimSun" panose="02010600030101010101" pitchFamily="2" charset="-122"/>
              </a:rPr>
              <a:t>faulty</a:t>
            </a:r>
            <a:r>
              <a:rPr lang="ro-RO" altLang="zh-CN" i="1" dirty="0">
                <a:ea typeface="SimSun" panose="02010600030101010101" pitchFamily="2" charset="-122"/>
              </a:rPr>
              <a:t> ajung la consens </a:t>
            </a:r>
            <a:r>
              <a:rPr lang="ro-RO" altLang="zh-CN" i="1" dirty="0" err="1">
                <a:ea typeface="SimSun" panose="02010600030101010101" pitchFamily="2" charset="-122"/>
              </a:rPr>
              <a:t>intr</a:t>
            </a:r>
            <a:r>
              <a:rPr lang="ro-RO" altLang="zh-CN" i="1" dirty="0">
                <a:ea typeface="SimSun" panose="02010600030101010101" pitchFamily="2" charset="-122"/>
              </a:rPr>
              <a:t>-un </a:t>
            </a:r>
            <a:r>
              <a:rPr lang="ro-RO" altLang="zh-CN" i="1" dirty="0" err="1">
                <a:ea typeface="SimSun" panose="02010600030101010101" pitchFamily="2" charset="-122"/>
              </a:rPr>
              <a:t>numar</a:t>
            </a:r>
            <a:r>
              <a:rPr lang="ro-RO" altLang="zh-CN" i="1" dirty="0">
                <a:ea typeface="SimSun" panose="02010600030101010101" pitchFamily="2" charset="-122"/>
              </a:rPr>
              <a:t> finit de </a:t>
            </a:r>
            <a:r>
              <a:rPr lang="ro-RO" altLang="zh-CN" i="1" dirty="0" err="1">
                <a:ea typeface="SimSun" panose="02010600030101010101" pitchFamily="2" charset="-122"/>
              </a:rPr>
              <a:t>pasi</a:t>
            </a:r>
            <a:endParaRPr lang="ro-RO" altLang="zh-CN" i="1" dirty="0">
              <a:ea typeface="SimSun" panose="02010600030101010101" pitchFamily="2" charset="-122"/>
            </a:endParaRPr>
          </a:p>
          <a:p>
            <a:pPr algn="l" eaLnBrk="1" hangingPunct="1">
              <a:spcBef>
                <a:spcPts val="600"/>
              </a:spcBef>
              <a:spcAft>
                <a:spcPts val="600"/>
              </a:spcAft>
            </a:pPr>
            <a:r>
              <a:rPr lang="ro-RO" altLang="zh-CN" dirty="0">
                <a:ea typeface="SimSun" panose="02010600030101010101" pitchFamily="2" charset="-122"/>
              </a:rPr>
              <a:t>Procese perfecte, canale </a:t>
            </a:r>
            <a:r>
              <a:rPr lang="ro-RO" altLang="zh-CN" dirty="0" err="1">
                <a:ea typeface="SimSun" panose="02010600030101010101" pitchFamily="2" charset="-122"/>
              </a:rPr>
              <a:t>faulty</a:t>
            </a:r>
            <a:r>
              <a:rPr lang="ro-RO" altLang="zh-CN" dirty="0">
                <a:ea typeface="SimSun" panose="02010600030101010101" pitchFamily="2" charset="-122"/>
              </a:rPr>
              <a:t>: problema celor doua armate</a:t>
            </a:r>
          </a:p>
          <a:p>
            <a:pPr algn="l" eaLnBrk="1" hangingPunct="1">
              <a:spcBef>
                <a:spcPts val="600"/>
              </a:spcBef>
              <a:spcAft>
                <a:spcPts val="600"/>
              </a:spcAft>
            </a:pPr>
            <a:r>
              <a:rPr lang="ro-RO" altLang="zh-CN" dirty="0">
                <a:ea typeface="SimSun" panose="02010600030101010101" pitchFamily="2" charset="-122"/>
              </a:rPr>
              <a:t>Procese </a:t>
            </a:r>
            <a:r>
              <a:rPr lang="ro-RO" altLang="zh-CN" dirty="0" err="1">
                <a:ea typeface="SimSun" panose="02010600030101010101" pitchFamily="2" charset="-122"/>
              </a:rPr>
              <a:t>faulty</a:t>
            </a:r>
            <a:r>
              <a:rPr lang="ro-RO" altLang="zh-CN" dirty="0">
                <a:ea typeface="SimSun" panose="02010600030101010101" pitchFamily="2" charset="-122"/>
              </a:rPr>
              <a:t>, canale perfecte: problema generalilor Bizantini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2AC7604-416B-9246-8C5E-31122B2B6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135" y="1749287"/>
            <a:ext cx="2678817" cy="1898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883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3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43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26BE6-E76E-2E49-ACA7-41241CF95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Condiții examen (</a:t>
            </a:r>
            <a:r>
              <a:rPr lang="ro-RO" dirty="0" err="1"/>
              <a:t>primavara</a:t>
            </a:r>
            <a:r>
              <a:rPr lang="ro-RO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DE0B1D-6EE9-B441-9E18-CFF7D8155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spcBef>
                <a:spcPct val="20000"/>
              </a:spcBef>
              <a:buClr>
                <a:srgbClr val="3568C7"/>
              </a:buClr>
              <a:buFont typeface="Times" charset="0"/>
              <a:buChar char="•"/>
              <a:defRPr/>
            </a:pPr>
            <a:r>
              <a:rPr lang="ro-RO" dirty="0">
                <a:solidFill>
                  <a:srgbClr val="000000"/>
                </a:solidFill>
                <a:latin typeface="Lucida Grande"/>
              </a:rPr>
              <a:t>Timp de lucru: 1 ora si 20 minute</a:t>
            </a:r>
          </a:p>
          <a:p>
            <a:pPr marL="342900" lvl="0" indent="-342900">
              <a:spcBef>
                <a:spcPct val="20000"/>
              </a:spcBef>
              <a:buClr>
                <a:srgbClr val="3568C7"/>
              </a:buClr>
              <a:buFont typeface="Times" charset="0"/>
              <a:buChar char="•"/>
              <a:defRPr/>
            </a:pPr>
            <a:endParaRPr lang="ro-RO" i="1" dirty="0">
              <a:solidFill>
                <a:srgbClr val="000000"/>
              </a:solidFill>
              <a:latin typeface="Lucida Grande"/>
            </a:endParaRPr>
          </a:p>
          <a:p>
            <a:pPr marL="342900" lvl="0" indent="-342900">
              <a:spcBef>
                <a:spcPct val="20000"/>
              </a:spcBef>
              <a:buClr>
                <a:srgbClr val="3568C7"/>
              </a:buClr>
              <a:buFont typeface="Times" charset="0"/>
              <a:buChar char="•"/>
              <a:defRPr/>
            </a:pPr>
            <a:r>
              <a:rPr lang="ro-RO" i="1" dirty="0">
                <a:solidFill>
                  <a:srgbClr val="000000"/>
                </a:solidFill>
                <a:latin typeface="Lucida Grande"/>
              </a:rPr>
              <a:t>8 </a:t>
            </a:r>
            <a:r>
              <a:rPr lang="ro-RO" i="1" dirty="0" err="1">
                <a:solidFill>
                  <a:srgbClr val="000000"/>
                </a:solidFill>
                <a:latin typeface="Lucida Grande"/>
              </a:rPr>
              <a:t>intrebari</a:t>
            </a:r>
            <a:r>
              <a:rPr lang="ro-RO" i="1" dirty="0">
                <a:solidFill>
                  <a:srgbClr val="000000"/>
                </a:solidFill>
                <a:latin typeface="Lucida Grande"/>
              </a:rPr>
              <a:t>, fiecare întrebare valorează 0.5 puncte</a:t>
            </a:r>
          </a:p>
          <a:p>
            <a:pPr marL="342900" lvl="0" indent="-342900">
              <a:spcBef>
                <a:spcPct val="20000"/>
              </a:spcBef>
              <a:buClr>
                <a:srgbClr val="3568C7"/>
              </a:buClr>
              <a:buFont typeface="Times" charset="0"/>
              <a:buChar char="•"/>
              <a:defRPr/>
            </a:pPr>
            <a:endParaRPr lang="ro-RO" i="1" dirty="0">
              <a:solidFill>
                <a:srgbClr val="000000"/>
              </a:solidFill>
              <a:latin typeface="Lucida Grande"/>
            </a:endParaRPr>
          </a:p>
          <a:p>
            <a:pPr marL="342900" lvl="0" indent="-342900">
              <a:spcBef>
                <a:spcPct val="20000"/>
              </a:spcBef>
              <a:buClr>
                <a:srgbClr val="3568C7"/>
              </a:buClr>
              <a:buFont typeface="Times" charset="0"/>
              <a:buChar char="•"/>
              <a:defRPr/>
            </a:pPr>
            <a:r>
              <a:rPr lang="ro-RO" i="1" dirty="0">
                <a:solidFill>
                  <a:srgbClr val="000000"/>
                </a:solidFill>
                <a:latin typeface="Lucida Grande"/>
              </a:rPr>
              <a:t>pot fi date întrebări din oricare din cursurile teoretice sau practice predate la aceasta materie.</a:t>
            </a:r>
          </a:p>
          <a:p>
            <a:pPr marL="342900" lvl="0" indent="-342900">
              <a:spcBef>
                <a:spcPct val="20000"/>
              </a:spcBef>
              <a:buClr>
                <a:srgbClr val="3568C7"/>
              </a:buClr>
              <a:buFont typeface="Times" charset="0"/>
              <a:buChar char="•"/>
              <a:defRPr/>
            </a:pPr>
            <a:endParaRPr lang="ro-RO" i="1" dirty="0">
              <a:solidFill>
                <a:srgbClr val="000000"/>
              </a:solidFill>
              <a:latin typeface="Lucida Grande"/>
            </a:endParaRPr>
          </a:p>
          <a:p>
            <a:pPr marL="0" lvl="0" indent="0">
              <a:spcBef>
                <a:spcPct val="20000"/>
              </a:spcBef>
              <a:buClr>
                <a:srgbClr val="3568C7"/>
              </a:buClr>
              <a:buNone/>
              <a:defRPr/>
            </a:pPr>
            <a:endParaRPr lang="ro-RO" i="1" dirty="0">
              <a:solidFill>
                <a:srgbClr val="000000"/>
              </a:solidFill>
              <a:latin typeface="Lucida Grande"/>
            </a:endParaRPr>
          </a:p>
          <a:p>
            <a:pPr marL="342900" lvl="0" indent="-342900">
              <a:spcBef>
                <a:spcPct val="20000"/>
              </a:spcBef>
              <a:buClr>
                <a:srgbClr val="3568C7"/>
              </a:buClr>
              <a:buFont typeface="Times" charset="0"/>
              <a:buChar char="•"/>
              <a:defRPr/>
            </a:pPr>
            <a:r>
              <a:rPr lang="ro-RO" dirty="0">
                <a:solidFill>
                  <a:srgbClr val="000000"/>
                </a:solidFill>
                <a:latin typeface="Lucida Grande"/>
              </a:rPr>
              <a:t>Fără documentație (</a:t>
            </a:r>
            <a:r>
              <a:rPr lang="ro-RO" i="1" dirty="0" err="1">
                <a:solidFill>
                  <a:srgbClr val="000000"/>
                </a:solidFill>
                <a:latin typeface="Lucida Grande"/>
              </a:rPr>
              <a:t>closed</a:t>
            </a:r>
            <a:r>
              <a:rPr lang="ro-RO" i="1" dirty="0">
                <a:solidFill>
                  <a:srgbClr val="000000"/>
                </a:solidFill>
                <a:latin typeface="Lucida Grande"/>
              </a:rPr>
              <a:t> </a:t>
            </a:r>
            <a:r>
              <a:rPr lang="ro-RO" i="1" dirty="0" err="1">
                <a:solidFill>
                  <a:srgbClr val="000000"/>
                </a:solidFill>
                <a:latin typeface="Lucida Grande"/>
              </a:rPr>
              <a:t>book</a:t>
            </a:r>
            <a:r>
              <a:rPr lang="ro-RO" dirty="0">
                <a:solidFill>
                  <a:srgbClr val="000000"/>
                </a:solidFill>
                <a:latin typeface="Lucida Grande"/>
              </a:rPr>
              <a:t>)</a:t>
            </a:r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0950494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4D063-0682-7C43-B5A0-E7DB0BDD4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Exemple de subiecte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0C05FD-64C2-014C-A54A-5AC0E3CFF68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pPr marL="457200" lvl="0" indent="-457200">
                  <a:buFont typeface="+mj-lt"/>
                  <a:buAutoNum type="arabicPeriod"/>
                </a:pPr>
                <a:r>
                  <a:rPr lang="ro-RO" dirty="0"/>
                  <a:t>Definiți conceptul de “Split </a:t>
                </a:r>
                <a:r>
                  <a:rPr lang="ro-RO" dirty="0" err="1"/>
                  <a:t>binary</a:t>
                </a:r>
                <a:r>
                  <a:rPr lang="ro-RO" dirty="0"/>
                  <a:t> </a:t>
                </a:r>
                <a:r>
                  <a:rPr lang="ro-RO" dirty="0" err="1"/>
                  <a:t>semaphore</a:t>
                </a:r>
                <a:r>
                  <a:rPr lang="ro-RO" dirty="0"/>
                  <a:t>”. Explicați cum se realizează tehnica de pasare a ștafetei.</a:t>
                </a: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ro-RO" dirty="0"/>
                  <a:t>Reprezentați grafic modelul </a:t>
                </a:r>
                <a:r>
                  <a:rPr lang="ro-RO" dirty="0" err="1"/>
                  <a:t>Replicated</a:t>
                </a:r>
                <a:r>
                  <a:rPr lang="ro-RO" dirty="0"/>
                  <a:t> </a:t>
                </a:r>
                <a:r>
                  <a:rPr lang="ro-RO" dirty="0" err="1"/>
                  <a:t>Workers</a:t>
                </a:r>
                <a:r>
                  <a:rPr lang="ro-RO" dirty="0"/>
                  <a:t>. Care este condiția de terminare?</a:t>
                </a: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ro-RO" dirty="0"/>
                  <a:t>Corectați pseudocodul de mai jos </a:t>
                </a:r>
                <a:r>
                  <a:rPr lang="ro-RO" i="1" dirty="0"/>
                  <a:t>(</a:t>
                </a:r>
                <a:r>
                  <a:rPr lang="ro-RO" i="1" dirty="0" err="1"/>
                  <a:t>parallel</a:t>
                </a:r>
                <a:r>
                  <a:rPr lang="ro-RO" i="1" dirty="0"/>
                  <a:t> </a:t>
                </a:r>
                <a:r>
                  <a:rPr lang="ro-RO" i="1" dirty="0" err="1"/>
                  <a:t>Scan</a:t>
                </a:r>
                <a:r>
                  <a:rPr lang="ro-RO" i="1" dirty="0"/>
                  <a:t>)</a:t>
                </a:r>
                <a:r>
                  <a:rPr lang="ro-RO" dirty="0"/>
                  <a:t> pentru a funcționa întotdeauna corect in cazul a n procese (</a:t>
                </a:r>
                <a:r>
                  <a:rPr lang="ro-RO" dirty="0" err="1"/>
                  <a:t>thread</a:t>
                </a:r>
                <a:r>
                  <a:rPr lang="ro-RO" dirty="0"/>
                  <a:t>-uri) executate in paralel pe o arhitectura de tipul </a:t>
                </a:r>
                <a:r>
                  <a:rPr lang="ro-RO" i="1" dirty="0"/>
                  <a:t>MIMD</a:t>
                </a:r>
                <a:r>
                  <a:rPr lang="ro-RO" dirty="0"/>
                  <a:t>.</a:t>
                </a:r>
              </a:p>
              <a:p>
                <a:pPr marL="533400" lvl="1" indent="0">
                  <a:buNone/>
                </a:pPr>
                <a:r>
                  <a:rPr lang="en-US" b="1" dirty="0"/>
                  <a:t>int </a:t>
                </a:r>
                <a:r>
                  <a:rPr lang="en-US" dirty="0"/>
                  <a:t>a[1:n];</a:t>
                </a:r>
                <a:endParaRPr lang="ro-RO" dirty="0"/>
              </a:p>
              <a:p>
                <a:pPr marL="533400" lvl="1" indent="0">
                  <a:buNone/>
                </a:pPr>
                <a:r>
                  <a:rPr lang="en-US" b="1" dirty="0"/>
                  <a:t>process</a:t>
                </a:r>
                <a:r>
                  <a:rPr lang="en-US" dirty="0"/>
                  <a:t> </a:t>
                </a:r>
                <a:r>
                  <a:rPr lang="en-US" dirty="0" err="1"/>
                  <a:t>parallel_Scan</a:t>
                </a:r>
                <a:r>
                  <a:rPr lang="en-US" dirty="0"/>
                  <a:t>[k=1 to n] {</a:t>
                </a:r>
                <a:endParaRPr lang="ro-RO" dirty="0"/>
              </a:p>
              <a:p>
                <a:pPr marL="533400" lvl="1" indent="0">
                  <a:buNone/>
                </a:pPr>
                <a:r>
                  <a:rPr lang="en-US" dirty="0"/>
                  <a:t>     </a:t>
                </a:r>
                <a:r>
                  <a:rPr lang="en-US" b="1" dirty="0"/>
                  <a:t>for </a:t>
                </a:r>
                <a:r>
                  <a:rPr lang="en-US" dirty="0"/>
                  <a:t>(j = 1; </a:t>
                </a:r>
                <a:r>
                  <a:rPr lang="en-US" b="1" dirty="0"/>
                  <a:t>j </a:t>
                </a:r>
                <a:r>
                  <a:rPr lang="en-US" dirty="0"/>
                  <a:t>&lt; sup(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ro-RO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ro-R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dirty="0"/>
                  <a:t>); </a:t>
                </a:r>
                <a:r>
                  <a:rPr lang="en-US" dirty="0" err="1"/>
                  <a:t>j++</a:t>
                </a:r>
                <a:r>
                  <a:rPr lang="en-US" dirty="0"/>
                  <a:t>) </a:t>
                </a:r>
                <a:endParaRPr lang="ro-RO" dirty="0"/>
              </a:p>
              <a:p>
                <a:pPr marL="533400" lvl="1" indent="0">
                  <a:buNone/>
                </a:pPr>
                <a:r>
                  <a:rPr lang="en-US" dirty="0"/>
                  <a:t>          </a:t>
                </a:r>
                <a:r>
                  <a:rPr lang="en-US" b="1" dirty="0"/>
                  <a:t>if</a:t>
                </a:r>
                <a:r>
                  <a:rPr lang="en-US" dirty="0"/>
                  <a:t> (k - 2</a:t>
                </a:r>
                <a:r>
                  <a:rPr lang="en-US" baseline="30000" dirty="0"/>
                  <a:t>j-1 </a:t>
                </a:r>
                <a:r>
                  <a:rPr lang="en-US" dirty="0"/>
                  <a:t>&gt;= 1) </a:t>
                </a:r>
                <a:endParaRPr lang="ro-RO" dirty="0"/>
              </a:p>
              <a:p>
                <a:pPr marL="533400" lvl="1" indent="0">
                  <a:buNone/>
                </a:pPr>
                <a:r>
                  <a:rPr lang="en-US" dirty="0"/>
                  <a:t>	 a[k] = a[k-2</a:t>
                </a:r>
                <a:r>
                  <a:rPr lang="en-US" baseline="30000" dirty="0"/>
                  <a:t>j-1</a:t>
                </a:r>
                <a:r>
                  <a:rPr lang="en-US" dirty="0"/>
                  <a:t>] ⊕ a[k];</a:t>
                </a:r>
                <a:endParaRPr lang="ro-RO" dirty="0"/>
              </a:p>
              <a:p>
                <a:pPr marL="533400" lvl="1" indent="0">
                  <a:buNone/>
                </a:pPr>
                <a:r>
                  <a:rPr lang="en-US" dirty="0"/>
                  <a:t>   }</a:t>
                </a:r>
                <a:endParaRPr lang="ro-RO" dirty="0"/>
              </a:p>
              <a:p>
                <a:pPr marL="533400" lvl="1" indent="0">
                  <a:buNone/>
                </a:pPr>
                <a:r>
                  <a:rPr lang="en-GB" dirty="0"/>
                  <a:t>                               ⊕</a:t>
                </a:r>
                <a:r>
                  <a:rPr lang="ro-RO" dirty="0"/>
                  <a:t> = operație ce se aplica pe elementele date ca input</a:t>
                </a: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ro-RO" dirty="0"/>
                  <a:t>Definiți timpul total de execuție in </a:t>
                </a:r>
                <a:r>
                  <a:rPr lang="ro-RO" i="1" dirty="0"/>
                  <a:t>modelul Foster</a:t>
                </a:r>
                <a:r>
                  <a:rPr lang="ro-RO" dirty="0"/>
                  <a:t> (distribuit) si cum se calculează acesta (T = ?) Explicați pe scurt fiecare din cele 3 subcomponente ale acestuia.</a:t>
                </a:r>
              </a:p>
              <a:p>
                <a:pPr marL="457200" lvl="0" indent="-457200">
                  <a:buFont typeface="+mj-lt"/>
                  <a:buAutoNum type="arabicPeriod"/>
                </a:pPr>
                <a:r>
                  <a:rPr lang="ro-RO" dirty="0"/>
                  <a:t>Considerați o implementare de semafor distribuit cu doua tipuri de procese: procesele ce apelează operațiile semaforului (P si V) - </a:t>
                </a:r>
                <a:r>
                  <a:rPr lang="ro-RO" b="1" dirty="0" err="1"/>
                  <a:t>Utiliz</a:t>
                </a:r>
                <a:r>
                  <a:rPr lang="ro-RO" b="1" dirty="0"/>
                  <a:t>(i)</a:t>
                </a:r>
                <a:r>
                  <a:rPr lang="ro-RO" dirty="0"/>
                  <a:t>, si cele care implementează logica semaforului distribuit - </a:t>
                </a:r>
                <a:r>
                  <a:rPr lang="ro-RO" b="1" dirty="0"/>
                  <a:t>Ajutor(i). </a:t>
                </a:r>
                <a:r>
                  <a:rPr lang="ro-RO" dirty="0"/>
                  <a:t>Scrieți pseudocodul pentru procesele </a:t>
                </a:r>
                <a:r>
                  <a:rPr lang="ro-RO" i="1" dirty="0"/>
                  <a:t>Ajutor</a:t>
                </a:r>
                <a:r>
                  <a:rPr lang="ro-RO" dirty="0"/>
                  <a:t> in cazul recepționarii unui mesaj:</a:t>
                </a:r>
              </a:p>
              <a:p>
                <a:pPr marL="361950" lvl="1" indent="0">
                  <a:buNone/>
                </a:pPr>
                <a:r>
                  <a:rPr lang="en-US" b="1" dirty="0"/>
                  <a:t>	while</a:t>
                </a:r>
                <a:r>
                  <a:rPr lang="en-US" dirty="0"/>
                  <a:t> (true)</a:t>
                </a:r>
                <a:r>
                  <a:rPr lang="en-US" b="1" dirty="0"/>
                  <a:t> </a:t>
                </a:r>
                <a:r>
                  <a:rPr lang="en-US" dirty="0"/>
                  <a:t>{</a:t>
                </a:r>
                <a:endParaRPr lang="ro-RO" dirty="0"/>
              </a:p>
              <a:p>
                <a:pPr marL="361950" lvl="1" indent="0">
                  <a:buNone/>
                </a:pPr>
                <a:r>
                  <a:rPr lang="en-US" b="1" dirty="0"/>
                  <a:t>    </a:t>
                </a:r>
                <a:r>
                  <a:rPr lang="ro-RO" b="1" dirty="0"/>
                  <a:t>    		</a:t>
                </a:r>
                <a:r>
                  <a:rPr lang="en-US" b="1" dirty="0"/>
                  <a:t>receive </a:t>
                </a:r>
                <a:r>
                  <a:rPr lang="en-US" dirty="0" err="1"/>
                  <a:t>opsem</a:t>
                </a:r>
                <a:r>
                  <a:rPr lang="en-US" dirty="0"/>
                  <a:t>[</a:t>
                </a:r>
                <a:r>
                  <a:rPr lang="en-US" dirty="0" err="1"/>
                  <a:t>i</a:t>
                </a:r>
                <a:r>
                  <a:rPr lang="en-US" dirty="0"/>
                  <a:t>](</a:t>
                </a:r>
                <a:r>
                  <a:rPr lang="en-US" dirty="0" err="1"/>
                  <a:t>transm</a:t>
                </a:r>
                <a:r>
                  <a:rPr lang="en-US" dirty="0"/>
                  <a:t>, k, </a:t>
                </a:r>
                <a:r>
                  <a:rPr lang="en-US" dirty="0" err="1"/>
                  <a:t>ts</a:t>
                </a:r>
                <a:r>
                  <a:rPr lang="en-US" dirty="0"/>
                  <a:t>);   </a:t>
                </a:r>
                <a:r>
                  <a:rPr lang="en-US" sz="1200" dirty="0"/>
                  <a:t>//</a:t>
                </a:r>
                <a:r>
                  <a:rPr lang="en-US" sz="1400" dirty="0"/>
                  <a:t> </a:t>
                </a:r>
                <a:r>
                  <a:rPr lang="en-US" sz="1400" dirty="0" err="1"/>
                  <a:t>transm</a:t>
                </a:r>
                <a:r>
                  <a:rPr lang="en-US" sz="1400" dirty="0"/>
                  <a:t> = ID sender, </a:t>
                </a:r>
                <a:r>
                  <a:rPr lang="en-US" sz="1200" dirty="0"/>
                  <a:t> </a:t>
                </a:r>
                <a:r>
                  <a:rPr lang="en-US" sz="1600" b="1" dirty="0"/>
                  <a:t>k</a:t>
                </a:r>
                <a:r>
                  <a:rPr lang="en-US" sz="1600" dirty="0"/>
                  <a:t> = </a:t>
                </a:r>
                <a:r>
                  <a:rPr lang="en-US" sz="1600" dirty="0" err="1"/>
                  <a:t>felul</a:t>
                </a:r>
                <a:r>
                  <a:rPr lang="en-US" sz="1600" dirty="0"/>
                  <a:t> </a:t>
                </a:r>
                <a:r>
                  <a:rPr lang="en-US" sz="1600" dirty="0" err="1"/>
                  <a:t>mesajului</a:t>
                </a:r>
                <a:r>
                  <a:rPr lang="en-US" sz="1600" dirty="0"/>
                  <a:t>,  </a:t>
                </a:r>
                <a:endParaRPr lang="ro-RO" dirty="0"/>
              </a:p>
              <a:p>
                <a:pPr marL="0" indent="0">
                  <a:buNone/>
                </a:pPr>
                <a:r>
                  <a:rPr lang="en-US" b="1" dirty="0"/>
                  <a:t>                                                                	  </a:t>
                </a:r>
                <a:r>
                  <a:rPr lang="en-US" sz="1400" dirty="0"/>
                  <a:t>// </a:t>
                </a:r>
                <a:r>
                  <a:rPr lang="en-US" sz="1800" b="1" dirty="0" err="1"/>
                  <a:t>ts</a:t>
                </a:r>
                <a:r>
                  <a:rPr lang="en-US" sz="1800" dirty="0"/>
                  <a:t> = timestamp-ul de </a:t>
                </a:r>
                <a:r>
                  <a:rPr lang="en-US" sz="1800" dirty="0" err="1"/>
                  <a:t>trimitere</a:t>
                </a:r>
                <a:endParaRPr lang="ro-RO" dirty="0"/>
              </a:p>
              <a:p>
                <a:pPr marL="361950" lvl="1" indent="0">
                  <a:buNone/>
                </a:pPr>
                <a:r>
                  <a:rPr lang="ro-RO" dirty="0"/>
                  <a:t>		// TODO</a:t>
                </a:r>
              </a:p>
              <a:p>
                <a:pPr marL="0" lvl="0" indent="0">
                  <a:buNone/>
                </a:pPr>
                <a:r>
                  <a:rPr lang="ro-RO" dirty="0"/>
                  <a:t> </a:t>
                </a:r>
              </a:p>
              <a:p>
                <a:endParaRPr lang="ro-RO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90C05FD-64C2-014C-A54A-5AC0E3CFF68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2" t="-746" r="-149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763328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EC2F9-C291-45CC-915C-E7B71B8EC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Condiții examen (toamna)</a:t>
            </a:r>
            <a:endParaRPr lang="en-US"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88A738B0-DE60-4A06-AEA8-E9002DEF9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3210794"/>
            <a:ext cx="4310062" cy="290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641D874-63EC-4C87-8F18-00E62A263BCC}"/>
              </a:ext>
            </a:extLst>
          </p:cNvPr>
          <p:cNvSpPr txBox="1">
            <a:spLocks/>
          </p:cNvSpPr>
          <p:nvPr/>
        </p:nvSpPr>
        <p:spPr bwMode="auto">
          <a:xfrm>
            <a:off x="292100" y="1771204"/>
            <a:ext cx="8229600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Timp de lucru: 2 ore</a:t>
            </a:r>
            <a:endParaRPr kumimoji="0" lang="ro-RO" sz="20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Grande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None/>
              <a:tabLst/>
              <a:defRPr/>
            </a:pPr>
            <a:endParaRPr kumimoji="0" lang="ro-RO" sz="20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Grande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Fără documentație (</a:t>
            </a:r>
            <a:r>
              <a:rPr kumimoji="0" lang="ro-RO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closed</a:t>
            </a:r>
            <a:r>
              <a:rPr kumimoji="0" lang="ro-RO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 </a:t>
            </a:r>
            <a:r>
              <a:rPr kumimoji="0" lang="ro-RO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book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)</a:t>
            </a:r>
          </a:p>
        </p:txBody>
      </p:sp>
      <p:pic>
        <p:nvPicPr>
          <p:cNvPr id="12" name="Picture 2" descr="C:\Users\cipsm\Desktop\de folosit\IMG_0041.JPG">
            <a:extLst>
              <a:ext uri="{FF2B5EF4-FFF2-40B4-BE49-F238E27FC236}">
                <a16:creationId xmlns:a16="http://schemas.microsoft.com/office/drawing/2014/main" id="{14131E68-C34C-4F93-92CE-BE8A531A1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489" y="3289127"/>
            <a:ext cx="3965149" cy="2826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4294073-8019-4FD3-AD30-4A9414BCAB2B}"/>
              </a:ext>
            </a:extLst>
          </p:cNvPr>
          <p:cNvSpPr/>
          <p:nvPr/>
        </p:nvSpPr>
        <p:spPr bwMode="auto">
          <a:xfrm>
            <a:off x="240503" y="5731644"/>
            <a:ext cx="3960118" cy="504056"/>
          </a:xfrm>
          <a:prstGeom prst="rect">
            <a:avLst/>
          </a:prstGeom>
          <a:solidFill>
            <a:srgbClr val="FFFFFF"/>
          </a:solidFill>
          <a:ln w="952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rgbClr val="000000"/>
              </a:solidFill>
              <a:latin typeface="Times" charset="0"/>
              <a:ea typeface="+mn-ea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C8FED7C-7043-49C1-8628-B4D66B270DC0}"/>
              </a:ext>
            </a:extLst>
          </p:cNvPr>
          <p:cNvCxnSpPr/>
          <p:nvPr/>
        </p:nvCxnSpPr>
        <p:spPr bwMode="auto">
          <a:xfrm flipV="1">
            <a:off x="0" y="3210794"/>
            <a:ext cx="4211638" cy="2905125"/>
          </a:xfrm>
          <a:prstGeom prst="line">
            <a:avLst/>
          </a:prstGeom>
          <a:solidFill>
            <a:srgbClr val="3568C7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704B4ED-B11D-4502-897B-0DBBE10A9435}"/>
              </a:ext>
            </a:extLst>
          </p:cNvPr>
          <p:cNvCxnSpPr/>
          <p:nvPr/>
        </p:nvCxnSpPr>
        <p:spPr bwMode="auto">
          <a:xfrm>
            <a:off x="152400" y="3427389"/>
            <a:ext cx="4211638" cy="2808311"/>
          </a:xfrm>
          <a:prstGeom prst="line">
            <a:avLst/>
          </a:prstGeom>
          <a:solidFill>
            <a:srgbClr val="3568C7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588935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3333F-4E9B-4857-B4BE-BD96AE1EC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model de </a:t>
            </a:r>
            <a:r>
              <a:rPr lang="en-US" dirty="0" err="1"/>
              <a:t>subiect</a:t>
            </a:r>
            <a:r>
              <a:rPr lang="en-US" dirty="0"/>
              <a:t> de </a:t>
            </a:r>
            <a:r>
              <a:rPr lang="en-US" dirty="0" err="1"/>
              <a:t>examen</a:t>
            </a:r>
            <a:r>
              <a:rPr lang="en-US" dirty="0"/>
              <a:t> la APD</a:t>
            </a:r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5AE7B588-3D0B-46A7-8D93-83D11612BD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6152" y="1321923"/>
            <a:ext cx="8731696" cy="291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533400" indent="-533400" eaLnBrk="1" hangingPunct="1">
              <a:lnSpc>
                <a:spcPct val="80000"/>
              </a:lnSpc>
              <a:buFontTx/>
              <a:buNone/>
            </a:pPr>
            <a:r>
              <a:rPr lang="en-US" sz="2000" b="1" i="1" kern="0" dirty="0" err="1">
                <a:cs typeface="Arial" charset="0"/>
              </a:rPr>
              <a:t>Subiectul</a:t>
            </a:r>
            <a:r>
              <a:rPr lang="en-US" sz="2000" b="1" i="1" kern="0" dirty="0">
                <a:cs typeface="Arial" charset="0"/>
              </a:rPr>
              <a:t> 1</a:t>
            </a:r>
            <a:r>
              <a:rPr lang="en-US" sz="2000" kern="0" dirty="0">
                <a:cs typeface="Arial" charset="0"/>
              </a:rPr>
              <a:t>. </a:t>
            </a:r>
            <a:r>
              <a:rPr lang="en-US" sz="2000" kern="0" dirty="0">
                <a:solidFill>
                  <a:srgbClr val="FF0000"/>
                </a:solidFill>
                <a:cs typeface="Arial" charset="0"/>
              </a:rPr>
              <a:t>(2 </a:t>
            </a:r>
            <a:r>
              <a:rPr lang="en-US" sz="2000" kern="0" dirty="0" err="1">
                <a:solidFill>
                  <a:srgbClr val="FF0000"/>
                </a:solidFill>
                <a:cs typeface="Arial" charset="0"/>
              </a:rPr>
              <a:t>puncte</a:t>
            </a:r>
            <a:r>
              <a:rPr lang="en-US" sz="2000" kern="0" dirty="0">
                <a:solidFill>
                  <a:srgbClr val="FF0000"/>
                </a:solidFill>
                <a:cs typeface="Arial" charset="0"/>
              </a:rPr>
              <a:t>) </a:t>
            </a:r>
            <a:r>
              <a:rPr lang="en-US" sz="2000" kern="0" dirty="0" err="1">
                <a:cs typeface="Arial" charset="0"/>
              </a:rPr>
              <a:t>Ceasuri</a:t>
            </a:r>
            <a:r>
              <a:rPr lang="en-US" sz="2000" kern="0" dirty="0">
                <a:cs typeface="Arial" charset="0"/>
              </a:rPr>
              <a:t> </a:t>
            </a:r>
            <a:r>
              <a:rPr lang="en-US" sz="2000" kern="0" dirty="0" err="1">
                <a:cs typeface="Arial" charset="0"/>
              </a:rPr>
              <a:t>logice</a:t>
            </a:r>
            <a:r>
              <a:rPr lang="en-US" sz="2000" kern="0" dirty="0">
                <a:cs typeface="Arial" charset="0"/>
              </a:rPr>
              <a:t> </a:t>
            </a:r>
            <a:r>
              <a:rPr lang="en-US" sz="2000" kern="0" dirty="0" err="1">
                <a:cs typeface="Arial" charset="0"/>
              </a:rPr>
              <a:t>vectoriale</a:t>
            </a:r>
            <a:r>
              <a:rPr lang="en-US" sz="2000" kern="0" dirty="0">
                <a:cs typeface="Arial" charset="0"/>
              </a:rPr>
              <a:t>. </a:t>
            </a:r>
            <a:r>
              <a:rPr lang="en-US" sz="2000" kern="0" dirty="0" err="1">
                <a:cs typeface="Arial" charset="0"/>
              </a:rPr>
              <a:t>Trata</a:t>
            </a:r>
            <a:r>
              <a:rPr lang="ro-RO" sz="2000" kern="0" dirty="0">
                <a:cs typeface="Arial" charset="0"/>
              </a:rPr>
              <a:t>ț</a:t>
            </a:r>
            <a:r>
              <a:rPr lang="en-US" sz="2000" kern="0" dirty="0" err="1">
                <a:cs typeface="Arial" charset="0"/>
              </a:rPr>
              <a:t>i</a:t>
            </a:r>
            <a:r>
              <a:rPr lang="en-US" sz="2000" kern="0" dirty="0">
                <a:cs typeface="Arial" charset="0"/>
              </a:rPr>
              <a:t>:</a:t>
            </a:r>
          </a:p>
          <a:p>
            <a:pPr marL="533400" indent="-533400" eaLnBrk="1" hangingPunct="1">
              <a:lnSpc>
                <a:spcPct val="80000"/>
              </a:lnSpc>
              <a:buFontTx/>
              <a:buNone/>
            </a:pPr>
            <a:r>
              <a:rPr lang="en-US" sz="2000" kern="0" dirty="0">
                <a:cs typeface="Arial" charset="0"/>
              </a:rPr>
              <a:t>1.1 </a:t>
            </a:r>
            <a:r>
              <a:rPr lang="en-US" sz="2000" kern="0" dirty="0" err="1">
                <a:cs typeface="Arial" charset="0"/>
              </a:rPr>
              <a:t>Conceptul</a:t>
            </a:r>
            <a:r>
              <a:rPr lang="en-US" sz="2000" kern="0" dirty="0">
                <a:cs typeface="Arial" charset="0"/>
              </a:rPr>
              <a:t> general </a:t>
            </a:r>
            <a:r>
              <a:rPr lang="en-US" sz="2000" kern="0" dirty="0">
                <a:solidFill>
                  <a:srgbClr val="FF0000"/>
                </a:solidFill>
                <a:cs typeface="Arial" charset="0"/>
              </a:rPr>
              <a:t>(0.7 p)</a:t>
            </a:r>
          </a:p>
          <a:p>
            <a:pPr marL="914400" lvl="1" indent="-457200" eaLnBrk="1" hangingPunct="1">
              <a:lnSpc>
                <a:spcPct val="80000"/>
              </a:lnSpc>
              <a:buFontTx/>
              <a:buNone/>
            </a:pPr>
            <a:r>
              <a:rPr lang="en-US" sz="1800" kern="0" dirty="0" err="1">
                <a:cs typeface="Arial" charset="0"/>
              </a:rPr>
              <a:t>Motivatia</a:t>
            </a:r>
            <a:r>
              <a:rPr lang="en-US" sz="1800" kern="0" dirty="0">
                <a:cs typeface="Arial" charset="0"/>
              </a:rPr>
              <a:t> </a:t>
            </a:r>
            <a:r>
              <a:rPr lang="en-US" sz="1800" kern="0" dirty="0" err="1">
                <a:cs typeface="Arial" charset="0"/>
              </a:rPr>
              <a:t>folosirii</a:t>
            </a:r>
            <a:r>
              <a:rPr lang="en-US" sz="1800" kern="0" dirty="0">
                <a:cs typeface="Arial" charset="0"/>
              </a:rPr>
              <a:t> </a:t>
            </a:r>
            <a:r>
              <a:rPr lang="en-US" sz="1800" kern="0" dirty="0" err="1">
                <a:cs typeface="Arial" charset="0"/>
              </a:rPr>
              <a:t>ceasurilor</a:t>
            </a:r>
            <a:r>
              <a:rPr lang="en-US" sz="1800" kern="0" dirty="0">
                <a:cs typeface="Arial" charset="0"/>
              </a:rPr>
              <a:t> </a:t>
            </a:r>
            <a:r>
              <a:rPr lang="en-US" sz="1800" kern="0" dirty="0" err="1">
                <a:cs typeface="Arial" charset="0"/>
              </a:rPr>
              <a:t>logice</a:t>
            </a:r>
            <a:r>
              <a:rPr lang="en-US" sz="1800" kern="0" dirty="0">
                <a:cs typeface="Arial" charset="0"/>
              </a:rPr>
              <a:t>: de </a:t>
            </a:r>
            <a:r>
              <a:rPr lang="en-US" sz="1800" kern="0" dirty="0" err="1">
                <a:cs typeface="Arial" charset="0"/>
              </a:rPr>
              <a:t>ce</a:t>
            </a:r>
            <a:r>
              <a:rPr lang="en-US" sz="1800" kern="0" dirty="0">
                <a:cs typeface="Arial" charset="0"/>
              </a:rPr>
              <a:t> </a:t>
            </a:r>
            <a:r>
              <a:rPr lang="en-US" sz="1800" kern="0" dirty="0" err="1">
                <a:cs typeface="Arial" charset="0"/>
              </a:rPr>
              <a:t>este</a:t>
            </a:r>
            <a:r>
              <a:rPr lang="en-US" sz="1800" kern="0" dirty="0">
                <a:cs typeface="Arial" charset="0"/>
              </a:rPr>
              <a:t> </a:t>
            </a:r>
            <a:r>
              <a:rPr lang="en-US" sz="1800" kern="0" dirty="0" err="1">
                <a:cs typeface="Arial" charset="0"/>
              </a:rPr>
              <a:t>nevoie</a:t>
            </a:r>
            <a:r>
              <a:rPr lang="en-US" sz="1800" kern="0" dirty="0">
                <a:cs typeface="Arial" charset="0"/>
              </a:rPr>
              <a:t> de </a:t>
            </a:r>
            <a:r>
              <a:rPr lang="en-US" sz="1800" kern="0" dirty="0" err="1">
                <a:cs typeface="Arial" charset="0"/>
              </a:rPr>
              <a:t>ele</a:t>
            </a:r>
            <a:r>
              <a:rPr lang="en-US" sz="1800" kern="0" dirty="0">
                <a:cs typeface="Arial" charset="0"/>
              </a:rPr>
              <a:t> (</a:t>
            </a:r>
            <a:r>
              <a:rPr lang="en-US" sz="1800" kern="0" dirty="0" err="1">
                <a:cs typeface="Arial" charset="0"/>
              </a:rPr>
              <a:t>ce</a:t>
            </a:r>
            <a:r>
              <a:rPr lang="en-US" sz="1800" kern="0" dirty="0">
                <a:cs typeface="Arial" charset="0"/>
              </a:rPr>
              <a:t> </a:t>
            </a:r>
            <a:r>
              <a:rPr lang="en-US" sz="1800" kern="0" dirty="0" err="1">
                <a:cs typeface="Arial" charset="0"/>
              </a:rPr>
              <a:t>aduce</a:t>
            </a:r>
            <a:r>
              <a:rPr lang="en-US" sz="1800" kern="0" dirty="0">
                <a:cs typeface="Arial" charset="0"/>
              </a:rPr>
              <a:t> </a:t>
            </a:r>
            <a:r>
              <a:rPr lang="en-US" sz="1800" kern="0" dirty="0" err="1">
                <a:cs typeface="Arial" charset="0"/>
              </a:rPr>
              <a:t>nou</a:t>
            </a:r>
            <a:r>
              <a:rPr lang="en-US" sz="1800" kern="0" dirty="0">
                <a:cs typeface="Arial" charset="0"/>
              </a:rPr>
              <a:t> fa</a:t>
            </a:r>
            <a:r>
              <a:rPr lang="ro-RO" sz="1800" kern="0" dirty="0" err="1">
                <a:cs typeface="Arial" charset="0"/>
              </a:rPr>
              <a:t>ță</a:t>
            </a:r>
            <a:r>
              <a:rPr lang="ro-RO" sz="1800" kern="0" dirty="0">
                <a:cs typeface="Arial" charset="0"/>
              </a:rPr>
              <a:t> </a:t>
            </a:r>
          </a:p>
          <a:p>
            <a:pPr marL="914400" lvl="1" indent="-457200" eaLnBrk="1" hangingPunct="1">
              <a:lnSpc>
                <a:spcPct val="80000"/>
              </a:lnSpc>
              <a:buFontTx/>
              <a:buNone/>
            </a:pPr>
            <a:r>
              <a:rPr lang="en-US" sz="1800" kern="0" dirty="0">
                <a:cs typeface="Arial" charset="0"/>
              </a:rPr>
              <a:t>de </a:t>
            </a:r>
            <a:r>
              <a:rPr lang="en-US" sz="1800" kern="0" dirty="0" err="1">
                <a:cs typeface="Arial" charset="0"/>
              </a:rPr>
              <a:t>alte</a:t>
            </a:r>
            <a:r>
              <a:rPr lang="en-US" sz="1800" kern="0" dirty="0">
                <a:cs typeface="Arial" charset="0"/>
              </a:rPr>
              <a:t> </a:t>
            </a:r>
            <a:r>
              <a:rPr lang="en-US" sz="1800" kern="0" dirty="0" err="1">
                <a:cs typeface="Arial" charset="0"/>
              </a:rPr>
              <a:t>metode</a:t>
            </a:r>
            <a:r>
              <a:rPr lang="en-US" sz="1800" kern="0" dirty="0">
                <a:cs typeface="Arial" charset="0"/>
              </a:rPr>
              <a:t>). </a:t>
            </a:r>
          </a:p>
          <a:p>
            <a:pPr marL="914400" lvl="1" indent="-457200" eaLnBrk="1" hangingPunct="1">
              <a:lnSpc>
                <a:spcPct val="80000"/>
              </a:lnSpc>
              <a:buFontTx/>
              <a:buNone/>
            </a:pPr>
            <a:r>
              <a:rPr lang="en-US" sz="1800" kern="0" dirty="0" err="1">
                <a:cs typeface="Arial" charset="0"/>
              </a:rPr>
              <a:t>Principiul</a:t>
            </a:r>
            <a:r>
              <a:rPr lang="en-US" sz="1800" kern="0" dirty="0">
                <a:cs typeface="Arial" charset="0"/>
              </a:rPr>
              <a:t> </a:t>
            </a:r>
            <a:r>
              <a:rPr lang="en-US" sz="1800" kern="0" dirty="0" err="1">
                <a:cs typeface="Arial" charset="0"/>
              </a:rPr>
              <a:t>ceasurilor</a:t>
            </a:r>
            <a:r>
              <a:rPr lang="en-US" sz="1800" kern="0" dirty="0">
                <a:cs typeface="Arial" charset="0"/>
              </a:rPr>
              <a:t> </a:t>
            </a:r>
            <a:r>
              <a:rPr lang="en-US" sz="1800" kern="0" dirty="0" err="1">
                <a:cs typeface="Arial" charset="0"/>
              </a:rPr>
              <a:t>logice</a:t>
            </a:r>
            <a:r>
              <a:rPr lang="en-US" sz="1800" kern="0" dirty="0">
                <a:cs typeface="Arial" charset="0"/>
              </a:rPr>
              <a:t> </a:t>
            </a:r>
            <a:r>
              <a:rPr lang="en-US" sz="1800" kern="0" dirty="0" err="1">
                <a:cs typeface="Arial" charset="0"/>
              </a:rPr>
              <a:t>vectoriale</a:t>
            </a:r>
            <a:r>
              <a:rPr lang="en-US" sz="1800" kern="0" dirty="0">
                <a:cs typeface="Arial" charset="0"/>
              </a:rPr>
              <a:t>. </a:t>
            </a:r>
          </a:p>
          <a:p>
            <a:pPr marL="533400" indent="-533400" eaLnBrk="1" hangingPunct="1">
              <a:lnSpc>
                <a:spcPct val="80000"/>
              </a:lnSpc>
              <a:buFontTx/>
              <a:buNone/>
            </a:pPr>
            <a:r>
              <a:rPr lang="en-US" sz="2000" kern="0" dirty="0">
                <a:cs typeface="Arial" charset="0"/>
              </a:rPr>
              <a:t>1.2 </a:t>
            </a:r>
            <a:r>
              <a:rPr lang="en-US" sz="2000" kern="0" dirty="0" err="1">
                <a:cs typeface="Arial" charset="0"/>
              </a:rPr>
              <a:t>Pentru</a:t>
            </a:r>
            <a:r>
              <a:rPr lang="en-US" sz="2000" kern="0" dirty="0">
                <a:cs typeface="Arial" charset="0"/>
              </a:rPr>
              <a:t> </a:t>
            </a:r>
            <a:r>
              <a:rPr lang="en-US" sz="2000" kern="0" dirty="0" err="1">
                <a:cs typeface="Arial" charset="0"/>
              </a:rPr>
              <a:t>procesele</a:t>
            </a:r>
            <a:r>
              <a:rPr lang="en-US" sz="2000" kern="0" dirty="0">
                <a:cs typeface="Arial" charset="0"/>
              </a:rPr>
              <a:t> din </a:t>
            </a:r>
            <a:r>
              <a:rPr lang="en-US" sz="2000" kern="0" dirty="0" err="1">
                <a:cs typeface="Arial" charset="0"/>
              </a:rPr>
              <a:t>figur</a:t>
            </a:r>
            <a:r>
              <a:rPr lang="ro-RO" sz="2000" kern="0" dirty="0">
                <a:cs typeface="Arial" charset="0"/>
              </a:rPr>
              <a:t>ă</a:t>
            </a:r>
            <a:r>
              <a:rPr lang="en-US" sz="2000" kern="0" dirty="0">
                <a:cs typeface="Arial" charset="0"/>
              </a:rPr>
              <a:t>, </a:t>
            </a:r>
            <a:r>
              <a:rPr lang="en-US" sz="2000" kern="0" dirty="0" err="1">
                <a:cs typeface="Arial" charset="0"/>
              </a:rPr>
              <a:t>preciza</a:t>
            </a:r>
            <a:r>
              <a:rPr lang="ro-RO" sz="2000" kern="0" dirty="0">
                <a:cs typeface="Arial" charset="0"/>
              </a:rPr>
              <a:t>ț</a:t>
            </a:r>
            <a:r>
              <a:rPr lang="en-US" sz="2000" kern="0" dirty="0" err="1">
                <a:cs typeface="Arial" charset="0"/>
              </a:rPr>
              <a:t>i</a:t>
            </a:r>
            <a:r>
              <a:rPr lang="en-US" sz="2000" kern="0" dirty="0">
                <a:cs typeface="Arial" charset="0"/>
              </a:rPr>
              <a:t> </a:t>
            </a:r>
            <a:r>
              <a:rPr lang="en-US" sz="2000" kern="0" dirty="0" err="1">
                <a:cs typeface="Arial" charset="0"/>
              </a:rPr>
              <a:t>vectorii</a:t>
            </a:r>
            <a:r>
              <a:rPr lang="en-US" sz="2000" kern="0" dirty="0">
                <a:cs typeface="Arial" charset="0"/>
              </a:rPr>
              <a:t> de </a:t>
            </a:r>
            <a:r>
              <a:rPr lang="en-US" sz="2000" kern="0" dirty="0" err="1">
                <a:cs typeface="Arial" charset="0"/>
              </a:rPr>
              <a:t>timp</a:t>
            </a:r>
            <a:r>
              <a:rPr lang="en-US" sz="2000" kern="0" dirty="0">
                <a:cs typeface="Arial" charset="0"/>
              </a:rPr>
              <a:t> </a:t>
            </a:r>
            <a:r>
              <a:rPr lang="en-US" sz="2000" kern="0" dirty="0" err="1">
                <a:cs typeface="Arial" charset="0"/>
              </a:rPr>
              <a:t>asocia</a:t>
            </a:r>
            <a:r>
              <a:rPr lang="ro-RO" sz="2000" kern="0" dirty="0">
                <a:cs typeface="Arial" charset="0"/>
              </a:rPr>
              <a:t>ț</a:t>
            </a:r>
            <a:r>
              <a:rPr lang="en-US" sz="2000" kern="0" dirty="0" err="1">
                <a:cs typeface="Arial" charset="0"/>
              </a:rPr>
              <a:t>i</a:t>
            </a:r>
            <a:r>
              <a:rPr lang="ro-RO" sz="2000" kern="0" dirty="0">
                <a:cs typeface="Arial" charset="0"/>
              </a:rPr>
              <a:t>  </a:t>
            </a:r>
          </a:p>
          <a:p>
            <a:pPr marL="533400" indent="-533400" eaLnBrk="1" hangingPunct="1">
              <a:lnSpc>
                <a:spcPct val="80000"/>
              </a:lnSpc>
              <a:buFontTx/>
              <a:buNone/>
            </a:pPr>
            <a:r>
              <a:rPr lang="ro-RO" sz="2000" kern="0" dirty="0">
                <a:cs typeface="Arial" charset="0"/>
              </a:rPr>
              <a:t>      </a:t>
            </a:r>
            <a:r>
              <a:rPr lang="en-US" sz="2000" kern="0" dirty="0" err="1">
                <a:cs typeface="Arial" charset="0"/>
              </a:rPr>
              <a:t>evenimentelor</a:t>
            </a:r>
            <a:r>
              <a:rPr lang="en-US" sz="2000" kern="0" dirty="0">
                <a:cs typeface="Arial" charset="0"/>
              </a:rPr>
              <a:t> </a:t>
            </a:r>
            <a:r>
              <a:rPr lang="en-US" sz="2000" kern="0" dirty="0" err="1">
                <a:cs typeface="Arial" charset="0"/>
              </a:rPr>
              <a:t>specificate</a:t>
            </a:r>
            <a:r>
              <a:rPr lang="en-US" sz="2000" kern="0" dirty="0">
                <a:cs typeface="Arial" charset="0"/>
              </a:rPr>
              <a:t>. </a:t>
            </a:r>
            <a:r>
              <a:rPr lang="en-US" sz="2000" kern="0" dirty="0" err="1">
                <a:cs typeface="Arial" charset="0"/>
              </a:rPr>
              <a:t>Axele</a:t>
            </a:r>
            <a:r>
              <a:rPr lang="en-US" sz="2000" kern="0" dirty="0">
                <a:cs typeface="Arial" charset="0"/>
              </a:rPr>
              <a:t> </a:t>
            </a:r>
            <a:r>
              <a:rPr lang="en-US" sz="2000" kern="0" dirty="0" err="1">
                <a:cs typeface="Arial" charset="0"/>
              </a:rPr>
              <a:t>orizontale</a:t>
            </a:r>
            <a:r>
              <a:rPr lang="en-US" sz="2000" kern="0" dirty="0">
                <a:cs typeface="Arial" charset="0"/>
              </a:rPr>
              <a:t> </a:t>
            </a:r>
            <a:r>
              <a:rPr lang="en-US" sz="2000" kern="0" dirty="0" err="1">
                <a:cs typeface="Arial" charset="0"/>
              </a:rPr>
              <a:t>reprezint</a:t>
            </a:r>
            <a:r>
              <a:rPr lang="ro-RO" sz="2000" kern="0" dirty="0">
                <a:cs typeface="Arial" charset="0"/>
              </a:rPr>
              <a:t>ă</a:t>
            </a:r>
            <a:r>
              <a:rPr lang="en-US" sz="2000" kern="0" dirty="0">
                <a:cs typeface="Arial" charset="0"/>
              </a:rPr>
              <a:t> </a:t>
            </a:r>
            <a:r>
              <a:rPr lang="en-US" sz="2000" kern="0" dirty="0" err="1">
                <a:cs typeface="Arial" charset="0"/>
              </a:rPr>
              <a:t>timpul</a:t>
            </a:r>
            <a:r>
              <a:rPr lang="en-US" sz="2000" kern="0" dirty="0">
                <a:cs typeface="Arial" charset="0"/>
              </a:rPr>
              <a:t>. </a:t>
            </a:r>
            <a:r>
              <a:rPr lang="en-US" sz="2000" kern="0" dirty="0">
                <a:solidFill>
                  <a:srgbClr val="FF0000"/>
                </a:solidFill>
                <a:cs typeface="Arial" charset="0"/>
              </a:rPr>
              <a:t>(0.3 p)</a:t>
            </a:r>
          </a:p>
          <a:p>
            <a:pPr marL="533400" indent="-533400" eaLnBrk="1" hangingPunct="1">
              <a:lnSpc>
                <a:spcPct val="80000"/>
              </a:lnSpc>
              <a:buFontTx/>
              <a:buNone/>
            </a:pPr>
            <a:r>
              <a:rPr lang="en-US" sz="2000" kern="0" dirty="0">
                <a:cs typeface="Arial" charset="0"/>
              </a:rPr>
              <a:t>1.3 </a:t>
            </a:r>
            <a:r>
              <a:rPr lang="en-US" sz="2000" kern="0" dirty="0" err="1">
                <a:cs typeface="Arial" charset="0"/>
              </a:rPr>
              <a:t>Aplica</a:t>
            </a:r>
            <a:r>
              <a:rPr lang="ro-RO" sz="2000" kern="0" dirty="0">
                <a:cs typeface="Arial" charset="0"/>
              </a:rPr>
              <a:t>ț</a:t>
            </a:r>
            <a:r>
              <a:rPr lang="en-US" sz="2000" kern="0" dirty="0" err="1">
                <a:cs typeface="Arial" charset="0"/>
              </a:rPr>
              <a:t>ie</a:t>
            </a:r>
            <a:r>
              <a:rPr lang="en-US" sz="2000" kern="0" dirty="0">
                <a:cs typeface="Arial" charset="0"/>
              </a:rPr>
              <a:t> - </a:t>
            </a:r>
            <a:r>
              <a:rPr lang="en-US" sz="2000" kern="0" dirty="0" err="1">
                <a:cs typeface="Arial" charset="0"/>
              </a:rPr>
              <a:t>ordonarea</a:t>
            </a:r>
            <a:r>
              <a:rPr lang="en-US" sz="2000" kern="0" dirty="0">
                <a:cs typeface="Arial" charset="0"/>
              </a:rPr>
              <a:t> </a:t>
            </a:r>
            <a:r>
              <a:rPr lang="en-US" sz="2000" kern="0" dirty="0" err="1">
                <a:cs typeface="Arial" charset="0"/>
              </a:rPr>
              <a:t>cauzal</a:t>
            </a:r>
            <a:r>
              <a:rPr lang="ro-RO" sz="2000" kern="0" dirty="0">
                <a:cs typeface="Arial" charset="0"/>
              </a:rPr>
              <a:t>ă</a:t>
            </a:r>
            <a:r>
              <a:rPr lang="en-US" sz="2000" kern="0" dirty="0">
                <a:cs typeface="Arial" charset="0"/>
              </a:rPr>
              <a:t> </a:t>
            </a:r>
            <a:r>
              <a:rPr lang="en-US" sz="2000" i="1" kern="0" dirty="0">
                <a:cs typeface="Arial" charset="0"/>
              </a:rPr>
              <a:t>multicast</a:t>
            </a:r>
            <a:r>
              <a:rPr lang="en-US" sz="2000" kern="0" dirty="0">
                <a:cs typeface="Arial" charset="0"/>
              </a:rPr>
              <a:t>. </a:t>
            </a:r>
            <a:r>
              <a:rPr lang="en-US" sz="2000" kern="0" dirty="0">
                <a:solidFill>
                  <a:srgbClr val="FF0000"/>
                </a:solidFill>
                <a:cs typeface="Arial" charset="0"/>
              </a:rPr>
              <a:t>(1 p) </a:t>
            </a:r>
          </a:p>
          <a:p>
            <a:pPr marL="914400" lvl="1" indent="-457200" eaLnBrk="1" hangingPunct="1">
              <a:lnSpc>
                <a:spcPct val="80000"/>
              </a:lnSpc>
              <a:buFontTx/>
              <a:buNone/>
            </a:pPr>
            <a:r>
              <a:rPr lang="en-US" sz="1800" kern="0" dirty="0" err="1">
                <a:cs typeface="Arial" charset="0"/>
              </a:rPr>
              <a:t>Specificarea</a:t>
            </a:r>
            <a:r>
              <a:rPr lang="en-US" sz="1800" kern="0" dirty="0">
                <a:cs typeface="Arial" charset="0"/>
              </a:rPr>
              <a:t> </a:t>
            </a:r>
            <a:r>
              <a:rPr lang="en-US" sz="1800" kern="0" dirty="0" err="1">
                <a:cs typeface="Arial" charset="0"/>
              </a:rPr>
              <a:t>problemei</a:t>
            </a:r>
            <a:r>
              <a:rPr lang="en-US" sz="1800" kern="0" dirty="0">
                <a:cs typeface="Arial" charset="0"/>
              </a:rPr>
              <a:t>.</a:t>
            </a:r>
          </a:p>
          <a:p>
            <a:pPr marL="914400" lvl="1" indent="-457200" eaLnBrk="1" hangingPunct="1">
              <a:lnSpc>
                <a:spcPct val="80000"/>
              </a:lnSpc>
              <a:buFontTx/>
              <a:buNone/>
            </a:pPr>
            <a:r>
              <a:rPr lang="en-US" sz="1800" kern="0" dirty="0" err="1">
                <a:cs typeface="Arial" charset="0"/>
              </a:rPr>
              <a:t>Solu</a:t>
            </a:r>
            <a:r>
              <a:rPr lang="ro-RO" sz="1800" kern="0" dirty="0">
                <a:cs typeface="Arial" charset="0"/>
              </a:rPr>
              <a:t>ț</a:t>
            </a:r>
            <a:r>
              <a:rPr lang="en-US" sz="1800" kern="0" dirty="0" err="1">
                <a:cs typeface="Arial" charset="0"/>
              </a:rPr>
              <a:t>ia</a:t>
            </a:r>
            <a:r>
              <a:rPr lang="ro-RO" sz="1800" kern="0" dirty="0">
                <a:cs typeface="Arial" charset="0"/>
              </a:rPr>
              <a:t> – </a:t>
            </a:r>
            <a:r>
              <a:rPr lang="en-US" sz="1800" kern="0" dirty="0">
                <a:cs typeface="Arial" charset="0"/>
              </a:rPr>
              <a:t>cu</a:t>
            </a:r>
            <a:r>
              <a:rPr lang="ro-RO" sz="1800" kern="0" dirty="0">
                <a:cs typeface="Arial" charset="0"/>
              </a:rPr>
              <a:t> </a:t>
            </a:r>
            <a:r>
              <a:rPr lang="en-US" sz="1800" kern="0" dirty="0" err="1">
                <a:cs typeface="Arial" charset="0"/>
              </a:rPr>
              <a:t>descrierea</a:t>
            </a:r>
            <a:r>
              <a:rPr lang="en-US" sz="1800" kern="0" dirty="0">
                <a:cs typeface="Arial" charset="0"/>
              </a:rPr>
              <a:t> ac</a:t>
            </a:r>
            <a:r>
              <a:rPr lang="ro-RO" sz="1800" kern="0" dirty="0">
                <a:cs typeface="Arial" charset="0"/>
              </a:rPr>
              <a:t>ț</a:t>
            </a:r>
            <a:r>
              <a:rPr lang="en-US" sz="1800" kern="0" dirty="0" err="1">
                <a:cs typeface="Arial" charset="0"/>
              </a:rPr>
              <a:t>iunilor</a:t>
            </a:r>
            <a:r>
              <a:rPr lang="en-US" sz="1800" kern="0" dirty="0">
                <a:cs typeface="Arial" charset="0"/>
              </a:rPr>
              <a:t> la </a:t>
            </a:r>
            <a:r>
              <a:rPr lang="en-US" sz="1800" kern="0" dirty="0" err="1">
                <a:cs typeface="Arial" charset="0"/>
              </a:rPr>
              <a:t>trimiterea</a:t>
            </a:r>
            <a:r>
              <a:rPr lang="en-US" sz="1800" kern="0" dirty="0">
                <a:cs typeface="Arial" charset="0"/>
              </a:rPr>
              <a:t>, </a:t>
            </a:r>
            <a:r>
              <a:rPr lang="en-US" sz="1800" kern="0" dirty="0" err="1">
                <a:cs typeface="Arial" charset="0"/>
              </a:rPr>
              <a:t>recep</a:t>
            </a:r>
            <a:r>
              <a:rPr lang="ro-RO" sz="1800" kern="0" dirty="0">
                <a:cs typeface="Arial" charset="0"/>
              </a:rPr>
              <a:t>ț</a:t>
            </a:r>
            <a:r>
              <a:rPr lang="en-US" sz="1800" kern="0" dirty="0" err="1">
                <a:cs typeface="Arial" charset="0"/>
              </a:rPr>
              <a:t>ia</a:t>
            </a:r>
            <a:r>
              <a:rPr lang="en-US" sz="1800" kern="0" dirty="0">
                <a:cs typeface="Arial" charset="0"/>
              </a:rPr>
              <a:t> </a:t>
            </a:r>
            <a:r>
              <a:rPr lang="ro-RO" sz="1800" kern="0" dirty="0">
                <a:cs typeface="Arial" charset="0"/>
              </a:rPr>
              <a:t>ș</a:t>
            </a:r>
            <a:r>
              <a:rPr lang="en-US" sz="1800" kern="0" dirty="0" err="1">
                <a:cs typeface="Arial" charset="0"/>
              </a:rPr>
              <a:t>i</a:t>
            </a:r>
            <a:r>
              <a:rPr lang="en-US" sz="1800" kern="0" dirty="0">
                <a:cs typeface="Arial" charset="0"/>
              </a:rPr>
              <a:t> </a:t>
            </a:r>
            <a:r>
              <a:rPr lang="en-US" sz="1800" kern="0" dirty="0" err="1">
                <a:cs typeface="Arial" charset="0"/>
              </a:rPr>
              <a:t>livrarea</a:t>
            </a:r>
            <a:r>
              <a:rPr lang="en-US" sz="1800" kern="0" dirty="0">
                <a:cs typeface="Arial" charset="0"/>
              </a:rPr>
              <a:t> </a:t>
            </a:r>
            <a:r>
              <a:rPr lang="en-US" sz="1800" kern="0" dirty="0" err="1">
                <a:cs typeface="Arial" charset="0"/>
              </a:rPr>
              <a:t>mesajelor</a:t>
            </a:r>
            <a:r>
              <a:rPr lang="en-US" sz="1800" kern="0" dirty="0">
                <a:cs typeface="Arial" charset="0"/>
              </a:rPr>
              <a:t>.</a:t>
            </a:r>
          </a:p>
        </p:txBody>
      </p:sp>
      <p:sp>
        <p:nvSpPr>
          <p:cNvPr id="21" name="Line 5">
            <a:extLst>
              <a:ext uri="{FF2B5EF4-FFF2-40B4-BE49-F238E27FC236}">
                <a16:creationId xmlns:a16="http://schemas.microsoft.com/office/drawing/2014/main" id="{9EF32D15-2EB8-44AA-8352-E9493249012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3961" y="4485042"/>
            <a:ext cx="2208696" cy="807585"/>
          </a:xfrm>
          <a:prstGeom prst="line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Grande"/>
              <a:ea typeface="+mn-ea"/>
              <a:cs typeface="+mn-cs"/>
            </a:endParaRPr>
          </a:p>
        </p:txBody>
      </p:sp>
      <p:sp>
        <p:nvSpPr>
          <p:cNvPr id="22" name="Line 6">
            <a:extLst>
              <a:ext uri="{FF2B5EF4-FFF2-40B4-BE49-F238E27FC236}">
                <a16:creationId xmlns:a16="http://schemas.microsoft.com/office/drawing/2014/main" id="{B656E5F5-CB80-4805-B295-8A3C631AC7E7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2135" y="4485042"/>
            <a:ext cx="5389217" cy="0"/>
          </a:xfrm>
          <a:prstGeom prst="line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Grande"/>
              <a:ea typeface="+mn-ea"/>
              <a:cs typeface="+mn-cs"/>
            </a:endParaRPr>
          </a:p>
        </p:txBody>
      </p:sp>
      <p:sp>
        <p:nvSpPr>
          <p:cNvPr id="23" name="Line 7">
            <a:extLst>
              <a:ext uri="{FF2B5EF4-FFF2-40B4-BE49-F238E27FC236}">
                <a16:creationId xmlns:a16="http://schemas.microsoft.com/office/drawing/2014/main" id="{02C2CEB3-5666-4AFF-97D5-D6E9241E488E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2135" y="5292627"/>
            <a:ext cx="5389217" cy="0"/>
          </a:xfrm>
          <a:prstGeom prst="line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Grande"/>
              <a:ea typeface="+mn-ea"/>
              <a:cs typeface="+mn-cs"/>
            </a:endParaRPr>
          </a:p>
        </p:txBody>
      </p:sp>
      <p:sp>
        <p:nvSpPr>
          <p:cNvPr id="24" name="Line 8">
            <a:extLst>
              <a:ext uri="{FF2B5EF4-FFF2-40B4-BE49-F238E27FC236}">
                <a16:creationId xmlns:a16="http://schemas.microsoft.com/office/drawing/2014/main" id="{CCC5CFFE-A5C1-4442-A8B8-F65DC96391F0}"/>
              </a:ext>
            </a:extLst>
          </p:cNvPr>
          <p:cNvSpPr>
            <a:spLocks noChangeShapeType="1"/>
          </p:cNvSpPr>
          <p:nvPr/>
        </p:nvSpPr>
        <p:spPr bwMode="auto">
          <a:xfrm>
            <a:off x="2132135" y="6201160"/>
            <a:ext cx="5389217" cy="0"/>
          </a:xfrm>
          <a:prstGeom prst="line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Grande"/>
              <a:ea typeface="+mn-ea"/>
              <a:cs typeface="+mn-cs"/>
            </a:endParaRPr>
          </a:p>
        </p:txBody>
      </p:sp>
      <p:sp>
        <p:nvSpPr>
          <p:cNvPr id="25" name="Line 9">
            <a:extLst>
              <a:ext uri="{FF2B5EF4-FFF2-40B4-BE49-F238E27FC236}">
                <a16:creationId xmlns:a16="http://schemas.microsoft.com/office/drawing/2014/main" id="{2DBD59DE-CFEB-4B0F-B2FA-D3914B0F87CA}"/>
              </a:ext>
            </a:extLst>
          </p:cNvPr>
          <p:cNvSpPr>
            <a:spLocks noChangeShapeType="1"/>
          </p:cNvSpPr>
          <p:nvPr/>
        </p:nvSpPr>
        <p:spPr bwMode="auto">
          <a:xfrm>
            <a:off x="3810743" y="4485042"/>
            <a:ext cx="88348" cy="1716118"/>
          </a:xfrm>
          <a:prstGeom prst="line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Grande"/>
              <a:ea typeface="+mn-ea"/>
              <a:cs typeface="+mn-cs"/>
            </a:endParaRPr>
          </a:p>
        </p:txBody>
      </p:sp>
      <p:sp>
        <p:nvSpPr>
          <p:cNvPr id="26" name="Line 10">
            <a:extLst>
              <a:ext uri="{FF2B5EF4-FFF2-40B4-BE49-F238E27FC236}">
                <a16:creationId xmlns:a16="http://schemas.microsoft.com/office/drawing/2014/main" id="{5EBA90B2-AD6C-4BFD-BB1E-9C29DE53B36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40830" y="5292627"/>
            <a:ext cx="176696" cy="908533"/>
          </a:xfrm>
          <a:prstGeom prst="line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Grande"/>
              <a:ea typeface="+mn-ea"/>
              <a:cs typeface="+mn-cs"/>
            </a:endParaRPr>
          </a:p>
        </p:txBody>
      </p:sp>
      <p:sp>
        <p:nvSpPr>
          <p:cNvPr id="27" name="Text Box 11">
            <a:extLst>
              <a:ext uri="{FF2B5EF4-FFF2-40B4-BE49-F238E27FC236}">
                <a16:creationId xmlns:a16="http://schemas.microsoft.com/office/drawing/2014/main" id="{9A84D557-A55E-4C66-9699-4EE568E9B8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5352" y="4283146"/>
            <a:ext cx="530087" cy="336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</a:rPr>
              <a:t>P1</a:t>
            </a:r>
          </a:p>
        </p:txBody>
      </p:sp>
      <p:sp>
        <p:nvSpPr>
          <p:cNvPr id="28" name="Text Box 12">
            <a:extLst>
              <a:ext uri="{FF2B5EF4-FFF2-40B4-BE49-F238E27FC236}">
                <a16:creationId xmlns:a16="http://schemas.microsoft.com/office/drawing/2014/main" id="{49CA4762-2677-4B3C-B8FF-29007D82FD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5352" y="5090731"/>
            <a:ext cx="530087" cy="336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</a:rPr>
              <a:t>P2</a:t>
            </a:r>
          </a:p>
        </p:txBody>
      </p:sp>
      <p:sp>
        <p:nvSpPr>
          <p:cNvPr id="29" name="Text Box 13">
            <a:extLst>
              <a:ext uri="{FF2B5EF4-FFF2-40B4-BE49-F238E27FC236}">
                <a16:creationId xmlns:a16="http://schemas.microsoft.com/office/drawing/2014/main" id="{57CA0792-1D06-43F5-8BD4-0C560A82E8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5352" y="5999264"/>
            <a:ext cx="530087" cy="336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</a:rPr>
              <a:t>P3</a:t>
            </a:r>
          </a:p>
        </p:txBody>
      </p:sp>
      <p:sp>
        <p:nvSpPr>
          <p:cNvPr id="30" name="Text Box 14">
            <a:extLst>
              <a:ext uri="{FF2B5EF4-FFF2-40B4-BE49-F238E27FC236}">
                <a16:creationId xmlns:a16="http://schemas.microsoft.com/office/drawing/2014/main" id="{EC7EB76E-B8CB-49E8-81FF-2B2CE0861A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5613" y="4161167"/>
            <a:ext cx="530087" cy="336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</a:rPr>
              <a:t>a</a:t>
            </a:r>
          </a:p>
        </p:txBody>
      </p:sp>
      <p:sp>
        <p:nvSpPr>
          <p:cNvPr id="31" name="Text Box 15">
            <a:extLst>
              <a:ext uri="{FF2B5EF4-FFF2-40B4-BE49-F238E27FC236}">
                <a16:creationId xmlns:a16="http://schemas.microsoft.com/office/drawing/2014/main" id="{1821520F-AB19-4DBA-AA71-15D254D7E6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4048" y="4182198"/>
            <a:ext cx="530087" cy="336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</a:rPr>
              <a:t>c</a:t>
            </a:r>
          </a:p>
        </p:txBody>
      </p:sp>
      <p:sp>
        <p:nvSpPr>
          <p:cNvPr id="32" name="Text Box 16">
            <a:extLst>
              <a:ext uri="{FF2B5EF4-FFF2-40B4-BE49-F238E27FC236}">
                <a16:creationId xmlns:a16="http://schemas.microsoft.com/office/drawing/2014/main" id="{5B971E0B-B27F-4C11-8CB6-5F994D8BF0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22395" y="6201160"/>
            <a:ext cx="530087" cy="336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</a:rPr>
              <a:t>d</a:t>
            </a:r>
          </a:p>
        </p:txBody>
      </p:sp>
      <p:sp>
        <p:nvSpPr>
          <p:cNvPr id="33" name="Text Box 17">
            <a:extLst>
              <a:ext uri="{FF2B5EF4-FFF2-40B4-BE49-F238E27FC236}">
                <a16:creationId xmlns:a16="http://schemas.microsoft.com/office/drawing/2014/main" id="{957A3B6A-D2CB-4CE9-BD4B-E7D78647E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4135" y="6180129"/>
            <a:ext cx="530087" cy="336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</a:rPr>
              <a:t>e</a:t>
            </a:r>
          </a:p>
        </p:txBody>
      </p:sp>
      <p:sp>
        <p:nvSpPr>
          <p:cNvPr id="34" name="Text Box 18">
            <a:extLst>
              <a:ext uri="{FF2B5EF4-FFF2-40B4-BE49-F238E27FC236}">
                <a16:creationId xmlns:a16="http://schemas.microsoft.com/office/drawing/2014/main" id="{947B4208-D0EC-4E00-A328-9C60DA1762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0830" y="4989783"/>
            <a:ext cx="530087" cy="336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</a:rPr>
              <a:t>f</a:t>
            </a:r>
          </a:p>
        </p:txBody>
      </p:sp>
      <p:sp>
        <p:nvSpPr>
          <p:cNvPr id="35" name="Text Box 19">
            <a:extLst>
              <a:ext uri="{FF2B5EF4-FFF2-40B4-BE49-F238E27FC236}">
                <a16:creationId xmlns:a16="http://schemas.microsoft.com/office/drawing/2014/main" id="{D84FACFC-1365-40EB-9704-4E5E5CCBA7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24309" y="4989783"/>
            <a:ext cx="530087" cy="336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</a:rPr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6692812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7DA82-1C9F-4603-A540-9B5CB0E0A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model de </a:t>
            </a:r>
            <a:r>
              <a:rPr lang="en-US" dirty="0" err="1"/>
              <a:t>subiect</a:t>
            </a:r>
            <a:r>
              <a:rPr lang="en-US" dirty="0"/>
              <a:t> de </a:t>
            </a:r>
            <a:r>
              <a:rPr lang="en-US" dirty="0" err="1"/>
              <a:t>examen</a:t>
            </a:r>
            <a:r>
              <a:rPr lang="en-US" dirty="0"/>
              <a:t> la APD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3A69B9A-2371-4C10-9A33-BF7CFE23A8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7644" y="1780281"/>
            <a:ext cx="8748712" cy="397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609600" marR="0" lvl="0" indent="-6096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n-US" sz="2000" b="1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Subiectul</a:t>
            </a: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 2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.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(1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punct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) </a:t>
            </a:r>
          </a:p>
          <a:p>
            <a:pPr marL="609600" marR="0" lvl="0" indent="-6096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Grande"/>
              <a:ea typeface="+mn-ea"/>
              <a:cs typeface="Arial" charset="0"/>
            </a:endParaRPr>
          </a:p>
          <a:p>
            <a:pPr marL="609600" marR="0" lvl="0" indent="-6096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Propuneti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 un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algoritm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 de 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tip heartbeat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pentru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calculul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sumei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 a 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n</a:t>
            </a:r>
            <a:r>
              <a:rPr kumimoji="0" lang="en-US" sz="2000" b="0" i="1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2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valori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 </a:t>
            </a:r>
            <a:endParaRPr kumimoji="0" lang="ro-RO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Grande"/>
              <a:ea typeface="+mn-ea"/>
              <a:cs typeface="Arial" charset="0"/>
            </a:endParaRPr>
          </a:p>
          <a:p>
            <a:pPr marL="609600" marR="0" lvl="0" indent="-6096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de tip 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î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ntreg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. 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F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olosi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ț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i 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n</a:t>
            </a:r>
            <a:r>
              <a:rPr kumimoji="0" lang="en-US" sz="2000" b="0" i="1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2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procese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dispuse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 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î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ntr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-o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gril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ă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neperiodic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ă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. </a:t>
            </a:r>
            <a:endParaRPr kumimoji="0" lang="ro-RO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Grande"/>
              <a:ea typeface="+mn-ea"/>
              <a:cs typeface="Arial" charset="0"/>
            </a:endParaRPr>
          </a:p>
          <a:p>
            <a:pPr marL="609600" marR="0" lvl="0" indent="-6096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Deci, fiecare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proces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 poate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comunica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 cu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vecinii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 de la </a:t>
            </a:r>
            <a:r>
              <a:rPr kumimoji="0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est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, 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vest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, </a:t>
            </a:r>
            <a:r>
              <a:rPr kumimoji="0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nord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 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ș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i </a:t>
            </a:r>
            <a:r>
              <a:rPr kumimoji="0" lang="en-US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sud</a:t>
            </a:r>
            <a:r>
              <a:rPr kumimoji="0" lang="ro-RO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.</a:t>
            </a:r>
            <a:endParaRPr kumimoji="0" lang="ro-RO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Grande"/>
              <a:ea typeface="+mn-ea"/>
              <a:cs typeface="Arial" charset="0"/>
            </a:endParaRPr>
          </a:p>
          <a:p>
            <a:pPr marL="609600" marR="0" lvl="0" indent="-6096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Fiecare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proces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 de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ț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ine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,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ini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ț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ial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,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 o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singur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ă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valoare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 </a:t>
            </a:r>
            <a:r>
              <a:rPr kumimoji="0" lang="en-US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v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. </a:t>
            </a:r>
            <a:endParaRPr kumimoji="0" lang="ro-RO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Grande"/>
              <a:ea typeface="+mn-ea"/>
              <a:cs typeface="Arial" charset="0"/>
            </a:endParaRPr>
          </a:p>
          <a:p>
            <a:pPr marL="609600" marR="0" lvl="0" indent="-6096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Î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n final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,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 fiecare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proces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trebui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 s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ă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 de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ț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in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ă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valoarea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sumei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. </a:t>
            </a:r>
            <a:endParaRPr kumimoji="0" lang="ro-RO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Grande"/>
              <a:ea typeface="+mn-ea"/>
              <a:cs typeface="Arial" charset="0"/>
            </a:endParaRPr>
          </a:p>
          <a:p>
            <a:pPr marL="609600" marR="0" lvl="0" indent="-6096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endParaRPr kumimoji="0" lang="ro-RO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Grande"/>
              <a:ea typeface="+mn-ea"/>
              <a:cs typeface="Arial" charset="0"/>
            </a:endParaRPr>
          </a:p>
          <a:p>
            <a:pPr marL="609600" marR="0" lvl="0" indent="-6096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Calcula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ț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i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complexitatea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solu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ț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iei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oferite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.</a:t>
            </a:r>
          </a:p>
          <a:p>
            <a:pPr marL="609600" marR="0" lvl="0" indent="-609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Grand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0459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465B5-D281-473C-825D-C2496B67B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 model de </a:t>
            </a:r>
            <a:r>
              <a:rPr lang="en-US" dirty="0" err="1"/>
              <a:t>subiect</a:t>
            </a:r>
            <a:r>
              <a:rPr lang="en-US" dirty="0"/>
              <a:t> de </a:t>
            </a:r>
            <a:r>
              <a:rPr lang="en-US" dirty="0" err="1"/>
              <a:t>examen</a:t>
            </a:r>
            <a:r>
              <a:rPr lang="en-US" dirty="0"/>
              <a:t> la APD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F4AA68A-35A7-4F4E-8FC6-25A82763EF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325" y="1683086"/>
            <a:ext cx="8382000" cy="410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609600" marR="0" lvl="0" indent="-6096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n-US" sz="20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Subiectul 3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.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(1 punct)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Trata</a:t>
            </a:r>
            <a:r>
              <a:rPr kumimoji="0" lang="ro-RO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ț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i unul din subiectele urmatoare,</a:t>
            </a:r>
            <a:r>
              <a:rPr kumimoji="0" lang="ro-RO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la alegere:</a:t>
            </a:r>
          </a:p>
          <a:p>
            <a:pPr marL="609600" marR="0" lvl="0" indent="-609600" algn="just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Grande"/>
              <a:ea typeface="+mn-ea"/>
              <a:cs typeface="Arial" charset="0"/>
            </a:endParaRPr>
          </a:p>
          <a:p>
            <a:pPr marL="609600" marR="0" lvl="0" indent="-609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3.1. Cautarea paralel</a:t>
            </a:r>
            <a:r>
              <a:rPr kumimoji="0" lang="ro-RO" sz="20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ă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 </a:t>
            </a:r>
          </a:p>
          <a:p>
            <a:pPr marL="990600" marR="0" lvl="1" indent="-5334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06157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cs typeface="Arial" charset="0"/>
              </a:rPr>
              <a:t>Prezentarea problemei (0.2 p)</a:t>
            </a:r>
          </a:p>
          <a:p>
            <a:pPr marL="990600" marR="0" lvl="1" indent="-5334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06157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cs typeface="Arial" charset="0"/>
              </a:rPr>
              <a:t>Descrierea algoritmului (0.4 p) </a:t>
            </a:r>
          </a:p>
          <a:p>
            <a:pPr marL="990600" marR="0" lvl="1" indent="-5334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06157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cs typeface="Arial" charset="0"/>
              </a:rPr>
              <a:t>Analiza complexit</a:t>
            </a:r>
            <a:r>
              <a:rPr kumimoji="0" lang="ro-RO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cs typeface="Arial" charset="0"/>
              </a:rPr>
              <a:t>ăț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cs typeface="Arial" charset="0"/>
              </a:rPr>
              <a:t>ii (0.4 p)</a:t>
            </a:r>
          </a:p>
          <a:p>
            <a:pPr marL="609600" marR="0" lvl="0" indent="-609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Grande"/>
              <a:ea typeface="+mn-ea"/>
              <a:cs typeface="Arial" charset="0"/>
            </a:endParaRPr>
          </a:p>
          <a:p>
            <a:pPr marL="609600" marR="0" lvl="0" indent="-609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n-US" sz="20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3.2. Problema cititorilor </a:t>
            </a:r>
            <a:r>
              <a:rPr kumimoji="0" lang="ro-RO" sz="20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ș</a:t>
            </a:r>
            <a:r>
              <a:rPr kumimoji="0" lang="en-US" sz="20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Arial" charset="0"/>
              </a:rPr>
              <a:t>i scriitorilor </a:t>
            </a:r>
          </a:p>
          <a:p>
            <a:pPr marL="990600" marR="0" lvl="1" indent="-5334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06157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cs typeface="Arial" charset="0"/>
              </a:rPr>
              <a:t>Prezentarea problemei (0.2 p) </a:t>
            </a:r>
          </a:p>
          <a:p>
            <a:pPr marL="990600" marR="0" lvl="1" indent="-5334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06157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cs typeface="Arial" charset="0"/>
              </a:rPr>
              <a:t>Descrierea algoritmului (0.4 p) </a:t>
            </a:r>
          </a:p>
          <a:p>
            <a:pPr marL="990600" marR="0" lvl="1" indent="-5334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06157"/>
              </a:buClr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cs typeface="Arial" charset="0"/>
              </a:rPr>
              <a:t>Politici cu prioritate asupra cititorilor </a:t>
            </a:r>
            <a:r>
              <a:rPr kumimoji="0" lang="ro-RO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cs typeface="Arial" charset="0"/>
              </a:rPr>
              <a:t>ș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cs typeface="Arial" charset="0"/>
              </a:rPr>
              <a:t>i asupra scriitorilor (0.4 p)</a:t>
            </a:r>
          </a:p>
          <a:p>
            <a:pPr marL="609600" marR="0" lvl="0" indent="-609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Grand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99352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C4D1B-C893-4CC1-B008-5A2E74A69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Detalii finale</a:t>
            </a:r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38BDE71-30C4-4747-85DA-2EE650D978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800" y="1262477"/>
            <a:ext cx="91092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Punctajele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vor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 fi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afi</a:t>
            </a: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ș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ate pe site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Nu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ave</a:t>
            </a: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ț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i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voie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 s</a:t>
            </a: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ă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veni</a:t>
            </a: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ț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i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 cu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alta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grup</a:t>
            </a: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ă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dec</a:t>
            </a: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â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t cu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aprobarea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titularului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 de curs (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pentru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probleme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speciale</a:t>
            </a: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,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v</a:t>
            </a: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ă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 rog s</a:t>
            </a: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ă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 m</a:t>
            </a: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ă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contacta</a:t>
            </a: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ț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i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)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Pentru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nel</a:t>
            </a: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ă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muriri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,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documenta</a:t>
            </a: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ț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ie</a:t>
            </a: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,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explica</a:t>
            </a: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ț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ii</a:t>
            </a: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suplimentare</a:t>
            </a: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</a:rPr>
              <a:t>o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</a:rPr>
              <a:t>pen office</a:t>
            </a: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</a:rPr>
              <a:t>:  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</a:rPr>
              <a:t>PRECIS 605</a:t>
            </a:r>
            <a:endParaRPr kumimoji="0" lang="ro-RO" sz="24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Grande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hlinkClick r:id="rId2"/>
              </a:rPr>
              <a:t>ciprian.dobre@cs.pub.ro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</a:rPr>
              <a:t> </a:t>
            </a: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…</a:t>
            </a:r>
          </a:p>
          <a:p>
            <a:pPr marL="342900" marR="0" lvl="0" indent="-342900" algn="ctr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endParaRPr kumimoji="0" lang="ro-RO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Lucida Grande"/>
              <a:ea typeface="+mn-ea"/>
              <a:cs typeface="+mn-cs"/>
            </a:endParaRPr>
          </a:p>
          <a:p>
            <a:pPr marL="342900" marR="0" lvl="0" indent="-342900" algn="ctr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Lucida Grande"/>
                <a:ea typeface="+mn-ea"/>
                <a:cs typeface="+mn-cs"/>
              </a:rPr>
              <a:t>Baft</a:t>
            </a:r>
            <a:r>
              <a:rPr kumimoji="0" lang="ro-RO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Lucida Grande"/>
                <a:ea typeface="+mn-ea"/>
                <a:cs typeface="+mn-cs"/>
              </a:rPr>
              <a:t>ă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Lucida Grande"/>
                <a:ea typeface="+mn-ea"/>
                <a:cs typeface="+mn-cs"/>
              </a:rPr>
              <a:t> </a:t>
            </a:r>
            <a:r>
              <a:rPr kumimoji="0" lang="ro-RO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Lucida Grande"/>
                <a:ea typeface="+mn-ea"/>
                <a:cs typeface="+mn-cs"/>
              </a:rPr>
              <a:t>î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Lucida Grande"/>
                <a:ea typeface="+mn-ea"/>
                <a:cs typeface="+mn-cs"/>
              </a:rPr>
              <a:t>n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Lucida Grande"/>
                <a:ea typeface="+mn-ea"/>
                <a:cs typeface="+mn-cs"/>
              </a:rPr>
              <a:t>sesiune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Lucida Grande"/>
                <a:ea typeface="+mn-ea"/>
                <a:cs typeface="+mn-cs"/>
              </a:rPr>
              <a:t>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Lucida Grande"/>
                <a:ea typeface="+mn-ea"/>
                <a:cs typeface="+mn-cs"/>
                <a:sym typeface="Wingdings" pitchFamily="2" charset="2"/>
              </a:rPr>
              <a:t> !</a:t>
            </a:r>
          </a:p>
          <a:p>
            <a:pPr marL="342900" marR="0" lvl="0" indent="-342900" algn="ctr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endParaRPr lang="en-US" sz="2400" b="1" kern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Lucida Grande"/>
              <a:sym typeface="Wingdings" pitchFamily="2" charset="2"/>
            </a:endParaRPr>
          </a:p>
          <a:p>
            <a:pPr marL="342900" marR="0" lvl="0" indent="-342900" algn="ctr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Lucida Grande"/>
                <a:ea typeface="+mn-ea"/>
                <a:cs typeface="+mn-cs"/>
                <a:sym typeface="Wingdings" pitchFamily="2" charset="2"/>
              </a:rPr>
              <a:t>Si nu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Lucida Grande"/>
                <a:ea typeface="+mn-ea"/>
                <a:cs typeface="+mn-cs"/>
                <a:sym typeface="Wingdings" pitchFamily="2" charset="2"/>
              </a:rPr>
              <a:t>uitati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Lucida Grande"/>
                <a:ea typeface="+mn-ea"/>
                <a:cs typeface="+mn-cs"/>
                <a:sym typeface="Wingdings" pitchFamily="2" charset="2"/>
              </a:rPr>
              <a:t> ca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Lucida Grande"/>
                <a:ea typeface="+mn-ea"/>
                <a:cs typeface="+mn-cs"/>
                <a:sym typeface="Wingdings" pitchFamily="2" charset="2"/>
              </a:rPr>
              <a:t>acceptam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Lucida Grande"/>
                <a:ea typeface="+mn-ea"/>
                <a:cs typeface="+mn-cs"/>
                <a:sym typeface="Wingdings" pitchFamily="2" charset="2"/>
              </a:rPr>
              <a:t> </a:t>
            </a:r>
            <a:r>
              <a:rPr kumimoji="0" 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Lucida Grande"/>
                <a:ea typeface="+mn-ea"/>
                <a:cs typeface="+mn-cs"/>
                <a:sym typeface="Wingdings" pitchFamily="2" charset="2"/>
              </a:rPr>
              <a:t>studenti</a:t>
            </a:r>
            <a:r>
              <a:rPr kumimoji="0" lang="en-US" sz="24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Lucida Grande"/>
                <a:ea typeface="+mn-ea"/>
                <a:cs typeface="+mn-cs"/>
                <a:sym typeface="Wingdings" pitchFamily="2" charset="2"/>
              </a:rPr>
              <a:t> la </a:t>
            </a:r>
            <a:r>
              <a:rPr kumimoji="0" lang="en-US" sz="2400" b="1" i="0" u="none" strike="noStrike" kern="0" cap="none" spc="0" normalizeH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Lucida Grande"/>
                <a:ea typeface="+mn-ea"/>
                <a:cs typeface="+mn-cs"/>
                <a:sym typeface="Wingdings" pitchFamily="2" charset="2"/>
              </a:rPr>
              <a:t>practica</a:t>
            </a:r>
            <a:r>
              <a:rPr kumimoji="0" lang="en-US" sz="24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Lucida Grande"/>
                <a:ea typeface="+mn-ea"/>
                <a:cs typeface="+mn-cs"/>
                <a:sym typeface="Wingdings" pitchFamily="2" charset="2"/>
              </a:rPr>
              <a:t> de </a:t>
            </a:r>
            <a:r>
              <a:rPr kumimoji="0" lang="en-US" sz="2400" b="1" i="0" u="none" strike="noStrike" kern="0" cap="none" spc="0" normalizeH="0" noProof="0" dirty="0" err="1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Lucida Grande"/>
                <a:ea typeface="+mn-ea"/>
                <a:cs typeface="+mn-cs"/>
                <a:sym typeface="Wingdings" pitchFamily="2" charset="2"/>
              </a:rPr>
              <a:t>vara</a:t>
            </a:r>
            <a:r>
              <a:rPr kumimoji="0" lang="en-US" sz="2400" b="1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Lucida Grande"/>
                <a:ea typeface="+mn-ea"/>
                <a:cs typeface="+mn-cs"/>
                <a:sym typeface="Wingdings" pitchFamily="2" charset="2"/>
              </a:rPr>
              <a:t>!</a:t>
            </a:r>
          </a:p>
          <a:p>
            <a:pPr marL="342900" marR="0" lvl="0" indent="-342900" algn="ctr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lang="en-US" sz="2400" b="1" kern="0" baseline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ucida Grande"/>
                <a:sym typeface="Wingdings" pitchFamily="2" charset="2"/>
              </a:rPr>
              <a:t>(nu</a:t>
            </a:r>
            <a:r>
              <a:rPr lang="en-US" sz="24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ucida Grande"/>
                <a:sym typeface="Wingdings" pitchFamily="2" charset="2"/>
              </a:rPr>
              <a:t> e </a:t>
            </a:r>
            <a:r>
              <a:rPr lang="en-US" sz="2400" b="1" kern="0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ucida Grande"/>
                <a:sym typeface="Wingdings" pitchFamily="2" charset="2"/>
              </a:rPr>
              <a:t>rau</a:t>
            </a:r>
            <a:r>
              <a:rPr lang="en-US" sz="24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ucida Grande"/>
                <a:sym typeface="Wingdings" pitchFamily="2" charset="2"/>
              </a:rPr>
              <a:t> </a:t>
            </a:r>
            <a:r>
              <a:rPr lang="en-US" sz="2400" b="1" kern="0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ucida Grande"/>
                <a:sym typeface="Wingdings" pitchFamily="2" charset="2"/>
              </a:rPr>
              <a:t>sa</a:t>
            </a:r>
            <a:r>
              <a:rPr lang="en-US" sz="24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ucida Grande"/>
                <a:sym typeface="Wingdings" pitchFamily="2" charset="2"/>
              </a:rPr>
              <a:t> </a:t>
            </a:r>
            <a:r>
              <a:rPr lang="en-US" sz="2400" b="1" kern="0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ucida Grande"/>
                <a:sym typeface="Wingdings" pitchFamily="2" charset="2"/>
              </a:rPr>
              <a:t>porniti</a:t>
            </a:r>
            <a:r>
              <a:rPr lang="en-US" sz="24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ucida Grande"/>
                <a:sym typeface="Wingdings" pitchFamily="2" charset="2"/>
              </a:rPr>
              <a:t> </a:t>
            </a:r>
            <a:r>
              <a:rPr lang="en-US" sz="2400" b="1" kern="0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ucida Grande"/>
                <a:sym typeface="Wingdings" pitchFamily="2" charset="2"/>
              </a:rPr>
              <a:t>lucrarea</a:t>
            </a:r>
            <a:r>
              <a:rPr lang="en-US" sz="24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ucida Grande"/>
                <a:sym typeface="Wingdings" pitchFamily="2" charset="2"/>
              </a:rPr>
              <a:t> de </a:t>
            </a:r>
            <a:r>
              <a:rPr lang="en-US" sz="2400" b="1" kern="0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ucida Grande"/>
                <a:sym typeface="Wingdings" pitchFamily="2" charset="2"/>
              </a:rPr>
              <a:t>licenta</a:t>
            </a:r>
            <a:r>
              <a:rPr lang="en-US" sz="24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ucida Grande"/>
                <a:sym typeface="Wingdings" pitchFamily="2" charset="2"/>
              </a:rPr>
              <a:t> </a:t>
            </a:r>
            <a:r>
              <a:rPr lang="en-US" sz="2400" b="1" kern="0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ucida Grande"/>
                <a:sym typeface="Wingdings" pitchFamily="2" charset="2"/>
              </a:rPr>
              <a:t>inca</a:t>
            </a:r>
            <a:r>
              <a:rPr lang="en-US" sz="24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ucida Grande"/>
                <a:sym typeface="Wingdings" pitchFamily="2" charset="2"/>
              </a:rPr>
              <a:t> din </a:t>
            </a:r>
            <a:r>
              <a:rPr lang="en-US" sz="2400" b="1" kern="0" dirty="0" err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ucida Grande"/>
                <a:sym typeface="Wingdings" pitchFamily="2" charset="2"/>
              </a:rPr>
              <a:t>vara</a:t>
            </a:r>
            <a:r>
              <a:rPr lang="en-US" sz="2400" b="1" kern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Lucida Grande"/>
                <a:sym typeface="Wingdings" pitchFamily="2" charset="2"/>
              </a:rPr>
              <a:t>)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Lucida Grand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4333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E0E0E5-278F-442A-85CC-A6EC3643B0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63159"/>
            <a:ext cx="6120680" cy="6738416"/>
          </a:xfrm>
        </p:spPr>
      </p:pic>
    </p:spTree>
    <p:extLst>
      <p:ext uri="{BB962C8B-B14F-4D97-AF65-F5344CB8AC3E}">
        <p14:creationId xmlns:p14="http://schemas.microsoft.com/office/powerpoint/2010/main" val="30574410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16D21B-43C0-1C4C-9161-07BD9FE12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733" y="2853275"/>
            <a:ext cx="8629650" cy="720725"/>
          </a:xfrm>
        </p:spPr>
        <p:txBody>
          <a:bodyPr/>
          <a:lstStyle/>
          <a:p>
            <a:r>
              <a:rPr lang="en-US" altLang="zh-CN" dirty="0">
                <a:ea typeface="SimSun" panose="02010600030101010101" pitchFamily="2" charset="-122"/>
              </a:rPr>
              <a:t>Distributed Commit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727579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6221B2E7-08B7-3544-9F39-9073597515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4325" y="448564"/>
            <a:ext cx="8515350" cy="458788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Distributed Commit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29CB0252-F16A-4B49-88F3-7DA1A90E1F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05764" y="1510189"/>
            <a:ext cx="8515349" cy="3301604"/>
          </a:xfrm>
        </p:spPr>
        <p:txBody>
          <a:bodyPr/>
          <a:lstStyle/>
          <a:p>
            <a:pPr algn="l" eaLnBrk="1" hangingPunct="1"/>
            <a:r>
              <a:rPr lang="ro-RO" altLang="zh-CN" sz="2000" b="1" dirty="0">
                <a:ea typeface="SimSun" panose="02010600030101010101" pitchFamily="2" charset="-122"/>
              </a:rPr>
              <a:t>Scop</a:t>
            </a:r>
            <a:r>
              <a:rPr lang="ro-RO" altLang="zh-CN" sz="2000" dirty="0">
                <a:ea typeface="SimSun" panose="02010600030101010101" pitchFamily="2" charset="-122"/>
              </a:rPr>
              <a:t>: fie </a:t>
            </a:r>
            <a:r>
              <a:rPr lang="ro-RO" altLang="zh-CN" sz="2000" b="1" dirty="0" err="1">
                <a:ea typeface="SimSun" panose="02010600030101010101" pitchFamily="2" charset="-122"/>
              </a:rPr>
              <a:t>toti</a:t>
            </a:r>
            <a:r>
              <a:rPr lang="ro-RO" altLang="zh-CN" sz="2000" b="1" dirty="0">
                <a:ea typeface="SimSun" panose="02010600030101010101" pitchFamily="2" charset="-122"/>
              </a:rPr>
              <a:t> </a:t>
            </a:r>
            <a:r>
              <a:rPr lang="ro-RO" altLang="zh-CN" sz="2000" dirty="0">
                <a:ea typeface="SimSun" panose="02010600030101010101" pitchFamily="2" charset="-122"/>
              </a:rPr>
              <a:t>membrii unui grup decid asupra </a:t>
            </a:r>
            <a:r>
              <a:rPr lang="ro-RO" altLang="zh-CN" sz="2000" dirty="0" err="1">
                <a:ea typeface="SimSun" panose="02010600030101010101" pitchFamily="2" charset="-122"/>
              </a:rPr>
              <a:t>efectuarii</a:t>
            </a:r>
            <a:r>
              <a:rPr lang="ro-RO" altLang="zh-CN" sz="2000" dirty="0">
                <a:ea typeface="SimSun" panose="02010600030101010101" pitchFamily="2" charset="-122"/>
              </a:rPr>
              <a:t> unei </a:t>
            </a:r>
            <a:r>
              <a:rPr lang="ro-RO" altLang="zh-CN" sz="2000" dirty="0" err="1">
                <a:ea typeface="SimSun" panose="02010600030101010101" pitchFamily="2" charset="-122"/>
              </a:rPr>
              <a:t>operatii</a:t>
            </a:r>
            <a:r>
              <a:rPr lang="ro-RO" altLang="zh-CN" sz="2000" dirty="0">
                <a:ea typeface="SimSun" panose="02010600030101010101" pitchFamily="2" charset="-122"/>
              </a:rPr>
              <a:t>, fie </a:t>
            </a:r>
            <a:r>
              <a:rPr lang="ro-RO" altLang="zh-CN" sz="2000" b="1" dirty="0">
                <a:ea typeface="SimSun" panose="02010600030101010101" pitchFamily="2" charset="-122"/>
              </a:rPr>
              <a:t>niciunul </a:t>
            </a:r>
            <a:r>
              <a:rPr lang="ro-RO" altLang="zh-CN" sz="2000" dirty="0">
                <a:ea typeface="SimSun" panose="02010600030101010101" pitchFamily="2" charset="-122"/>
              </a:rPr>
              <a:t>nu </a:t>
            </a:r>
            <a:r>
              <a:rPr lang="ro-RO" altLang="zh-CN" sz="2000" dirty="0" err="1">
                <a:ea typeface="SimSun" panose="02010600030101010101" pitchFamily="2" charset="-122"/>
              </a:rPr>
              <a:t>efectueaza</a:t>
            </a:r>
            <a:r>
              <a:rPr lang="ro-RO" altLang="zh-CN" sz="2000" dirty="0">
                <a:ea typeface="SimSun" panose="02010600030101010101" pitchFamily="2" charset="-122"/>
              </a:rPr>
              <a:t> </a:t>
            </a:r>
            <a:r>
              <a:rPr lang="ro-RO" altLang="zh-CN" sz="2000" dirty="0" err="1">
                <a:ea typeface="SimSun" panose="02010600030101010101" pitchFamily="2" charset="-122"/>
              </a:rPr>
              <a:t>operatia</a:t>
            </a:r>
            <a:endParaRPr lang="ro-RO" altLang="zh-CN" sz="2000" dirty="0">
              <a:ea typeface="SimSun" panose="02010600030101010101" pitchFamily="2" charset="-122"/>
            </a:endParaRPr>
          </a:p>
          <a:p>
            <a:pPr algn="l" eaLnBrk="1" hangingPunct="1"/>
            <a:r>
              <a:rPr lang="ro-RO" altLang="ro-RO" sz="2000" b="1" dirty="0"/>
              <a:t>Atomic </a:t>
            </a:r>
            <a:r>
              <a:rPr lang="ro-RO" altLang="ro-RO" sz="2000" b="1" dirty="0" err="1"/>
              <a:t>transaction</a:t>
            </a:r>
            <a:r>
              <a:rPr lang="ro-RO" altLang="ro-RO" sz="2000" dirty="0"/>
              <a:t>: o </a:t>
            </a:r>
            <a:r>
              <a:rPr lang="ro-RO" altLang="ro-RO" sz="2000" dirty="0" err="1"/>
              <a:t>tranzactie</a:t>
            </a:r>
            <a:r>
              <a:rPr lang="ro-RO" altLang="ro-RO" sz="2000" dirty="0"/>
              <a:t> ce se </a:t>
            </a:r>
            <a:r>
              <a:rPr lang="ro-RO" altLang="ro-RO" sz="2000" dirty="0" err="1"/>
              <a:t>efectueaza</a:t>
            </a:r>
            <a:r>
              <a:rPr lang="ro-RO" altLang="ro-RO" sz="2000" dirty="0"/>
              <a:t> cu totul sau deloc</a:t>
            </a:r>
          </a:p>
          <a:p>
            <a:pPr eaLnBrk="1" hangingPunct="1"/>
            <a:r>
              <a:rPr lang="ro-RO" altLang="zh-CN" sz="2000" dirty="0"/>
              <a:t>Defecte:</a:t>
            </a:r>
          </a:p>
          <a:p>
            <a:pPr lvl="1" eaLnBrk="1" hangingPunct="1"/>
            <a:r>
              <a:rPr lang="ro-RO" altLang="zh-CN" dirty="0"/>
              <a:t>Cele de tip </a:t>
            </a:r>
            <a:r>
              <a:rPr lang="ro-RO" altLang="zh-CN" dirty="0" err="1"/>
              <a:t>Crash</a:t>
            </a:r>
            <a:r>
              <a:rPr lang="ro-RO" altLang="zh-CN" dirty="0"/>
              <a:t> ce pot fi recuperate</a:t>
            </a:r>
          </a:p>
          <a:p>
            <a:pPr lvl="1" eaLnBrk="1" hangingPunct="1"/>
            <a:r>
              <a:rPr lang="ro-RO" altLang="zh-CN" dirty="0"/>
              <a:t>Defecte de </a:t>
            </a:r>
            <a:r>
              <a:rPr lang="ro-RO" altLang="zh-CN" dirty="0" err="1"/>
              <a:t>comunicatie</a:t>
            </a:r>
            <a:r>
              <a:rPr lang="ro-RO" altLang="zh-CN" dirty="0"/>
              <a:t> detectabile prin </a:t>
            </a:r>
            <a:r>
              <a:rPr lang="ro-RO" altLang="zh-CN" dirty="0" err="1"/>
              <a:t>timeouturi</a:t>
            </a:r>
            <a:endParaRPr lang="ro-RO" altLang="zh-CN" dirty="0"/>
          </a:p>
          <a:p>
            <a:pPr eaLnBrk="1" hangingPunct="1"/>
            <a:r>
              <a:rPr lang="ro-RO" altLang="zh-CN" sz="2000" dirty="0" err="1"/>
              <a:t>Observatii</a:t>
            </a:r>
            <a:r>
              <a:rPr lang="ro-RO" altLang="zh-CN" sz="2000" dirty="0"/>
              <a:t>: </a:t>
            </a:r>
          </a:p>
          <a:p>
            <a:pPr lvl="1" eaLnBrk="1" hangingPunct="1"/>
            <a:r>
              <a:rPr lang="ro-RO" altLang="zh-CN" dirty="0" err="1"/>
              <a:t>Commit-ul</a:t>
            </a:r>
            <a:r>
              <a:rPr lang="ro-RO" altLang="zh-CN" dirty="0"/>
              <a:t> necesita un set de procese sa </a:t>
            </a:r>
            <a:r>
              <a:rPr lang="ro-RO" altLang="zh-CN" dirty="0" err="1"/>
              <a:t>ajunga</a:t>
            </a:r>
            <a:r>
              <a:rPr lang="ro-RO" altLang="zh-CN" dirty="0"/>
              <a:t> la un acord…</a:t>
            </a:r>
          </a:p>
          <a:p>
            <a:pPr lvl="1" eaLnBrk="1" hangingPunct="1"/>
            <a:r>
              <a:rPr lang="ro-RO" altLang="zh-CN" dirty="0"/>
              <a:t>…similar problemei generalilor Bizantini …</a:t>
            </a:r>
          </a:p>
          <a:p>
            <a:pPr lvl="1" eaLnBrk="1" hangingPunct="1"/>
            <a:r>
              <a:rPr lang="ro-RO" altLang="zh-CN" dirty="0"/>
              <a:t>… dar </a:t>
            </a:r>
            <a:r>
              <a:rPr lang="ro-RO" altLang="zh-CN" dirty="0" err="1"/>
              <a:t>solutia</a:t>
            </a:r>
            <a:r>
              <a:rPr lang="ro-RO" altLang="zh-CN" dirty="0"/>
              <a:t> este mult mai simpla deoarece avem ipoteze/</a:t>
            </a:r>
            <a:r>
              <a:rPr lang="ro-RO" altLang="zh-CN" dirty="0" err="1"/>
              <a:t>constrangeri</a:t>
            </a:r>
            <a:r>
              <a:rPr lang="ro-RO" altLang="zh-CN" dirty="0"/>
              <a:t> mai puternice</a:t>
            </a:r>
          </a:p>
          <a:p>
            <a:pPr algn="l" eaLnBrk="1" hangingPunct="1"/>
            <a:endParaRPr lang="ro-RO" altLang="ro-RO" sz="2000" dirty="0"/>
          </a:p>
          <a:p>
            <a:pPr algn="l" eaLnBrk="1" hangingPunct="1"/>
            <a:endParaRPr lang="ro-RO" altLang="zh-CN" sz="2000" dirty="0">
              <a:ea typeface="SimSun" panose="02010600030101010101" pitchFamily="2" charset="-122"/>
            </a:endParaRPr>
          </a:p>
          <a:p>
            <a:pPr algn="l" eaLnBrk="1" hangingPunct="1">
              <a:buFontTx/>
              <a:buNone/>
            </a:pPr>
            <a:endParaRPr lang="ro-RO" altLang="zh-CN" sz="2000" dirty="0">
              <a:ea typeface="SimSun" panose="02010600030101010101" pitchFamily="2" charset="-122"/>
            </a:endParaRPr>
          </a:p>
          <a:p>
            <a:pPr algn="l" eaLnBrk="1" hangingPunct="1">
              <a:buFontTx/>
              <a:buNone/>
            </a:pPr>
            <a:endParaRPr lang="ro-RO" altLang="zh-CN" sz="2000" dirty="0">
              <a:ea typeface="SimSun" panose="02010600030101010101" pitchFamily="2" charset="-122"/>
            </a:endParaRPr>
          </a:p>
          <a:p>
            <a:pPr algn="l" eaLnBrk="1" hangingPunct="1">
              <a:buFontTx/>
              <a:buNone/>
            </a:pPr>
            <a:endParaRPr lang="ro-RO" altLang="zh-CN" sz="2000" dirty="0">
              <a:ea typeface="SimSun" panose="02010600030101010101" pitchFamily="2" charset="-122"/>
            </a:endParaRPr>
          </a:p>
          <a:p>
            <a:pPr algn="l" eaLnBrk="1" hangingPunct="1">
              <a:buFontTx/>
              <a:buNone/>
            </a:pPr>
            <a:endParaRPr lang="ro-RO" altLang="zh-CN" sz="2000" dirty="0"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1408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868417" y="5110734"/>
            <a:ext cx="995680" cy="1028700"/>
          </a:xfrm>
          <a:custGeom>
            <a:avLst/>
            <a:gdLst/>
            <a:ahLst/>
            <a:cxnLst/>
            <a:rect l="l" t="t" r="r" b="b"/>
            <a:pathLst>
              <a:path w="995679" h="1028700">
                <a:moveTo>
                  <a:pt x="497586" y="0"/>
                </a:moveTo>
                <a:lnTo>
                  <a:pt x="449662" y="2354"/>
                </a:lnTo>
                <a:lnTo>
                  <a:pt x="403027" y="9273"/>
                </a:lnTo>
                <a:lnTo>
                  <a:pt x="357891" y="20541"/>
                </a:lnTo>
                <a:lnTo>
                  <a:pt x="314461" y="35944"/>
                </a:lnTo>
                <a:lnTo>
                  <a:pt x="272946" y="55265"/>
                </a:lnTo>
                <a:lnTo>
                  <a:pt x="233554" y="78289"/>
                </a:lnTo>
                <a:lnTo>
                  <a:pt x="196494" y="104801"/>
                </a:lnTo>
                <a:lnTo>
                  <a:pt x="161974" y="134585"/>
                </a:lnTo>
                <a:lnTo>
                  <a:pt x="130203" y="167427"/>
                </a:lnTo>
                <a:lnTo>
                  <a:pt x="101389" y="203109"/>
                </a:lnTo>
                <a:lnTo>
                  <a:pt x="75740" y="241417"/>
                </a:lnTo>
                <a:lnTo>
                  <a:pt x="53466" y="282136"/>
                </a:lnTo>
                <a:lnTo>
                  <a:pt x="34774" y="325051"/>
                </a:lnTo>
                <a:lnTo>
                  <a:pt x="19873" y="369944"/>
                </a:lnTo>
                <a:lnTo>
                  <a:pt x="8971" y="416602"/>
                </a:lnTo>
                <a:lnTo>
                  <a:pt x="2277" y="464809"/>
                </a:lnTo>
                <a:lnTo>
                  <a:pt x="0" y="514350"/>
                </a:lnTo>
                <a:lnTo>
                  <a:pt x="2277" y="563886"/>
                </a:lnTo>
                <a:lnTo>
                  <a:pt x="8971" y="612090"/>
                </a:lnTo>
                <a:lnTo>
                  <a:pt x="19873" y="658746"/>
                </a:lnTo>
                <a:lnTo>
                  <a:pt x="34774" y="703638"/>
                </a:lnTo>
                <a:lnTo>
                  <a:pt x="53466" y="746551"/>
                </a:lnTo>
                <a:lnTo>
                  <a:pt x="75740" y="787270"/>
                </a:lnTo>
                <a:lnTo>
                  <a:pt x="101389" y="825579"/>
                </a:lnTo>
                <a:lnTo>
                  <a:pt x="130203" y="861262"/>
                </a:lnTo>
                <a:lnTo>
                  <a:pt x="161974" y="894105"/>
                </a:lnTo>
                <a:lnTo>
                  <a:pt x="196494" y="923890"/>
                </a:lnTo>
                <a:lnTo>
                  <a:pt x="233554" y="950404"/>
                </a:lnTo>
                <a:lnTo>
                  <a:pt x="272946" y="973429"/>
                </a:lnTo>
                <a:lnTo>
                  <a:pt x="314461" y="992752"/>
                </a:lnTo>
                <a:lnTo>
                  <a:pt x="357891" y="1008156"/>
                </a:lnTo>
                <a:lnTo>
                  <a:pt x="403027" y="1019425"/>
                </a:lnTo>
                <a:lnTo>
                  <a:pt x="449662" y="1026345"/>
                </a:lnTo>
                <a:lnTo>
                  <a:pt x="497586" y="1028700"/>
                </a:lnTo>
                <a:lnTo>
                  <a:pt x="545509" y="1026345"/>
                </a:lnTo>
                <a:lnTo>
                  <a:pt x="592144" y="1019425"/>
                </a:lnTo>
                <a:lnTo>
                  <a:pt x="637280" y="1008156"/>
                </a:lnTo>
                <a:lnTo>
                  <a:pt x="680710" y="992752"/>
                </a:lnTo>
                <a:lnTo>
                  <a:pt x="722225" y="973429"/>
                </a:lnTo>
                <a:lnTo>
                  <a:pt x="761617" y="950404"/>
                </a:lnTo>
                <a:lnTo>
                  <a:pt x="798677" y="923890"/>
                </a:lnTo>
                <a:lnTo>
                  <a:pt x="833197" y="894105"/>
                </a:lnTo>
                <a:lnTo>
                  <a:pt x="864968" y="861262"/>
                </a:lnTo>
                <a:lnTo>
                  <a:pt x="893782" y="825579"/>
                </a:lnTo>
                <a:lnTo>
                  <a:pt x="919431" y="787270"/>
                </a:lnTo>
                <a:lnTo>
                  <a:pt x="941705" y="746551"/>
                </a:lnTo>
                <a:lnTo>
                  <a:pt x="960397" y="703638"/>
                </a:lnTo>
                <a:lnTo>
                  <a:pt x="975298" y="658746"/>
                </a:lnTo>
                <a:lnTo>
                  <a:pt x="986200" y="612090"/>
                </a:lnTo>
                <a:lnTo>
                  <a:pt x="992894" y="563886"/>
                </a:lnTo>
                <a:lnTo>
                  <a:pt x="995172" y="514350"/>
                </a:lnTo>
                <a:lnTo>
                  <a:pt x="992894" y="464809"/>
                </a:lnTo>
                <a:lnTo>
                  <a:pt x="986200" y="416602"/>
                </a:lnTo>
                <a:lnTo>
                  <a:pt x="975298" y="369944"/>
                </a:lnTo>
                <a:lnTo>
                  <a:pt x="960397" y="325051"/>
                </a:lnTo>
                <a:lnTo>
                  <a:pt x="941705" y="282136"/>
                </a:lnTo>
                <a:lnTo>
                  <a:pt x="919431" y="241417"/>
                </a:lnTo>
                <a:lnTo>
                  <a:pt x="893782" y="203109"/>
                </a:lnTo>
                <a:lnTo>
                  <a:pt x="864968" y="167427"/>
                </a:lnTo>
                <a:lnTo>
                  <a:pt x="833197" y="134585"/>
                </a:lnTo>
                <a:lnTo>
                  <a:pt x="798677" y="104801"/>
                </a:lnTo>
                <a:lnTo>
                  <a:pt x="761617" y="78289"/>
                </a:lnTo>
                <a:lnTo>
                  <a:pt x="722225" y="55265"/>
                </a:lnTo>
                <a:lnTo>
                  <a:pt x="680710" y="35944"/>
                </a:lnTo>
                <a:lnTo>
                  <a:pt x="637280" y="20541"/>
                </a:lnTo>
                <a:lnTo>
                  <a:pt x="592144" y="9273"/>
                </a:lnTo>
                <a:lnTo>
                  <a:pt x="545509" y="2354"/>
                </a:lnTo>
                <a:lnTo>
                  <a:pt x="497586" y="0"/>
                </a:lnTo>
                <a:close/>
              </a:path>
            </a:pathLst>
          </a:custGeom>
          <a:solidFill>
            <a:srgbClr val="3981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868417" y="5110734"/>
            <a:ext cx="995680" cy="1028700"/>
          </a:xfrm>
          <a:custGeom>
            <a:avLst/>
            <a:gdLst/>
            <a:ahLst/>
            <a:cxnLst/>
            <a:rect l="l" t="t" r="r" b="b"/>
            <a:pathLst>
              <a:path w="995679" h="1028700">
                <a:moveTo>
                  <a:pt x="0" y="514350"/>
                </a:moveTo>
                <a:lnTo>
                  <a:pt x="2277" y="464809"/>
                </a:lnTo>
                <a:lnTo>
                  <a:pt x="8971" y="416602"/>
                </a:lnTo>
                <a:lnTo>
                  <a:pt x="19873" y="369944"/>
                </a:lnTo>
                <a:lnTo>
                  <a:pt x="34774" y="325051"/>
                </a:lnTo>
                <a:lnTo>
                  <a:pt x="53466" y="282136"/>
                </a:lnTo>
                <a:lnTo>
                  <a:pt x="75740" y="241417"/>
                </a:lnTo>
                <a:lnTo>
                  <a:pt x="101389" y="203109"/>
                </a:lnTo>
                <a:lnTo>
                  <a:pt x="130203" y="167427"/>
                </a:lnTo>
                <a:lnTo>
                  <a:pt x="161974" y="134585"/>
                </a:lnTo>
                <a:lnTo>
                  <a:pt x="196494" y="104801"/>
                </a:lnTo>
                <a:lnTo>
                  <a:pt x="233554" y="78289"/>
                </a:lnTo>
                <a:lnTo>
                  <a:pt x="272946" y="55265"/>
                </a:lnTo>
                <a:lnTo>
                  <a:pt x="314461" y="35944"/>
                </a:lnTo>
                <a:lnTo>
                  <a:pt x="357891" y="20541"/>
                </a:lnTo>
                <a:lnTo>
                  <a:pt x="403027" y="9273"/>
                </a:lnTo>
                <a:lnTo>
                  <a:pt x="449662" y="2354"/>
                </a:lnTo>
                <a:lnTo>
                  <a:pt x="497586" y="0"/>
                </a:lnTo>
                <a:lnTo>
                  <a:pt x="545509" y="2354"/>
                </a:lnTo>
                <a:lnTo>
                  <a:pt x="592144" y="9273"/>
                </a:lnTo>
                <a:lnTo>
                  <a:pt x="637280" y="20541"/>
                </a:lnTo>
                <a:lnTo>
                  <a:pt x="680710" y="35944"/>
                </a:lnTo>
                <a:lnTo>
                  <a:pt x="722225" y="55265"/>
                </a:lnTo>
                <a:lnTo>
                  <a:pt x="761617" y="78289"/>
                </a:lnTo>
                <a:lnTo>
                  <a:pt x="798677" y="104801"/>
                </a:lnTo>
                <a:lnTo>
                  <a:pt x="833197" y="134585"/>
                </a:lnTo>
                <a:lnTo>
                  <a:pt x="864968" y="167427"/>
                </a:lnTo>
                <a:lnTo>
                  <a:pt x="893782" y="203109"/>
                </a:lnTo>
                <a:lnTo>
                  <a:pt x="919431" y="241417"/>
                </a:lnTo>
                <a:lnTo>
                  <a:pt x="941705" y="282136"/>
                </a:lnTo>
                <a:lnTo>
                  <a:pt x="960397" y="325051"/>
                </a:lnTo>
                <a:lnTo>
                  <a:pt x="975298" y="369944"/>
                </a:lnTo>
                <a:lnTo>
                  <a:pt x="986200" y="416602"/>
                </a:lnTo>
                <a:lnTo>
                  <a:pt x="992894" y="464809"/>
                </a:lnTo>
                <a:lnTo>
                  <a:pt x="995172" y="514350"/>
                </a:lnTo>
                <a:lnTo>
                  <a:pt x="992894" y="563886"/>
                </a:lnTo>
                <a:lnTo>
                  <a:pt x="986200" y="612090"/>
                </a:lnTo>
                <a:lnTo>
                  <a:pt x="975298" y="658746"/>
                </a:lnTo>
                <a:lnTo>
                  <a:pt x="960397" y="703638"/>
                </a:lnTo>
                <a:lnTo>
                  <a:pt x="941705" y="746551"/>
                </a:lnTo>
                <a:lnTo>
                  <a:pt x="919431" y="787270"/>
                </a:lnTo>
                <a:lnTo>
                  <a:pt x="893782" y="825579"/>
                </a:lnTo>
                <a:lnTo>
                  <a:pt x="864968" y="861262"/>
                </a:lnTo>
                <a:lnTo>
                  <a:pt x="833197" y="894105"/>
                </a:lnTo>
                <a:lnTo>
                  <a:pt x="798677" y="923890"/>
                </a:lnTo>
                <a:lnTo>
                  <a:pt x="761617" y="950404"/>
                </a:lnTo>
                <a:lnTo>
                  <a:pt x="722225" y="973429"/>
                </a:lnTo>
                <a:lnTo>
                  <a:pt x="680710" y="992752"/>
                </a:lnTo>
                <a:lnTo>
                  <a:pt x="637280" y="1008156"/>
                </a:lnTo>
                <a:lnTo>
                  <a:pt x="592144" y="1019425"/>
                </a:lnTo>
                <a:lnTo>
                  <a:pt x="545509" y="1026345"/>
                </a:lnTo>
                <a:lnTo>
                  <a:pt x="497586" y="1028700"/>
                </a:lnTo>
                <a:lnTo>
                  <a:pt x="449662" y="1026345"/>
                </a:lnTo>
                <a:lnTo>
                  <a:pt x="403027" y="1019425"/>
                </a:lnTo>
                <a:lnTo>
                  <a:pt x="357891" y="1008156"/>
                </a:lnTo>
                <a:lnTo>
                  <a:pt x="314461" y="992752"/>
                </a:lnTo>
                <a:lnTo>
                  <a:pt x="272946" y="973429"/>
                </a:lnTo>
                <a:lnTo>
                  <a:pt x="233554" y="950404"/>
                </a:lnTo>
                <a:lnTo>
                  <a:pt x="196494" y="923890"/>
                </a:lnTo>
                <a:lnTo>
                  <a:pt x="161974" y="894105"/>
                </a:lnTo>
                <a:lnTo>
                  <a:pt x="130203" y="861262"/>
                </a:lnTo>
                <a:lnTo>
                  <a:pt x="101389" y="825579"/>
                </a:lnTo>
                <a:lnTo>
                  <a:pt x="75740" y="787270"/>
                </a:lnTo>
                <a:lnTo>
                  <a:pt x="53466" y="746551"/>
                </a:lnTo>
                <a:lnTo>
                  <a:pt x="34774" y="703638"/>
                </a:lnTo>
                <a:lnTo>
                  <a:pt x="19873" y="658746"/>
                </a:lnTo>
                <a:lnTo>
                  <a:pt x="8971" y="612090"/>
                </a:lnTo>
                <a:lnTo>
                  <a:pt x="2277" y="563886"/>
                </a:lnTo>
                <a:lnTo>
                  <a:pt x="0" y="514350"/>
                </a:lnTo>
                <a:close/>
              </a:path>
            </a:pathLst>
          </a:custGeom>
          <a:ln w="25908">
            <a:solidFill>
              <a:srgbClr val="285D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111241" y="5363667"/>
            <a:ext cx="5111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728336" y="5083428"/>
            <a:ext cx="1271270" cy="1170305"/>
          </a:xfrm>
          <a:custGeom>
            <a:avLst/>
            <a:gdLst/>
            <a:ahLst/>
            <a:cxnLst/>
            <a:rect l="l" t="t" r="r" b="b"/>
            <a:pathLst>
              <a:path w="1271270" h="1170304">
                <a:moveTo>
                  <a:pt x="257048" y="0"/>
                </a:moveTo>
                <a:lnTo>
                  <a:pt x="0" y="299085"/>
                </a:lnTo>
                <a:lnTo>
                  <a:pt x="332866" y="585089"/>
                </a:lnTo>
                <a:lnTo>
                  <a:pt x="0" y="871143"/>
                </a:lnTo>
                <a:lnTo>
                  <a:pt x="257048" y="1170178"/>
                </a:lnTo>
                <a:lnTo>
                  <a:pt x="635380" y="845032"/>
                </a:lnTo>
                <a:lnTo>
                  <a:pt x="1240377" y="845032"/>
                </a:lnTo>
                <a:lnTo>
                  <a:pt x="937895" y="585089"/>
                </a:lnTo>
                <a:lnTo>
                  <a:pt x="1240461" y="325120"/>
                </a:lnTo>
                <a:lnTo>
                  <a:pt x="635380" y="325120"/>
                </a:lnTo>
                <a:lnTo>
                  <a:pt x="257048" y="0"/>
                </a:lnTo>
                <a:close/>
              </a:path>
              <a:path w="1271270" h="1170304">
                <a:moveTo>
                  <a:pt x="1240377" y="845032"/>
                </a:moveTo>
                <a:lnTo>
                  <a:pt x="635380" y="845032"/>
                </a:lnTo>
                <a:lnTo>
                  <a:pt x="1013713" y="1170178"/>
                </a:lnTo>
                <a:lnTo>
                  <a:pt x="1270762" y="871143"/>
                </a:lnTo>
                <a:lnTo>
                  <a:pt x="1240377" y="845032"/>
                </a:lnTo>
                <a:close/>
              </a:path>
              <a:path w="1271270" h="1170304">
                <a:moveTo>
                  <a:pt x="1013713" y="0"/>
                </a:moveTo>
                <a:lnTo>
                  <a:pt x="635380" y="325120"/>
                </a:lnTo>
                <a:lnTo>
                  <a:pt x="1240461" y="325120"/>
                </a:lnTo>
                <a:lnTo>
                  <a:pt x="1270762" y="299085"/>
                </a:lnTo>
                <a:lnTo>
                  <a:pt x="1013713" y="0"/>
                </a:lnTo>
                <a:close/>
              </a:path>
            </a:pathLst>
          </a:custGeom>
          <a:solidFill>
            <a:srgbClr val="95333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28336" y="5083428"/>
            <a:ext cx="1271270" cy="1170305"/>
          </a:xfrm>
          <a:custGeom>
            <a:avLst/>
            <a:gdLst/>
            <a:ahLst/>
            <a:cxnLst/>
            <a:rect l="l" t="t" r="r" b="b"/>
            <a:pathLst>
              <a:path w="1271270" h="1170304">
                <a:moveTo>
                  <a:pt x="0" y="299085"/>
                </a:moveTo>
                <a:lnTo>
                  <a:pt x="257048" y="0"/>
                </a:lnTo>
                <a:lnTo>
                  <a:pt x="635380" y="325120"/>
                </a:lnTo>
                <a:lnTo>
                  <a:pt x="1013713" y="0"/>
                </a:lnTo>
                <a:lnTo>
                  <a:pt x="1270762" y="299085"/>
                </a:lnTo>
                <a:lnTo>
                  <a:pt x="937895" y="585089"/>
                </a:lnTo>
                <a:lnTo>
                  <a:pt x="1270762" y="871143"/>
                </a:lnTo>
                <a:lnTo>
                  <a:pt x="1013713" y="1170178"/>
                </a:lnTo>
                <a:lnTo>
                  <a:pt x="635380" y="845032"/>
                </a:lnTo>
                <a:lnTo>
                  <a:pt x="257048" y="1170178"/>
                </a:lnTo>
                <a:lnTo>
                  <a:pt x="0" y="871143"/>
                </a:lnTo>
                <a:lnTo>
                  <a:pt x="332866" y="585089"/>
                </a:lnTo>
                <a:lnTo>
                  <a:pt x="0" y="299085"/>
                </a:lnTo>
                <a:close/>
              </a:path>
            </a:pathLst>
          </a:custGeom>
          <a:ln w="25908">
            <a:solidFill>
              <a:srgbClr val="285D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13410" y="423798"/>
            <a:ext cx="45243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Distributed</a:t>
            </a:r>
            <a:r>
              <a:rPr spc="-55" dirty="0"/>
              <a:t> </a:t>
            </a:r>
            <a:r>
              <a:rPr spc="-5" dirty="0"/>
              <a:t>consensus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8562213" y="218058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33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3410" y="1194434"/>
            <a:ext cx="7858125" cy="169084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60045" indent="-347980">
              <a:lnSpc>
                <a:spcPct val="100000"/>
              </a:lnSpc>
              <a:spcBef>
                <a:spcPts val="105"/>
              </a:spcBef>
              <a:buClr>
                <a:srgbClr val="0092EE"/>
              </a:buClr>
              <a:buFont typeface="Courier New"/>
              <a:buChar char="o"/>
              <a:tabLst>
                <a:tab pos="360680" algn="l"/>
              </a:tabLst>
            </a:pPr>
            <a:r>
              <a:rPr lang="ro-RO" sz="2600" dirty="0">
                <a:solidFill>
                  <a:srgbClr val="253138"/>
                </a:solidFill>
                <a:latin typeface="Arial"/>
                <a:cs typeface="Arial"/>
              </a:rPr>
              <a:t>Un </a:t>
            </a:r>
            <a:r>
              <a:rPr lang="ro-RO" sz="2600" dirty="0" err="1">
                <a:solidFill>
                  <a:srgbClr val="253138"/>
                </a:solidFill>
                <a:latin typeface="Arial"/>
                <a:cs typeface="Arial"/>
              </a:rPr>
              <a:t>numar</a:t>
            </a:r>
            <a:r>
              <a:rPr lang="ro-RO" sz="2600" dirty="0">
                <a:solidFill>
                  <a:srgbClr val="253138"/>
                </a:solidFill>
                <a:latin typeface="Arial"/>
                <a:cs typeface="Arial"/>
              </a:rPr>
              <a:t> de noduri ajung la nu </a:t>
            </a:r>
            <a:r>
              <a:rPr lang="ro-RO" sz="2600" b="1" dirty="0">
                <a:solidFill>
                  <a:srgbClr val="006FC0"/>
                </a:solidFill>
                <a:latin typeface="Arial"/>
                <a:cs typeface="Arial"/>
              </a:rPr>
              <a:t>acord </a:t>
            </a:r>
            <a:r>
              <a:rPr lang="ro-RO" sz="2600" dirty="0">
                <a:solidFill>
                  <a:srgbClr val="253138"/>
                </a:solidFill>
                <a:latin typeface="Arial"/>
                <a:cs typeface="Arial"/>
              </a:rPr>
              <a:t>despre</a:t>
            </a:r>
            <a:r>
              <a:rPr lang="ro-RO" sz="2600" spc="-15" dirty="0">
                <a:solidFill>
                  <a:srgbClr val="253138"/>
                </a:solidFill>
                <a:latin typeface="Arial"/>
                <a:cs typeface="Arial"/>
              </a:rPr>
              <a:t> </a:t>
            </a:r>
            <a:r>
              <a:rPr lang="ro-RO" sz="2600" dirty="0">
                <a:solidFill>
                  <a:srgbClr val="253138"/>
                </a:solidFill>
                <a:latin typeface="Arial"/>
                <a:cs typeface="Arial"/>
              </a:rPr>
              <a:t>o</a:t>
            </a:r>
            <a:endParaRPr lang="ro-RO" sz="2600" dirty="0">
              <a:latin typeface="Arial"/>
              <a:cs typeface="Arial"/>
            </a:endParaRPr>
          </a:p>
          <a:p>
            <a:pPr marL="360045">
              <a:lnSpc>
                <a:spcPct val="100000"/>
              </a:lnSpc>
            </a:pPr>
            <a:r>
              <a:rPr lang="ro-RO" sz="2600" b="1" dirty="0">
                <a:solidFill>
                  <a:srgbClr val="006FC0"/>
                </a:solidFill>
                <a:latin typeface="Arial"/>
                <a:cs typeface="Arial"/>
              </a:rPr>
              <a:t>valoare</a:t>
            </a:r>
            <a:endParaRPr lang="ro-RO" sz="2600" dirty="0">
              <a:latin typeface="Arial"/>
              <a:cs typeface="Arial"/>
            </a:endParaRPr>
          </a:p>
          <a:p>
            <a:pPr marL="360045" indent="-347980">
              <a:lnSpc>
                <a:spcPct val="100000"/>
              </a:lnSpc>
              <a:spcBef>
                <a:spcPts val="595"/>
              </a:spcBef>
              <a:buClr>
                <a:srgbClr val="0092EE"/>
              </a:buClr>
              <a:buFont typeface="Courier New"/>
              <a:buChar char="o"/>
              <a:tabLst>
                <a:tab pos="360680" algn="l"/>
              </a:tabLst>
            </a:pPr>
            <a:r>
              <a:rPr lang="ro-RO" sz="2600" dirty="0">
                <a:solidFill>
                  <a:srgbClr val="253138"/>
                </a:solidFill>
                <a:latin typeface="Arial"/>
                <a:cs typeface="Arial"/>
              </a:rPr>
              <a:t>Orice nod se poate </a:t>
            </a:r>
            <a:r>
              <a:rPr lang="ro-RO" sz="2600" b="1" dirty="0">
                <a:solidFill>
                  <a:srgbClr val="006FC0"/>
                </a:solidFill>
                <a:latin typeface="Arial"/>
                <a:cs typeface="Arial"/>
              </a:rPr>
              <a:t>defecta </a:t>
            </a:r>
            <a:r>
              <a:rPr lang="ro-RO" sz="2600" dirty="0">
                <a:solidFill>
                  <a:srgbClr val="253138"/>
                </a:solidFill>
                <a:latin typeface="Arial"/>
                <a:cs typeface="Arial"/>
              </a:rPr>
              <a:t>sau </a:t>
            </a:r>
            <a:r>
              <a:rPr lang="ro-RO" sz="2600" b="1" dirty="0">
                <a:solidFill>
                  <a:srgbClr val="006FC0"/>
                </a:solidFill>
                <a:latin typeface="Arial"/>
                <a:cs typeface="Arial"/>
              </a:rPr>
              <a:t>recupera/reveni </a:t>
            </a:r>
            <a:r>
              <a:rPr lang="ro-RO" sz="2600" dirty="0">
                <a:solidFill>
                  <a:srgbClr val="253138"/>
                </a:solidFill>
                <a:latin typeface="Arial"/>
                <a:cs typeface="Arial"/>
              </a:rPr>
              <a:t>in orice  moment de timp</a:t>
            </a:r>
            <a:endParaRPr lang="ro-RO" sz="2600" dirty="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571750" y="3312414"/>
            <a:ext cx="995680" cy="1028700"/>
          </a:xfrm>
          <a:custGeom>
            <a:avLst/>
            <a:gdLst/>
            <a:ahLst/>
            <a:cxnLst/>
            <a:rect l="l" t="t" r="r" b="b"/>
            <a:pathLst>
              <a:path w="995679" h="1028700">
                <a:moveTo>
                  <a:pt x="497586" y="0"/>
                </a:moveTo>
                <a:lnTo>
                  <a:pt x="449662" y="2354"/>
                </a:lnTo>
                <a:lnTo>
                  <a:pt x="403027" y="9273"/>
                </a:lnTo>
                <a:lnTo>
                  <a:pt x="357891" y="20541"/>
                </a:lnTo>
                <a:lnTo>
                  <a:pt x="314461" y="35944"/>
                </a:lnTo>
                <a:lnTo>
                  <a:pt x="272946" y="55265"/>
                </a:lnTo>
                <a:lnTo>
                  <a:pt x="233554" y="78289"/>
                </a:lnTo>
                <a:lnTo>
                  <a:pt x="196494" y="104801"/>
                </a:lnTo>
                <a:lnTo>
                  <a:pt x="161974" y="134585"/>
                </a:lnTo>
                <a:lnTo>
                  <a:pt x="130203" y="167427"/>
                </a:lnTo>
                <a:lnTo>
                  <a:pt x="101389" y="203109"/>
                </a:lnTo>
                <a:lnTo>
                  <a:pt x="75740" y="241417"/>
                </a:lnTo>
                <a:lnTo>
                  <a:pt x="53466" y="282136"/>
                </a:lnTo>
                <a:lnTo>
                  <a:pt x="34774" y="325051"/>
                </a:lnTo>
                <a:lnTo>
                  <a:pt x="19873" y="369944"/>
                </a:lnTo>
                <a:lnTo>
                  <a:pt x="8971" y="416602"/>
                </a:lnTo>
                <a:lnTo>
                  <a:pt x="2277" y="464809"/>
                </a:lnTo>
                <a:lnTo>
                  <a:pt x="0" y="514350"/>
                </a:lnTo>
                <a:lnTo>
                  <a:pt x="2277" y="563890"/>
                </a:lnTo>
                <a:lnTo>
                  <a:pt x="8971" y="612097"/>
                </a:lnTo>
                <a:lnTo>
                  <a:pt x="19873" y="658755"/>
                </a:lnTo>
                <a:lnTo>
                  <a:pt x="34774" y="703648"/>
                </a:lnTo>
                <a:lnTo>
                  <a:pt x="53466" y="746563"/>
                </a:lnTo>
                <a:lnTo>
                  <a:pt x="75740" y="787282"/>
                </a:lnTo>
                <a:lnTo>
                  <a:pt x="101389" y="825590"/>
                </a:lnTo>
                <a:lnTo>
                  <a:pt x="130203" y="861272"/>
                </a:lnTo>
                <a:lnTo>
                  <a:pt x="161974" y="894114"/>
                </a:lnTo>
                <a:lnTo>
                  <a:pt x="196494" y="923898"/>
                </a:lnTo>
                <a:lnTo>
                  <a:pt x="233554" y="950410"/>
                </a:lnTo>
                <a:lnTo>
                  <a:pt x="272946" y="973434"/>
                </a:lnTo>
                <a:lnTo>
                  <a:pt x="314461" y="992755"/>
                </a:lnTo>
                <a:lnTo>
                  <a:pt x="357891" y="1008158"/>
                </a:lnTo>
                <a:lnTo>
                  <a:pt x="403027" y="1019426"/>
                </a:lnTo>
                <a:lnTo>
                  <a:pt x="449662" y="1026345"/>
                </a:lnTo>
                <a:lnTo>
                  <a:pt x="497586" y="1028700"/>
                </a:lnTo>
                <a:lnTo>
                  <a:pt x="545509" y="1026345"/>
                </a:lnTo>
                <a:lnTo>
                  <a:pt x="592144" y="1019426"/>
                </a:lnTo>
                <a:lnTo>
                  <a:pt x="637280" y="1008158"/>
                </a:lnTo>
                <a:lnTo>
                  <a:pt x="680710" y="992755"/>
                </a:lnTo>
                <a:lnTo>
                  <a:pt x="722225" y="973434"/>
                </a:lnTo>
                <a:lnTo>
                  <a:pt x="761617" y="950410"/>
                </a:lnTo>
                <a:lnTo>
                  <a:pt x="798677" y="923898"/>
                </a:lnTo>
                <a:lnTo>
                  <a:pt x="833197" y="894114"/>
                </a:lnTo>
                <a:lnTo>
                  <a:pt x="864968" y="861272"/>
                </a:lnTo>
                <a:lnTo>
                  <a:pt x="893782" y="825590"/>
                </a:lnTo>
                <a:lnTo>
                  <a:pt x="919431" y="787282"/>
                </a:lnTo>
                <a:lnTo>
                  <a:pt x="941705" y="746563"/>
                </a:lnTo>
                <a:lnTo>
                  <a:pt x="960397" y="703648"/>
                </a:lnTo>
                <a:lnTo>
                  <a:pt x="975298" y="658755"/>
                </a:lnTo>
                <a:lnTo>
                  <a:pt x="986200" y="612097"/>
                </a:lnTo>
                <a:lnTo>
                  <a:pt x="992894" y="563890"/>
                </a:lnTo>
                <a:lnTo>
                  <a:pt x="995172" y="514350"/>
                </a:lnTo>
                <a:lnTo>
                  <a:pt x="992894" y="464809"/>
                </a:lnTo>
                <a:lnTo>
                  <a:pt x="986200" y="416602"/>
                </a:lnTo>
                <a:lnTo>
                  <a:pt x="975298" y="369944"/>
                </a:lnTo>
                <a:lnTo>
                  <a:pt x="960397" y="325051"/>
                </a:lnTo>
                <a:lnTo>
                  <a:pt x="941705" y="282136"/>
                </a:lnTo>
                <a:lnTo>
                  <a:pt x="919431" y="241417"/>
                </a:lnTo>
                <a:lnTo>
                  <a:pt x="893782" y="203109"/>
                </a:lnTo>
                <a:lnTo>
                  <a:pt x="864968" y="167427"/>
                </a:lnTo>
                <a:lnTo>
                  <a:pt x="833197" y="134585"/>
                </a:lnTo>
                <a:lnTo>
                  <a:pt x="798677" y="104801"/>
                </a:lnTo>
                <a:lnTo>
                  <a:pt x="761617" y="78289"/>
                </a:lnTo>
                <a:lnTo>
                  <a:pt x="722225" y="55265"/>
                </a:lnTo>
                <a:lnTo>
                  <a:pt x="680710" y="35944"/>
                </a:lnTo>
                <a:lnTo>
                  <a:pt x="637280" y="20541"/>
                </a:lnTo>
                <a:lnTo>
                  <a:pt x="592144" y="9273"/>
                </a:lnTo>
                <a:lnTo>
                  <a:pt x="545509" y="2354"/>
                </a:lnTo>
                <a:lnTo>
                  <a:pt x="497586" y="0"/>
                </a:lnTo>
                <a:close/>
              </a:path>
            </a:pathLst>
          </a:custGeom>
          <a:solidFill>
            <a:srgbClr val="3981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571750" y="3312414"/>
            <a:ext cx="995680" cy="1028700"/>
          </a:xfrm>
          <a:custGeom>
            <a:avLst/>
            <a:gdLst/>
            <a:ahLst/>
            <a:cxnLst/>
            <a:rect l="l" t="t" r="r" b="b"/>
            <a:pathLst>
              <a:path w="995679" h="1028700">
                <a:moveTo>
                  <a:pt x="0" y="514350"/>
                </a:moveTo>
                <a:lnTo>
                  <a:pt x="2277" y="464809"/>
                </a:lnTo>
                <a:lnTo>
                  <a:pt x="8971" y="416602"/>
                </a:lnTo>
                <a:lnTo>
                  <a:pt x="19873" y="369944"/>
                </a:lnTo>
                <a:lnTo>
                  <a:pt x="34774" y="325051"/>
                </a:lnTo>
                <a:lnTo>
                  <a:pt x="53466" y="282136"/>
                </a:lnTo>
                <a:lnTo>
                  <a:pt x="75740" y="241417"/>
                </a:lnTo>
                <a:lnTo>
                  <a:pt x="101389" y="203109"/>
                </a:lnTo>
                <a:lnTo>
                  <a:pt x="130203" y="167427"/>
                </a:lnTo>
                <a:lnTo>
                  <a:pt x="161974" y="134585"/>
                </a:lnTo>
                <a:lnTo>
                  <a:pt x="196494" y="104801"/>
                </a:lnTo>
                <a:lnTo>
                  <a:pt x="233554" y="78289"/>
                </a:lnTo>
                <a:lnTo>
                  <a:pt x="272946" y="55265"/>
                </a:lnTo>
                <a:lnTo>
                  <a:pt x="314461" y="35944"/>
                </a:lnTo>
                <a:lnTo>
                  <a:pt x="357891" y="20541"/>
                </a:lnTo>
                <a:lnTo>
                  <a:pt x="403027" y="9273"/>
                </a:lnTo>
                <a:lnTo>
                  <a:pt x="449662" y="2354"/>
                </a:lnTo>
                <a:lnTo>
                  <a:pt x="497586" y="0"/>
                </a:lnTo>
                <a:lnTo>
                  <a:pt x="545509" y="2354"/>
                </a:lnTo>
                <a:lnTo>
                  <a:pt x="592144" y="9273"/>
                </a:lnTo>
                <a:lnTo>
                  <a:pt x="637280" y="20541"/>
                </a:lnTo>
                <a:lnTo>
                  <a:pt x="680710" y="35944"/>
                </a:lnTo>
                <a:lnTo>
                  <a:pt x="722225" y="55265"/>
                </a:lnTo>
                <a:lnTo>
                  <a:pt x="761617" y="78289"/>
                </a:lnTo>
                <a:lnTo>
                  <a:pt x="798677" y="104801"/>
                </a:lnTo>
                <a:lnTo>
                  <a:pt x="833197" y="134585"/>
                </a:lnTo>
                <a:lnTo>
                  <a:pt x="864968" y="167427"/>
                </a:lnTo>
                <a:lnTo>
                  <a:pt x="893782" y="203109"/>
                </a:lnTo>
                <a:lnTo>
                  <a:pt x="919431" y="241417"/>
                </a:lnTo>
                <a:lnTo>
                  <a:pt x="941705" y="282136"/>
                </a:lnTo>
                <a:lnTo>
                  <a:pt x="960397" y="325051"/>
                </a:lnTo>
                <a:lnTo>
                  <a:pt x="975298" y="369944"/>
                </a:lnTo>
                <a:lnTo>
                  <a:pt x="986200" y="416602"/>
                </a:lnTo>
                <a:lnTo>
                  <a:pt x="992894" y="464809"/>
                </a:lnTo>
                <a:lnTo>
                  <a:pt x="995172" y="514350"/>
                </a:lnTo>
                <a:lnTo>
                  <a:pt x="992894" y="563890"/>
                </a:lnTo>
                <a:lnTo>
                  <a:pt x="986200" y="612097"/>
                </a:lnTo>
                <a:lnTo>
                  <a:pt x="975298" y="658755"/>
                </a:lnTo>
                <a:lnTo>
                  <a:pt x="960397" y="703648"/>
                </a:lnTo>
                <a:lnTo>
                  <a:pt x="941705" y="746563"/>
                </a:lnTo>
                <a:lnTo>
                  <a:pt x="919431" y="787282"/>
                </a:lnTo>
                <a:lnTo>
                  <a:pt x="893782" y="825590"/>
                </a:lnTo>
                <a:lnTo>
                  <a:pt x="864968" y="861272"/>
                </a:lnTo>
                <a:lnTo>
                  <a:pt x="833197" y="894114"/>
                </a:lnTo>
                <a:lnTo>
                  <a:pt x="798677" y="923898"/>
                </a:lnTo>
                <a:lnTo>
                  <a:pt x="761617" y="950410"/>
                </a:lnTo>
                <a:lnTo>
                  <a:pt x="722225" y="973434"/>
                </a:lnTo>
                <a:lnTo>
                  <a:pt x="680710" y="992755"/>
                </a:lnTo>
                <a:lnTo>
                  <a:pt x="637280" y="1008158"/>
                </a:lnTo>
                <a:lnTo>
                  <a:pt x="592144" y="1019426"/>
                </a:lnTo>
                <a:lnTo>
                  <a:pt x="545509" y="1026345"/>
                </a:lnTo>
                <a:lnTo>
                  <a:pt x="497586" y="1028700"/>
                </a:lnTo>
                <a:lnTo>
                  <a:pt x="449662" y="1026345"/>
                </a:lnTo>
                <a:lnTo>
                  <a:pt x="403027" y="1019426"/>
                </a:lnTo>
                <a:lnTo>
                  <a:pt x="357891" y="1008158"/>
                </a:lnTo>
                <a:lnTo>
                  <a:pt x="314461" y="992755"/>
                </a:lnTo>
                <a:lnTo>
                  <a:pt x="272946" y="973434"/>
                </a:lnTo>
                <a:lnTo>
                  <a:pt x="233554" y="950410"/>
                </a:lnTo>
                <a:lnTo>
                  <a:pt x="196494" y="923898"/>
                </a:lnTo>
                <a:lnTo>
                  <a:pt x="161974" y="894114"/>
                </a:lnTo>
                <a:lnTo>
                  <a:pt x="130203" y="861272"/>
                </a:lnTo>
                <a:lnTo>
                  <a:pt x="101389" y="825590"/>
                </a:lnTo>
                <a:lnTo>
                  <a:pt x="75740" y="787282"/>
                </a:lnTo>
                <a:lnTo>
                  <a:pt x="53466" y="746563"/>
                </a:lnTo>
                <a:lnTo>
                  <a:pt x="34774" y="703648"/>
                </a:lnTo>
                <a:lnTo>
                  <a:pt x="19873" y="658755"/>
                </a:lnTo>
                <a:lnTo>
                  <a:pt x="8971" y="612097"/>
                </a:lnTo>
                <a:lnTo>
                  <a:pt x="2277" y="563890"/>
                </a:lnTo>
                <a:lnTo>
                  <a:pt x="0" y="514350"/>
                </a:lnTo>
                <a:close/>
              </a:path>
            </a:pathLst>
          </a:custGeom>
          <a:ln w="25908">
            <a:solidFill>
              <a:srgbClr val="285D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814320" y="3565397"/>
            <a:ext cx="50990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8120" marR="5080" indent="-186055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Node 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571750" y="5110734"/>
            <a:ext cx="995680" cy="1028700"/>
          </a:xfrm>
          <a:custGeom>
            <a:avLst/>
            <a:gdLst/>
            <a:ahLst/>
            <a:cxnLst/>
            <a:rect l="l" t="t" r="r" b="b"/>
            <a:pathLst>
              <a:path w="995679" h="1028700">
                <a:moveTo>
                  <a:pt x="497586" y="0"/>
                </a:moveTo>
                <a:lnTo>
                  <a:pt x="449662" y="2354"/>
                </a:lnTo>
                <a:lnTo>
                  <a:pt x="403027" y="9273"/>
                </a:lnTo>
                <a:lnTo>
                  <a:pt x="357891" y="20541"/>
                </a:lnTo>
                <a:lnTo>
                  <a:pt x="314461" y="35944"/>
                </a:lnTo>
                <a:lnTo>
                  <a:pt x="272946" y="55265"/>
                </a:lnTo>
                <a:lnTo>
                  <a:pt x="233554" y="78289"/>
                </a:lnTo>
                <a:lnTo>
                  <a:pt x="196494" y="104801"/>
                </a:lnTo>
                <a:lnTo>
                  <a:pt x="161974" y="134585"/>
                </a:lnTo>
                <a:lnTo>
                  <a:pt x="130203" y="167427"/>
                </a:lnTo>
                <a:lnTo>
                  <a:pt x="101389" y="203109"/>
                </a:lnTo>
                <a:lnTo>
                  <a:pt x="75740" y="241417"/>
                </a:lnTo>
                <a:lnTo>
                  <a:pt x="53466" y="282136"/>
                </a:lnTo>
                <a:lnTo>
                  <a:pt x="34774" y="325051"/>
                </a:lnTo>
                <a:lnTo>
                  <a:pt x="19873" y="369944"/>
                </a:lnTo>
                <a:lnTo>
                  <a:pt x="8971" y="416602"/>
                </a:lnTo>
                <a:lnTo>
                  <a:pt x="2277" y="464809"/>
                </a:lnTo>
                <a:lnTo>
                  <a:pt x="0" y="514350"/>
                </a:lnTo>
                <a:lnTo>
                  <a:pt x="2277" y="563886"/>
                </a:lnTo>
                <a:lnTo>
                  <a:pt x="8971" y="612090"/>
                </a:lnTo>
                <a:lnTo>
                  <a:pt x="19873" y="658746"/>
                </a:lnTo>
                <a:lnTo>
                  <a:pt x="34774" y="703638"/>
                </a:lnTo>
                <a:lnTo>
                  <a:pt x="53466" y="746551"/>
                </a:lnTo>
                <a:lnTo>
                  <a:pt x="75740" y="787270"/>
                </a:lnTo>
                <a:lnTo>
                  <a:pt x="101389" y="825579"/>
                </a:lnTo>
                <a:lnTo>
                  <a:pt x="130203" y="861262"/>
                </a:lnTo>
                <a:lnTo>
                  <a:pt x="161974" y="894105"/>
                </a:lnTo>
                <a:lnTo>
                  <a:pt x="196494" y="923890"/>
                </a:lnTo>
                <a:lnTo>
                  <a:pt x="233554" y="950404"/>
                </a:lnTo>
                <a:lnTo>
                  <a:pt x="272946" y="973429"/>
                </a:lnTo>
                <a:lnTo>
                  <a:pt x="314461" y="992752"/>
                </a:lnTo>
                <a:lnTo>
                  <a:pt x="357891" y="1008156"/>
                </a:lnTo>
                <a:lnTo>
                  <a:pt x="403027" y="1019425"/>
                </a:lnTo>
                <a:lnTo>
                  <a:pt x="449662" y="1026345"/>
                </a:lnTo>
                <a:lnTo>
                  <a:pt x="497586" y="1028700"/>
                </a:lnTo>
                <a:lnTo>
                  <a:pt x="545509" y="1026345"/>
                </a:lnTo>
                <a:lnTo>
                  <a:pt x="592144" y="1019425"/>
                </a:lnTo>
                <a:lnTo>
                  <a:pt x="637280" y="1008156"/>
                </a:lnTo>
                <a:lnTo>
                  <a:pt x="680710" y="992752"/>
                </a:lnTo>
                <a:lnTo>
                  <a:pt x="722225" y="973429"/>
                </a:lnTo>
                <a:lnTo>
                  <a:pt x="761617" y="950404"/>
                </a:lnTo>
                <a:lnTo>
                  <a:pt x="798677" y="923890"/>
                </a:lnTo>
                <a:lnTo>
                  <a:pt x="833197" y="894105"/>
                </a:lnTo>
                <a:lnTo>
                  <a:pt x="864968" y="861262"/>
                </a:lnTo>
                <a:lnTo>
                  <a:pt x="893782" y="825579"/>
                </a:lnTo>
                <a:lnTo>
                  <a:pt x="919431" y="787270"/>
                </a:lnTo>
                <a:lnTo>
                  <a:pt x="941705" y="746551"/>
                </a:lnTo>
                <a:lnTo>
                  <a:pt x="960397" y="703638"/>
                </a:lnTo>
                <a:lnTo>
                  <a:pt x="975298" y="658746"/>
                </a:lnTo>
                <a:lnTo>
                  <a:pt x="986200" y="612090"/>
                </a:lnTo>
                <a:lnTo>
                  <a:pt x="992894" y="563886"/>
                </a:lnTo>
                <a:lnTo>
                  <a:pt x="995172" y="514350"/>
                </a:lnTo>
                <a:lnTo>
                  <a:pt x="992894" y="464809"/>
                </a:lnTo>
                <a:lnTo>
                  <a:pt x="986200" y="416602"/>
                </a:lnTo>
                <a:lnTo>
                  <a:pt x="975298" y="369944"/>
                </a:lnTo>
                <a:lnTo>
                  <a:pt x="960397" y="325051"/>
                </a:lnTo>
                <a:lnTo>
                  <a:pt x="941705" y="282136"/>
                </a:lnTo>
                <a:lnTo>
                  <a:pt x="919431" y="241417"/>
                </a:lnTo>
                <a:lnTo>
                  <a:pt x="893782" y="203109"/>
                </a:lnTo>
                <a:lnTo>
                  <a:pt x="864968" y="167427"/>
                </a:lnTo>
                <a:lnTo>
                  <a:pt x="833197" y="134585"/>
                </a:lnTo>
                <a:lnTo>
                  <a:pt x="798677" y="104801"/>
                </a:lnTo>
                <a:lnTo>
                  <a:pt x="761617" y="78289"/>
                </a:lnTo>
                <a:lnTo>
                  <a:pt x="722225" y="55265"/>
                </a:lnTo>
                <a:lnTo>
                  <a:pt x="680710" y="35944"/>
                </a:lnTo>
                <a:lnTo>
                  <a:pt x="637280" y="20541"/>
                </a:lnTo>
                <a:lnTo>
                  <a:pt x="592144" y="9273"/>
                </a:lnTo>
                <a:lnTo>
                  <a:pt x="545509" y="2354"/>
                </a:lnTo>
                <a:lnTo>
                  <a:pt x="497586" y="0"/>
                </a:lnTo>
                <a:close/>
              </a:path>
            </a:pathLst>
          </a:custGeom>
          <a:solidFill>
            <a:srgbClr val="3981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571750" y="5110734"/>
            <a:ext cx="995680" cy="1028700"/>
          </a:xfrm>
          <a:custGeom>
            <a:avLst/>
            <a:gdLst/>
            <a:ahLst/>
            <a:cxnLst/>
            <a:rect l="l" t="t" r="r" b="b"/>
            <a:pathLst>
              <a:path w="995679" h="1028700">
                <a:moveTo>
                  <a:pt x="0" y="514350"/>
                </a:moveTo>
                <a:lnTo>
                  <a:pt x="2277" y="464809"/>
                </a:lnTo>
                <a:lnTo>
                  <a:pt x="8971" y="416602"/>
                </a:lnTo>
                <a:lnTo>
                  <a:pt x="19873" y="369944"/>
                </a:lnTo>
                <a:lnTo>
                  <a:pt x="34774" y="325051"/>
                </a:lnTo>
                <a:lnTo>
                  <a:pt x="53466" y="282136"/>
                </a:lnTo>
                <a:lnTo>
                  <a:pt x="75740" y="241417"/>
                </a:lnTo>
                <a:lnTo>
                  <a:pt x="101389" y="203109"/>
                </a:lnTo>
                <a:lnTo>
                  <a:pt x="130203" y="167427"/>
                </a:lnTo>
                <a:lnTo>
                  <a:pt x="161974" y="134585"/>
                </a:lnTo>
                <a:lnTo>
                  <a:pt x="196494" y="104801"/>
                </a:lnTo>
                <a:lnTo>
                  <a:pt x="233554" y="78289"/>
                </a:lnTo>
                <a:lnTo>
                  <a:pt x="272946" y="55265"/>
                </a:lnTo>
                <a:lnTo>
                  <a:pt x="314461" y="35944"/>
                </a:lnTo>
                <a:lnTo>
                  <a:pt x="357891" y="20541"/>
                </a:lnTo>
                <a:lnTo>
                  <a:pt x="403027" y="9273"/>
                </a:lnTo>
                <a:lnTo>
                  <a:pt x="449662" y="2354"/>
                </a:lnTo>
                <a:lnTo>
                  <a:pt x="497586" y="0"/>
                </a:lnTo>
                <a:lnTo>
                  <a:pt x="545509" y="2354"/>
                </a:lnTo>
                <a:lnTo>
                  <a:pt x="592144" y="9273"/>
                </a:lnTo>
                <a:lnTo>
                  <a:pt x="637280" y="20541"/>
                </a:lnTo>
                <a:lnTo>
                  <a:pt x="680710" y="35944"/>
                </a:lnTo>
                <a:lnTo>
                  <a:pt x="722225" y="55265"/>
                </a:lnTo>
                <a:lnTo>
                  <a:pt x="761617" y="78289"/>
                </a:lnTo>
                <a:lnTo>
                  <a:pt x="798677" y="104801"/>
                </a:lnTo>
                <a:lnTo>
                  <a:pt x="833197" y="134585"/>
                </a:lnTo>
                <a:lnTo>
                  <a:pt x="864968" y="167427"/>
                </a:lnTo>
                <a:lnTo>
                  <a:pt x="893782" y="203109"/>
                </a:lnTo>
                <a:lnTo>
                  <a:pt x="919431" y="241417"/>
                </a:lnTo>
                <a:lnTo>
                  <a:pt x="941705" y="282136"/>
                </a:lnTo>
                <a:lnTo>
                  <a:pt x="960397" y="325051"/>
                </a:lnTo>
                <a:lnTo>
                  <a:pt x="975298" y="369944"/>
                </a:lnTo>
                <a:lnTo>
                  <a:pt x="986200" y="416602"/>
                </a:lnTo>
                <a:lnTo>
                  <a:pt x="992894" y="464809"/>
                </a:lnTo>
                <a:lnTo>
                  <a:pt x="995172" y="514350"/>
                </a:lnTo>
                <a:lnTo>
                  <a:pt x="992894" y="563886"/>
                </a:lnTo>
                <a:lnTo>
                  <a:pt x="986200" y="612090"/>
                </a:lnTo>
                <a:lnTo>
                  <a:pt x="975298" y="658746"/>
                </a:lnTo>
                <a:lnTo>
                  <a:pt x="960397" y="703638"/>
                </a:lnTo>
                <a:lnTo>
                  <a:pt x="941705" y="746551"/>
                </a:lnTo>
                <a:lnTo>
                  <a:pt x="919431" y="787270"/>
                </a:lnTo>
                <a:lnTo>
                  <a:pt x="893782" y="825579"/>
                </a:lnTo>
                <a:lnTo>
                  <a:pt x="864968" y="861262"/>
                </a:lnTo>
                <a:lnTo>
                  <a:pt x="833197" y="894105"/>
                </a:lnTo>
                <a:lnTo>
                  <a:pt x="798677" y="923890"/>
                </a:lnTo>
                <a:lnTo>
                  <a:pt x="761617" y="950404"/>
                </a:lnTo>
                <a:lnTo>
                  <a:pt x="722225" y="973429"/>
                </a:lnTo>
                <a:lnTo>
                  <a:pt x="680710" y="992752"/>
                </a:lnTo>
                <a:lnTo>
                  <a:pt x="637280" y="1008156"/>
                </a:lnTo>
                <a:lnTo>
                  <a:pt x="592144" y="1019425"/>
                </a:lnTo>
                <a:lnTo>
                  <a:pt x="545509" y="1026345"/>
                </a:lnTo>
                <a:lnTo>
                  <a:pt x="497586" y="1028700"/>
                </a:lnTo>
                <a:lnTo>
                  <a:pt x="449662" y="1026345"/>
                </a:lnTo>
                <a:lnTo>
                  <a:pt x="403027" y="1019425"/>
                </a:lnTo>
                <a:lnTo>
                  <a:pt x="357891" y="1008156"/>
                </a:lnTo>
                <a:lnTo>
                  <a:pt x="314461" y="992752"/>
                </a:lnTo>
                <a:lnTo>
                  <a:pt x="272946" y="973429"/>
                </a:lnTo>
                <a:lnTo>
                  <a:pt x="233554" y="950404"/>
                </a:lnTo>
                <a:lnTo>
                  <a:pt x="196494" y="923890"/>
                </a:lnTo>
                <a:lnTo>
                  <a:pt x="161974" y="894105"/>
                </a:lnTo>
                <a:lnTo>
                  <a:pt x="130203" y="861262"/>
                </a:lnTo>
                <a:lnTo>
                  <a:pt x="101389" y="825579"/>
                </a:lnTo>
                <a:lnTo>
                  <a:pt x="75740" y="787270"/>
                </a:lnTo>
                <a:lnTo>
                  <a:pt x="53466" y="746551"/>
                </a:lnTo>
                <a:lnTo>
                  <a:pt x="34774" y="703638"/>
                </a:lnTo>
                <a:lnTo>
                  <a:pt x="19873" y="658746"/>
                </a:lnTo>
                <a:lnTo>
                  <a:pt x="8971" y="612090"/>
                </a:lnTo>
                <a:lnTo>
                  <a:pt x="2277" y="563886"/>
                </a:lnTo>
                <a:lnTo>
                  <a:pt x="0" y="514350"/>
                </a:lnTo>
                <a:close/>
              </a:path>
            </a:pathLst>
          </a:custGeom>
          <a:ln w="25908">
            <a:solidFill>
              <a:srgbClr val="285D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2814320" y="5363667"/>
            <a:ext cx="51117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Node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719321" y="3688841"/>
            <a:ext cx="996950" cy="274320"/>
          </a:xfrm>
          <a:custGeom>
            <a:avLst/>
            <a:gdLst/>
            <a:ahLst/>
            <a:cxnLst/>
            <a:rect l="l" t="t" r="r" b="b"/>
            <a:pathLst>
              <a:path w="996950" h="274320">
                <a:moveTo>
                  <a:pt x="137160" y="0"/>
                </a:moveTo>
                <a:lnTo>
                  <a:pt x="0" y="137159"/>
                </a:lnTo>
                <a:lnTo>
                  <a:pt x="137160" y="274319"/>
                </a:lnTo>
                <a:lnTo>
                  <a:pt x="137160" y="205739"/>
                </a:lnTo>
                <a:lnTo>
                  <a:pt x="928115" y="205739"/>
                </a:lnTo>
                <a:lnTo>
                  <a:pt x="996695" y="137159"/>
                </a:lnTo>
                <a:lnTo>
                  <a:pt x="928115" y="68579"/>
                </a:lnTo>
                <a:lnTo>
                  <a:pt x="137160" y="68579"/>
                </a:lnTo>
                <a:lnTo>
                  <a:pt x="137160" y="0"/>
                </a:lnTo>
                <a:close/>
              </a:path>
              <a:path w="996950" h="274320">
                <a:moveTo>
                  <a:pt x="928115" y="205739"/>
                </a:moveTo>
                <a:lnTo>
                  <a:pt x="859536" y="205739"/>
                </a:lnTo>
                <a:lnTo>
                  <a:pt x="859536" y="274319"/>
                </a:lnTo>
                <a:lnTo>
                  <a:pt x="928115" y="205739"/>
                </a:lnTo>
                <a:close/>
              </a:path>
              <a:path w="996950" h="274320">
                <a:moveTo>
                  <a:pt x="859536" y="0"/>
                </a:moveTo>
                <a:lnTo>
                  <a:pt x="859536" y="68579"/>
                </a:lnTo>
                <a:lnTo>
                  <a:pt x="928115" y="68579"/>
                </a:lnTo>
                <a:lnTo>
                  <a:pt x="859536" y="0"/>
                </a:lnTo>
                <a:close/>
              </a:path>
            </a:pathLst>
          </a:custGeom>
          <a:solidFill>
            <a:srgbClr val="3981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719321" y="3688841"/>
            <a:ext cx="996950" cy="274320"/>
          </a:xfrm>
          <a:custGeom>
            <a:avLst/>
            <a:gdLst/>
            <a:ahLst/>
            <a:cxnLst/>
            <a:rect l="l" t="t" r="r" b="b"/>
            <a:pathLst>
              <a:path w="996950" h="274320">
                <a:moveTo>
                  <a:pt x="0" y="137159"/>
                </a:moveTo>
                <a:lnTo>
                  <a:pt x="137160" y="0"/>
                </a:lnTo>
                <a:lnTo>
                  <a:pt x="137160" y="68579"/>
                </a:lnTo>
                <a:lnTo>
                  <a:pt x="859536" y="68579"/>
                </a:lnTo>
                <a:lnTo>
                  <a:pt x="859536" y="0"/>
                </a:lnTo>
                <a:lnTo>
                  <a:pt x="996695" y="137159"/>
                </a:lnTo>
                <a:lnTo>
                  <a:pt x="859536" y="274319"/>
                </a:lnTo>
                <a:lnTo>
                  <a:pt x="859536" y="205739"/>
                </a:lnTo>
                <a:lnTo>
                  <a:pt x="137160" y="205739"/>
                </a:lnTo>
                <a:lnTo>
                  <a:pt x="137160" y="274319"/>
                </a:lnTo>
                <a:lnTo>
                  <a:pt x="0" y="137159"/>
                </a:lnTo>
                <a:close/>
              </a:path>
            </a:pathLst>
          </a:custGeom>
          <a:ln w="25908">
            <a:solidFill>
              <a:srgbClr val="285D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868417" y="3312414"/>
            <a:ext cx="995680" cy="1028700"/>
          </a:xfrm>
          <a:custGeom>
            <a:avLst/>
            <a:gdLst/>
            <a:ahLst/>
            <a:cxnLst/>
            <a:rect l="l" t="t" r="r" b="b"/>
            <a:pathLst>
              <a:path w="995679" h="1028700">
                <a:moveTo>
                  <a:pt x="497586" y="0"/>
                </a:moveTo>
                <a:lnTo>
                  <a:pt x="449662" y="2354"/>
                </a:lnTo>
                <a:lnTo>
                  <a:pt x="403027" y="9273"/>
                </a:lnTo>
                <a:lnTo>
                  <a:pt x="357891" y="20541"/>
                </a:lnTo>
                <a:lnTo>
                  <a:pt x="314461" y="35944"/>
                </a:lnTo>
                <a:lnTo>
                  <a:pt x="272946" y="55265"/>
                </a:lnTo>
                <a:lnTo>
                  <a:pt x="233554" y="78289"/>
                </a:lnTo>
                <a:lnTo>
                  <a:pt x="196494" y="104801"/>
                </a:lnTo>
                <a:lnTo>
                  <a:pt x="161974" y="134585"/>
                </a:lnTo>
                <a:lnTo>
                  <a:pt x="130203" y="167427"/>
                </a:lnTo>
                <a:lnTo>
                  <a:pt x="101389" y="203109"/>
                </a:lnTo>
                <a:lnTo>
                  <a:pt x="75740" y="241417"/>
                </a:lnTo>
                <a:lnTo>
                  <a:pt x="53466" y="282136"/>
                </a:lnTo>
                <a:lnTo>
                  <a:pt x="34774" y="325051"/>
                </a:lnTo>
                <a:lnTo>
                  <a:pt x="19873" y="369944"/>
                </a:lnTo>
                <a:lnTo>
                  <a:pt x="8971" y="416602"/>
                </a:lnTo>
                <a:lnTo>
                  <a:pt x="2277" y="464809"/>
                </a:lnTo>
                <a:lnTo>
                  <a:pt x="0" y="514350"/>
                </a:lnTo>
                <a:lnTo>
                  <a:pt x="2277" y="563890"/>
                </a:lnTo>
                <a:lnTo>
                  <a:pt x="8971" y="612097"/>
                </a:lnTo>
                <a:lnTo>
                  <a:pt x="19873" y="658755"/>
                </a:lnTo>
                <a:lnTo>
                  <a:pt x="34774" y="703648"/>
                </a:lnTo>
                <a:lnTo>
                  <a:pt x="53466" y="746563"/>
                </a:lnTo>
                <a:lnTo>
                  <a:pt x="75740" y="787282"/>
                </a:lnTo>
                <a:lnTo>
                  <a:pt x="101389" y="825590"/>
                </a:lnTo>
                <a:lnTo>
                  <a:pt x="130203" y="861272"/>
                </a:lnTo>
                <a:lnTo>
                  <a:pt x="161974" y="894114"/>
                </a:lnTo>
                <a:lnTo>
                  <a:pt x="196494" y="923898"/>
                </a:lnTo>
                <a:lnTo>
                  <a:pt x="233554" y="950410"/>
                </a:lnTo>
                <a:lnTo>
                  <a:pt x="272946" y="973434"/>
                </a:lnTo>
                <a:lnTo>
                  <a:pt x="314461" y="992755"/>
                </a:lnTo>
                <a:lnTo>
                  <a:pt x="357891" y="1008158"/>
                </a:lnTo>
                <a:lnTo>
                  <a:pt x="403027" y="1019426"/>
                </a:lnTo>
                <a:lnTo>
                  <a:pt x="449662" y="1026345"/>
                </a:lnTo>
                <a:lnTo>
                  <a:pt x="497586" y="1028700"/>
                </a:lnTo>
                <a:lnTo>
                  <a:pt x="545509" y="1026345"/>
                </a:lnTo>
                <a:lnTo>
                  <a:pt x="592144" y="1019426"/>
                </a:lnTo>
                <a:lnTo>
                  <a:pt x="637280" y="1008158"/>
                </a:lnTo>
                <a:lnTo>
                  <a:pt x="680710" y="992755"/>
                </a:lnTo>
                <a:lnTo>
                  <a:pt x="722225" y="973434"/>
                </a:lnTo>
                <a:lnTo>
                  <a:pt x="761617" y="950410"/>
                </a:lnTo>
                <a:lnTo>
                  <a:pt x="798677" y="923898"/>
                </a:lnTo>
                <a:lnTo>
                  <a:pt x="833197" y="894114"/>
                </a:lnTo>
                <a:lnTo>
                  <a:pt x="864968" y="861272"/>
                </a:lnTo>
                <a:lnTo>
                  <a:pt x="893782" y="825590"/>
                </a:lnTo>
                <a:lnTo>
                  <a:pt x="919431" y="787282"/>
                </a:lnTo>
                <a:lnTo>
                  <a:pt x="941705" y="746563"/>
                </a:lnTo>
                <a:lnTo>
                  <a:pt x="960397" y="703648"/>
                </a:lnTo>
                <a:lnTo>
                  <a:pt x="975298" y="658755"/>
                </a:lnTo>
                <a:lnTo>
                  <a:pt x="986200" y="612097"/>
                </a:lnTo>
                <a:lnTo>
                  <a:pt x="992894" y="563890"/>
                </a:lnTo>
                <a:lnTo>
                  <a:pt x="995172" y="514350"/>
                </a:lnTo>
                <a:lnTo>
                  <a:pt x="992894" y="464809"/>
                </a:lnTo>
                <a:lnTo>
                  <a:pt x="986200" y="416602"/>
                </a:lnTo>
                <a:lnTo>
                  <a:pt x="975298" y="369944"/>
                </a:lnTo>
                <a:lnTo>
                  <a:pt x="960397" y="325051"/>
                </a:lnTo>
                <a:lnTo>
                  <a:pt x="941705" y="282136"/>
                </a:lnTo>
                <a:lnTo>
                  <a:pt x="919431" y="241417"/>
                </a:lnTo>
                <a:lnTo>
                  <a:pt x="893782" y="203109"/>
                </a:lnTo>
                <a:lnTo>
                  <a:pt x="864968" y="167427"/>
                </a:lnTo>
                <a:lnTo>
                  <a:pt x="833197" y="134585"/>
                </a:lnTo>
                <a:lnTo>
                  <a:pt x="798677" y="104801"/>
                </a:lnTo>
                <a:lnTo>
                  <a:pt x="761617" y="78289"/>
                </a:lnTo>
                <a:lnTo>
                  <a:pt x="722225" y="55265"/>
                </a:lnTo>
                <a:lnTo>
                  <a:pt x="680710" y="35944"/>
                </a:lnTo>
                <a:lnTo>
                  <a:pt x="637280" y="20541"/>
                </a:lnTo>
                <a:lnTo>
                  <a:pt x="592144" y="9273"/>
                </a:lnTo>
                <a:lnTo>
                  <a:pt x="545509" y="2354"/>
                </a:lnTo>
                <a:lnTo>
                  <a:pt x="497586" y="0"/>
                </a:lnTo>
                <a:close/>
              </a:path>
            </a:pathLst>
          </a:custGeom>
          <a:solidFill>
            <a:srgbClr val="3981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68417" y="3312414"/>
            <a:ext cx="995680" cy="1028700"/>
          </a:xfrm>
          <a:custGeom>
            <a:avLst/>
            <a:gdLst/>
            <a:ahLst/>
            <a:cxnLst/>
            <a:rect l="l" t="t" r="r" b="b"/>
            <a:pathLst>
              <a:path w="995679" h="1028700">
                <a:moveTo>
                  <a:pt x="0" y="514350"/>
                </a:moveTo>
                <a:lnTo>
                  <a:pt x="2277" y="464809"/>
                </a:lnTo>
                <a:lnTo>
                  <a:pt x="8971" y="416602"/>
                </a:lnTo>
                <a:lnTo>
                  <a:pt x="19873" y="369944"/>
                </a:lnTo>
                <a:lnTo>
                  <a:pt x="34774" y="325051"/>
                </a:lnTo>
                <a:lnTo>
                  <a:pt x="53466" y="282136"/>
                </a:lnTo>
                <a:lnTo>
                  <a:pt x="75740" y="241417"/>
                </a:lnTo>
                <a:lnTo>
                  <a:pt x="101389" y="203109"/>
                </a:lnTo>
                <a:lnTo>
                  <a:pt x="130203" y="167427"/>
                </a:lnTo>
                <a:lnTo>
                  <a:pt x="161974" y="134585"/>
                </a:lnTo>
                <a:lnTo>
                  <a:pt x="196494" y="104801"/>
                </a:lnTo>
                <a:lnTo>
                  <a:pt x="233554" y="78289"/>
                </a:lnTo>
                <a:lnTo>
                  <a:pt x="272946" y="55265"/>
                </a:lnTo>
                <a:lnTo>
                  <a:pt x="314461" y="35944"/>
                </a:lnTo>
                <a:lnTo>
                  <a:pt x="357891" y="20541"/>
                </a:lnTo>
                <a:lnTo>
                  <a:pt x="403027" y="9273"/>
                </a:lnTo>
                <a:lnTo>
                  <a:pt x="449662" y="2354"/>
                </a:lnTo>
                <a:lnTo>
                  <a:pt x="497586" y="0"/>
                </a:lnTo>
                <a:lnTo>
                  <a:pt x="545509" y="2354"/>
                </a:lnTo>
                <a:lnTo>
                  <a:pt x="592144" y="9273"/>
                </a:lnTo>
                <a:lnTo>
                  <a:pt x="637280" y="20541"/>
                </a:lnTo>
                <a:lnTo>
                  <a:pt x="680710" y="35944"/>
                </a:lnTo>
                <a:lnTo>
                  <a:pt x="722225" y="55265"/>
                </a:lnTo>
                <a:lnTo>
                  <a:pt x="761617" y="78289"/>
                </a:lnTo>
                <a:lnTo>
                  <a:pt x="798677" y="104801"/>
                </a:lnTo>
                <a:lnTo>
                  <a:pt x="833197" y="134585"/>
                </a:lnTo>
                <a:lnTo>
                  <a:pt x="864968" y="167427"/>
                </a:lnTo>
                <a:lnTo>
                  <a:pt x="893782" y="203109"/>
                </a:lnTo>
                <a:lnTo>
                  <a:pt x="919431" y="241417"/>
                </a:lnTo>
                <a:lnTo>
                  <a:pt x="941705" y="282136"/>
                </a:lnTo>
                <a:lnTo>
                  <a:pt x="960397" y="325051"/>
                </a:lnTo>
                <a:lnTo>
                  <a:pt x="975298" y="369944"/>
                </a:lnTo>
                <a:lnTo>
                  <a:pt x="986200" y="416602"/>
                </a:lnTo>
                <a:lnTo>
                  <a:pt x="992894" y="464809"/>
                </a:lnTo>
                <a:lnTo>
                  <a:pt x="995172" y="514350"/>
                </a:lnTo>
                <a:lnTo>
                  <a:pt x="992894" y="563890"/>
                </a:lnTo>
                <a:lnTo>
                  <a:pt x="986200" y="612097"/>
                </a:lnTo>
                <a:lnTo>
                  <a:pt x="975298" y="658755"/>
                </a:lnTo>
                <a:lnTo>
                  <a:pt x="960397" y="703648"/>
                </a:lnTo>
                <a:lnTo>
                  <a:pt x="941705" y="746563"/>
                </a:lnTo>
                <a:lnTo>
                  <a:pt x="919431" y="787282"/>
                </a:lnTo>
                <a:lnTo>
                  <a:pt x="893782" y="825590"/>
                </a:lnTo>
                <a:lnTo>
                  <a:pt x="864968" y="861272"/>
                </a:lnTo>
                <a:lnTo>
                  <a:pt x="833197" y="894114"/>
                </a:lnTo>
                <a:lnTo>
                  <a:pt x="798677" y="923898"/>
                </a:lnTo>
                <a:lnTo>
                  <a:pt x="761617" y="950410"/>
                </a:lnTo>
                <a:lnTo>
                  <a:pt x="722225" y="973434"/>
                </a:lnTo>
                <a:lnTo>
                  <a:pt x="680710" y="992755"/>
                </a:lnTo>
                <a:lnTo>
                  <a:pt x="637280" y="1008158"/>
                </a:lnTo>
                <a:lnTo>
                  <a:pt x="592144" y="1019426"/>
                </a:lnTo>
                <a:lnTo>
                  <a:pt x="545509" y="1026345"/>
                </a:lnTo>
                <a:lnTo>
                  <a:pt x="497586" y="1028700"/>
                </a:lnTo>
                <a:lnTo>
                  <a:pt x="449662" y="1026345"/>
                </a:lnTo>
                <a:lnTo>
                  <a:pt x="403027" y="1019426"/>
                </a:lnTo>
                <a:lnTo>
                  <a:pt x="357891" y="1008158"/>
                </a:lnTo>
                <a:lnTo>
                  <a:pt x="314461" y="992755"/>
                </a:lnTo>
                <a:lnTo>
                  <a:pt x="272946" y="973434"/>
                </a:lnTo>
                <a:lnTo>
                  <a:pt x="233554" y="950410"/>
                </a:lnTo>
                <a:lnTo>
                  <a:pt x="196494" y="923898"/>
                </a:lnTo>
                <a:lnTo>
                  <a:pt x="161974" y="894114"/>
                </a:lnTo>
                <a:lnTo>
                  <a:pt x="130203" y="861272"/>
                </a:lnTo>
                <a:lnTo>
                  <a:pt x="101389" y="825590"/>
                </a:lnTo>
                <a:lnTo>
                  <a:pt x="75740" y="787282"/>
                </a:lnTo>
                <a:lnTo>
                  <a:pt x="53466" y="746563"/>
                </a:lnTo>
                <a:lnTo>
                  <a:pt x="34774" y="703648"/>
                </a:lnTo>
                <a:lnTo>
                  <a:pt x="19873" y="658755"/>
                </a:lnTo>
                <a:lnTo>
                  <a:pt x="8971" y="612097"/>
                </a:lnTo>
                <a:lnTo>
                  <a:pt x="2277" y="563890"/>
                </a:lnTo>
                <a:lnTo>
                  <a:pt x="0" y="514350"/>
                </a:lnTo>
                <a:close/>
              </a:path>
            </a:pathLst>
          </a:custGeom>
          <a:ln w="25908">
            <a:solidFill>
              <a:srgbClr val="285D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111241" y="3565397"/>
            <a:ext cx="50990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98120" marR="5080" indent="-186055">
              <a:lnSpc>
                <a:spcPct val="100000"/>
              </a:lnSpc>
              <a:spcBef>
                <a:spcPts val="95"/>
              </a:spcBef>
            </a:pPr>
            <a:r>
              <a:rPr sz="1600" spc="-10" dirty="0">
                <a:solidFill>
                  <a:srgbClr val="FFFFFF"/>
                </a:solidFill>
                <a:latin typeface="Arial"/>
                <a:cs typeface="Arial"/>
              </a:rPr>
              <a:t>Node  </a:t>
            </a:r>
            <a:r>
              <a:rPr sz="1600" spc="-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931414" y="4458461"/>
            <a:ext cx="274320" cy="477520"/>
          </a:xfrm>
          <a:custGeom>
            <a:avLst/>
            <a:gdLst/>
            <a:ahLst/>
            <a:cxnLst/>
            <a:rect l="l" t="t" r="r" b="b"/>
            <a:pathLst>
              <a:path w="274319" h="477520">
                <a:moveTo>
                  <a:pt x="274319" y="339851"/>
                </a:moveTo>
                <a:lnTo>
                  <a:pt x="0" y="339851"/>
                </a:lnTo>
                <a:lnTo>
                  <a:pt x="137160" y="477012"/>
                </a:lnTo>
                <a:lnTo>
                  <a:pt x="274319" y="339851"/>
                </a:lnTo>
                <a:close/>
              </a:path>
              <a:path w="274319" h="477520">
                <a:moveTo>
                  <a:pt x="205740" y="137160"/>
                </a:moveTo>
                <a:lnTo>
                  <a:pt x="68580" y="137160"/>
                </a:lnTo>
                <a:lnTo>
                  <a:pt x="68580" y="339851"/>
                </a:lnTo>
                <a:lnTo>
                  <a:pt x="205740" y="339851"/>
                </a:lnTo>
                <a:lnTo>
                  <a:pt x="205740" y="137160"/>
                </a:lnTo>
                <a:close/>
              </a:path>
              <a:path w="274319" h="477520">
                <a:moveTo>
                  <a:pt x="137160" y="0"/>
                </a:moveTo>
                <a:lnTo>
                  <a:pt x="0" y="137160"/>
                </a:lnTo>
                <a:lnTo>
                  <a:pt x="274319" y="137160"/>
                </a:lnTo>
                <a:lnTo>
                  <a:pt x="137160" y="0"/>
                </a:lnTo>
                <a:close/>
              </a:path>
            </a:pathLst>
          </a:custGeom>
          <a:solidFill>
            <a:srgbClr val="3981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931414" y="4458461"/>
            <a:ext cx="274320" cy="477520"/>
          </a:xfrm>
          <a:custGeom>
            <a:avLst/>
            <a:gdLst/>
            <a:ahLst/>
            <a:cxnLst/>
            <a:rect l="l" t="t" r="r" b="b"/>
            <a:pathLst>
              <a:path w="274319" h="477520">
                <a:moveTo>
                  <a:pt x="137160" y="477012"/>
                </a:moveTo>
                <a:lnTo>
                  <a:pt x="0" y="339851"/>
                </a:lnTo>
                <a:lnTo>
                  <a:pt x="68580" y="339851"/>
                </a:lnTo>
                <a:lnTo>
                  <a:pt x="68580" y="137160"/>
                </a:lnTo>
                <a:lnTo>
                  <a:pt x="0" y="137160"/>
                </a:lnTo>
                <a:lnTo>
                  <a:pt x="137160" y="0"/>
                </a:lnTo>
                <a:lnTo>
                  <a:pt x="274319" y="137160"/>
                </a:lnTo>
                <a:lnTo>
                  <a:pt x="205740" y="137160"/>
                </a:lnTo>
                <a:lnTo>
                  <a:pt x="205740" y="339851"/>
                </a:lnTo>
                <a:lnTo>
                  <a:pt x="274319" y="339851"/>
                </a:lnTo>
                <a:lnTo>
                  <a:pt x="137160" y="477012"/>
                </a:lnTo>
              </a:path>
            </a:pathLst>
          </a:custGeom>
          <a:ln w="25908">
            <a:solidFill>
              <a:srgbClr val="285D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557904" y="4214367"/>
            <a:ext cx="1205865" cy="1081405"/>
          </a:xfrm>
          <a:custGeom>
            <a:avLst/>
            <a:gdLst/>
            <a:ahLst/>
            <a:cxnLst/>
            <a:rect l="l" t="t" r="r" b="b"/>
            <a:pathLst>
              <a:path w="1205864" h="1081404">
                <a:moveTo>
                  <a:pt x="12827" y="874902"/>
                </a:moveTo>
                <a:lnTo>
                  <a:pt x="0" y="1068450"/>
                </a:lnTo>
                <a:lnTo>
                  <a:pt x="193548" y="1081277"/>
                </a:lnTo>
                <a:lnTo>
                  <a:pt x="148336" y="1029715"/>
                </a:lnTo>
                <a:lnTo>
                  <a:pt x="266115" y="926591"/>
                </a:lnTo>
                <a:lnTo>
                  <a:pt x="58039" y="926591"/>
                </a:lnTo>
                <a:lnTo>
                  <a:pt x="12827" y="874902"/>
                </a:lnTo>
                <a:close/>
              </a:path>
              <a:path w="1205864" h="1081404">
                <a:moveTo>
                  <a:pt x="1012063" y="0"/>
                </a:moveTo>
                <a:lnTo>
                  <a:pt x="1057275" y="51688"/>
                </a:lnTo>
                <a:lnTo>
                  <a:pt x="58039" y="926591"/>
                </a:lnTo>
                <a:lnTo>
                  <a:pt x="266115" y="926591"/>
                </a:lnTo>
                <a:lnTo>
                  <a:pt x="1147572" y="154812"/>
                </a:lnTo>
                <a:lnTo>
                  <a:pt x="1196201" y="154812"/>
                </a:lnTo>
                <a:lnTo>
                  <a:pt x="1205611" y="12826"/>
                </a:lnTo>
                <a:lnTo>
                  <a:pt x="1012063" y="0"/>
                </a:lnTo>
                <a:close/>
              </a:path>
              <a:path w="1205864" h="1081404">
                <a:moveTo>
                  <a:pt x="1196201" y="154812"/>
                </a:moveTo>
                <a:lnTo>
                  <a:pt x="1147572" y="154812"/>
                </a:lnTo>
                <a:lnTo>
                  <a:pt x="1192784" y="206374"/>
                </a:lnTo>
                <a:lnTo>
                  <a:pt x="1196201" y="154812"/>
                </a:lnTo>
                <a:close/>
              </a:path>
            </a:pathLst>
          </a:custGeom>
          <a:solidFill>
            <a:srgbClr val="3981B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557904" y="4214367"/>
            <a:ext cx="1205865" cy="1081405"/>
          </a:xfrm>
          <a:custGeom>
            <a:avLst/>
            <a:gdLst/>
            <a:ahLst/>
            <a:cxnLst/>
            <a:rect l="l" t="t" r="r" b="b"/>
            <a:pathLst>
              <a:path w="1205864" h="1081404">
                <a:moveTo>
                  <a:pt x="0" y="1068450"/>
                </a:moveTo>
                <a:lnTo>
                  <a:pt x="12827" y="874902"/>
                </a:lnTo>
                <a:lnTo>
                  <a:pt x="58039" y="926591"/>
                </a:lnTo>
                <a:lnTo>
                  <a:pt x="1057275" y="51688"/>
                </a:lnTo>
                <a:lnTo>
                  <a:pt x="1012063" y="0"/>
                </a:lnTo>
                <a:lnTo>
                  <a:pt x="1205611" y="12826"/>
                </a:lnTo>
                <a:lnTo>
                  <a:pt x="1192784" y="206374"/>
                </a:lnTo>
                <a:lnTo>
                  <a:pt x="1147572" y="154812"/>
                </a:lnTo>
                <a:lnTo>
                  <a:pt x="148336" y="1029715"/>
                </a:lnTo>
                <a:lnTo>
                  <a:pt x="193548" y="1081277"/>
                </a:lnTo>
                <a:lnTo>
                  <a:pt x="0" y="1068450"/>
                </a:lnTo>
                <a:close/>
              </a:path>
            </a:pathLst>
          </a:custGeom>
          <a:ln w="25400">
            <a:solidFill>
              <a:srgbClr val="285D8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989988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C791E857-FB24-014C-B5D1-F645DF1980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21594" y="633636"/>
            <a:ext cx="6858000" cy="685800"/>
          </a:xfrm>
        </p:spPr>
        <p:txBody>
          <a:bodyPr/>
          <a:lstStyle/>
          <a:p>
            <a:pPr eaLnBrk="1" hangingPunct="1"/>
            <a:r>
              <a:rPr lang="en-GB" altLang="ro-RO" sz="3000" dirty="0"/>
              <a:t>O </a:t>
            </a:r>
            <a:r>
              <a:rPr lang="en-GB" altLang="ro-RO" sz="3000" dirty="0" err="1"/>
              <a:t>tranzactie</a:t>
            </a:r>
            <a:r>
              <a:rPr lang="en-GB" altLang="ro-RO" sz="3000" dirty="0"/>
              <a:t> </a:t>
            </a:r>
            <a:r>
              <a:rPr lang="en-GB" altLang="ro-RO" sz="3000" dirty="0" err="1"/>
              <a:t>bancara</a:t>
            </a:r>
            <a:r>
              <a:rPr lang="en-GB" altLang="ro-RO" sz="3000" dirty="0"/>
              <a:t> </a:t>
            </a:r>
            <a:r>
              <a:rPr lang="en-GB" altLang="ro-RO" sz="3000" dirty="0" err="1"/>
              <a:t>distribuita</a:t>
            </a:r>
            <a:endParaRPr lang="en-GB" altLang="ro-RO" sz="3000" dirty="0"/>
          </a:p>
        </p:txBody>
      </p:sp>
      <p:sp>
        <p:nvSpPr>
          <p:cNvPr id="56323" name="Rectangle 4">
            <a:extLst>
              <a:ext uri="{FF2B5EF4-FFF2-40B4-BE49-F238E27FC236}">
                <a16:creationId xmlns:a16="http://schemas.microsoft.com/office/drawing/2014/main" id="{C3752ED5-BDC1-5F45-8527-08F8C80C13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30116" y="2220517"/>
            <a:ext cx="1027509" cy="1239440"/>
          </a:xfrm>
          <a:prstGeom prst="rect">
            <a:avLst/>
          </a:prstGeom>
          <a:solidFill>
            <a:srgbClr val="FFD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56324" name="Rectangle 5">
            <a:extLst>
              <a:ext uri="{FF2B5EF4-FFF2-40B4-BE49-F238E27FC236}">
                <a16:creationId xmlns:a16="http://schemas.microsoft.com/office/drawing/2014/main" id="{F314900C-0D04-0B4C-907F-33AA9796D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4206" y="2744391"/>
            <a:ext cx="334566" cy="2952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56325" name="AutoShape 6">
            <a:extLst>
              <a:ext uri="{FF2B5EF4-FFF2-40B4-BE49-F238E27FC236}">
                <a16:creationId xmlns:a16="http://schemas.microsoft.com/office/drawing/2014/main" id="{9071484D-38C7-BB46-9ADB-EC5DC542A7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2161" y="1600201"/>
            <a:ext cx="167878" cy="254794"/>
          </a:xfrm>
          <a:prstGeom prst="roundRect">
            <a:avLst>
              <a:gd name="adj" fmla="val 42481"/>
            </a:avLst>
          </a:prstGeom>
          <a:solidFill>
            <a:srgbClr val="FFD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56326" name="AutoShape 7">
            <a:extLst>
              <a:ext uri="{FF2B5EF4-FFF2-40B4-BE49-F238E27FC236}">
                <a16:creationId xmlns:a16="http://schemas.microsoft.com/office/drawing/2014/main" id="{B6ED9E14-DCAB-0B4D-9EE1-418B39AB40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2160" y="1600201"/>
            <a:ext cx="185738" cy="273844"/>
          </a:xfrm>
          <a:prstGeom prst="roundRect">
            <a:avLst>
              <a:gd name="adj" fmla="val 38463"/>
            </a:avLst>
          </a:prstGeom>
          <a:noFill/>
          <a:ln w="34925">
            <a:solidFill>
              <a:srgbClr val="FFDC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56327" name="Rectangle 8">
            <a:extLst>
              <a:ext uri="{FF2B5EF4-FFF2-40B4-BE49-F238E27FC236}">
                <a16:creationId xmlns:a16="http://schemas.microsoft.com/office/drawing/2014/main" id="{329D5EFD-DFE5-F445-B27E-CCEA47A13A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7638" y="1600201"/>
            <a:ext cx="152400" cy="127397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56328" name="Rectangle 9">
            <a:extLst>
              <a:ext uri="{FF2B5EF4-FFF2-40B4-BE49-F238E27FC236}">
                <a16:creationId xmlns:a16="http://schemas.microsoft.com/office/drawing/2014/main" id="{685C918B-D0AC-2947-AE48-80BDC8E27D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7639" y="1600201"/>
            <a:ext cx="170260" cy="145256"/>
          </a:xfrm>
          <a:prstGeom prst="rect">
            <a:avLst/>
          </a:prstGeom>
          <a:noFill/>
          <a:ln w="34925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56329" name="AutoShape 10">
            <a:extLst>
              <a:ext uri="{FF2B5EF4-FFF2-40B4-BE49-F238E27FC236}">
                <a16:creationId xmlns:a16="http://schemas.microsoft.com/office/drawing/2014/main" id="{D428C147-5394-7C44-BBE9-A77E1F8FEA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2160" y="1600201"/>
            <a:ext cx="185738" cy="273844"/>
          </a:xfrm>
          <a:prstGeom prst="roundRect">
            <a:avLst>
              <a:gd name="adj" fmla="val 38463"/>
            </a:avLst>
          </a:prstGeom>
          <a:noFill/>
          <a:ln w="349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56330" name="Line 11">
            <a:extLst>
              <a:ext uri="{FF2B5EF4-FFF2-40B4-BE49-F238E27FC236}">
                <a16:creationId xmlns:a16="http://schemas.microsoft.com/office/drawing/2014/main" id="{8328DB31-F491-F448-BC07-D10F2D90EF39}"/>
              </a:ext>
            </a:extLst>
          </p:cNvPr>
          <p:cNvSpPr>
            <a:spLocks noChangeShapeType="1"/>
          </p:cNvSpPr>
          <p:nvPr/>
        </p:nvSpPr>
        <p:spPr bwMode="auto">
          <a:xfrm>
            <a:off x="3942161" y="1727599"/>
            <a:ext cx="167878" cy="1190"/>
          </a:xfrm>
          <a:prstGeom prst="line">
            <a:avLst/>
          </a:prstGeom>
          <a:noFill/>
          <a:ln w="349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o-RO"/>
          </a:p>
        </p:txBody>
      </p:sp>
      <p:sp>
        <p:nvSpPr>
          <p:cNvPr id="56331" name="Rectangle 12">
            <a:extLst>
              <a:ext uri="{FF2B5EF4-FFF2-40B4-BE49-F238E27FC236}">
                <a16:creationId xmlns:a16="http://schemas.microsoft.com/office/drawing/2014/main" id="{8B20E81B-D420-8341-9405-3E1CFF038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2373" y="2839641"/>
            <a:ext cx="1026319" cy="1076325"/>
          </a:xfrm>
          <a:prstGeom prst="rect">
            <a:avLst/>
          </a:prstGeom>
          <a:solidFill>
            <a:srgbClr val="FFD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56332" name="Rectangle 13">
            <a:extLst>
              <a:ext uri="{FF2B5EF4-FFF2-40B4-BE49-F238E27FC236}">
                <a16:creationId xmlns:a16="http://schemas.microsoft.com/office/drawing/2014/main" id="{CED2F22C-A5C1-EB45-8985-2F0969AF1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2373" y="4043363"/>
            <a:ext cx="1026319" cy="1076325"/>
          </a:xfrm>
          <a:prstGeom prst="rect">
            <a:avLst/>
          </a:prstGeom>
          <a:solidFill>
            <a:srgbClr val="FFD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56333" name="Rectangle 14">
            <a:extLst>
              <a:ext uri="{FF2B5EF4-FFF2-40B4-BE49-F238E27FC236}">
                <a16:creationId xmlns:a16="http://schemas.microsoft.com/office/drawing/2014/main" id="{373D1009-5417-4040-B1DD-25DD24627E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2373" y="1672829"/>
            <a:ext cx="1026319" cy="1057275"/>
          </a:xfrm>
          <a:prstGeom prst="rect">
            <a:avLst/>
          </a:prstGeom>
          <a:solidFill>
            <a:srgbClr val="FFD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56334" name="AutoShape 15">
            <a:extLst>
              <a:ext uri="{FF2B5EF4-FFF2-40B4-BE49-F238E27FC236}">
                <a16:creationId xmlns:a16="http://schemas.microsoft.com/office/drawing/2014/main" id="{29D07409-3628-2C48-81E4-BDC8339E13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9047" y="1928814"/>
            <a:ext cx="152400" cy="236935"/>
          </a:xfrm>
          <a:prstGeom prst="roundRect">
            <a:avLst>
              <a:gd name="adj" fmla="val 47102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56335" name="AutoShape 16">
            <a:extLst>
              <a:ext uri="{FF2B5EF4-FFF2-40B4-BE49-F238E27FC236}">
                <a16:creationId xmlns:a16="http://schemas.microsoft.com/office/drawing/2014/main" id="{15B6376E-5F59-6843-A0FB-82392B10DA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9048" y="1928814"/>
            <a:ext cx="167878" cy="254794"/>
          </a:xfrm>
          <a:prstGeom prst="roundRect">
            <a:avLst>
              <a:gd name="adj" fmla="val 42481"/>
            </a:avLst>
          </a:prstGeom>
          <a:noFill/>
          <a:ln w="349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56336" name="Rectangle 17">
            <a:extLst>
              <a:ext uri="{FF2B5EF4-FFF2-40B4-BE49-F238E27FC236}">
                <a16:creationId xmlns:a16="http://schemas.microsoft.com/office/drawing/2014/main" id="{8D612F34-FDAA-AC47-B4F9-25D150CC30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9047" y="2056210"/>
            <a:ext cx="152400" cy="127397"/>
          </a:xfrm>
          <a:prstGeom prst="rect">
            <a:avLst/>
          </a:prstGeom>
          <a:solidFill>
            <a:srgbClr val="FFD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56337" name="Rectangle 18">
            <a:extLst>
              <a:ext uri="{FF2B5EF4-FFF2-40B4-BE49-F238E27FC236}">
                <a16:creationId xmlns:a16="http://schemas.microsoft.com/office/drawing/2014/main" id="{DD7EF1E9-E8B9-5E45-A3F7-900FA8F4CB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9048" y="2056211"/>
            <a:ext cx="167878" cy="145256"/>
          </a:xfrm>
          <a:prstGeom prst="rect">
            <a:avLst/>
          </a:prstGeom>
          <a:noFill/>
          <a:ln w="34925">
            <a:solidFill>
              <a:srgbClr val="FFDC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56338" name="AutoShape 19">
            <a:extLst>
              <a:ext uri="{FF2B5EF4-FFF2-40B4-BE49-F238E27FC236}">
                <a16:creationId xmlns:a16="http://schemas.microsoft.com/office/drawing/2014/main" id="{DBAE4F26-461E-DE4E-BC18-B2F568235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9048" y="1928814"/>
            <a:ext cx="167878" cy="254794"/>
          </a:xfrm>
          <a:prstGeom prst="roundRect">
            <a:avLst>
              <a:gd name="adj" fmla="val 42481"/>
            </a:avLst>
          </a:prstGeom>
          <a:noFill/>
          <a:ln w="349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56339" name="Line 20">
            <a:extLst>
              <a:ext uri="{FF2B5EF4-FFF2-40B4-BE49-F238E27FC236}">
                <a16:creationId xmlns:a16="http://schemas.microsoft.com/office/drawing/2014/main" id="{209C0ECA-5565-1F43-BF73-426A7225A7A1}"/>
              </a:ext>
            </a:extLst>
          </p:cNvPr>
          <p:cNvSpPr>
            <a:spLocks noChangeShapeType="1"/>
          </p:cNvSpPr>
          <p:nvPr/>
        </p:nvSpPr>
        <p:spPr bwMode="auto">
          <a:xfrm>
            <a:off x="5709047" y="2056211"/>
            <a:ext cx="152400" cy="1190"/>
          </a:xfrm>
          <a:prstGeom prst="line">
            <a:avLst/>
          </a:prstGeom>
          <a:noFill/>
          <a:ln w="349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o-RO"/>
          </a:p>
        </p:txBody>
      </p:sp>
      <p:sp>
        <p:nvSpPr>
          <p:cNvPr id="56340" name="AutoShape 21">
            <a:extLst>
              <a:ext uri="{FF2B5EF4-FFF2-40B4-BE49-F238E27FC236}">
                <a16:creationId xmlns:a16="http://schemas.microsoft.com/office/drawing/2014/main" id="{8BC07FDA-AC3E-0043-9177-DDADBC9BC7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8413" y="1964532"/>
            <a:ext cx="152400" cy="236935"/>
          </a:xfrm>
          <a:prstGeom prst="roundRect">
            <a:avLst>
              <a:gd name="adj" fmla="val 47102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56341" name="AutoShape 22">
            <a:extLst>
              <a:ext uri="{FF2B5EF4-FFF2-40B4-BE49-F238E27FC236}">
                <a16:creationId xmlns:a16="http://schemas.microsoft.com/office/drawing/2014/main" id="{400A3D24-D4A8-864F-ABA1-0529B09C3E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8414" y="1964532"/>
            <a:ext cx="169069" cy="255985"/>
          </a:xfrm>
          <a:prstGeom prst="roundRect">
            <a:avLst>
              <a:gd name="adj" fmla="val 42481"/>
            </a:avLst>
          </a:prstGeom>
          <a:noFill/>
          <a:ln w="349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56342" name="Rectangle 23">
            <a:extLst>
              <a:ext uri="{FF2B5EF4-FFF2-40B4-BE49-F238E27FC236}">
                <a16:creationId xmlns:a16="http://schemas.microsoft.com/office/drawing/2014/main" id="{E6B2D32B-2232-C54F-97DE-EB07C1AFA7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8413" y="2091928"/>
            <a:ext cx="152400" cy="128588"/>
          </a:xfrm>
          <a:prstGeom prst="rect">
            <a:avLst/>
          </a:prstGeom>
          <a:solidFill>
            <a:srgbClr val="FFD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56343" name="Rectangle 24">
            <a:extLst>
              <a:ext uri="{FF2B5EF4-FFF2-40B4-BE49-F238E27FC236}">
                <a16:creationId xmlns:a16="http://schemas.microsoft.com/office/drawing/2014/main" id="{8819CE93-AB89-3E42-9F58-09D2DD5F0C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8414" y="2091928"/>
            <a:ext cx="169069" cy="146447"/>
          </a:xfrm>
          <a:prstGeom prst="rect">
            <a:avLst/>
          </a:prstGeom>
          <a:noFill/>
          <a:ln w="34925">
            <a:solidFill>
              <a:srgbClr val="FFDC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56344" name="AutoShape 25">
            <a:extLst>
              <a:ext uri="{FF2B5EF4-FFF2-40B4-BE49-F238E27FC236}">
                <a16:creationId xmlns:a16="http://schemas.microsoft.com/office/drawing/2014/main" id="{3CAB2FBD-C13F-A34A-859F-EDCAAD836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8414" y="1964532"/>
            <a:ext cx="169069" cy="255985"/>
          </a:xfrm>
          <a:prstGeom prst="roundRect">
            <a:avLst>
              <a:gd name="adj" fmla="val 42481"/>
            </a:avLst>
          </a:prstGeom>
          <a:noFill/>
          <a:ln w="349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56345" name="Line 26">
            <a:extLst>
              <a:ext uri="{FF2B5EF4-FFF2-40B4-BE49-F238E27FC236}">
                <a16:creationId xmlns:a16="http://schemas.microsoft.com/office/drawing/2014/main" id="{7DE4CEEF-63AA-EE48-8EDB-7E022D039714}"/>
              </a:ext>
            </a:extLst>
          </p:cNvPr>
          <p:cNvSpPr>
            <a:spLocks noChangeShapeType="1"/>
          </p:cNvSpPr>
          <p:nvPr/>
        </p:nvSpPr>
        <p:spPr bwMode="auto">
          <a:xfrm>
            <a:off x="6348413" y="2091930"/>
            <a:ext cx="152400" cy="1190"/>
          </a:xfrm>
          <a:prstGeom prst="line">
            <a:avLst/>
          </a:prstGeom>
          <a:noFill/>
          <a:ln w="349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o-RO"/>
          </a:p>
        </p:txBody>
      </p:sp>
      <p:sp>
        <p:nvSpPr>
          <p:cNvPr id="56346" name="AutoShape 27">
            <a:extLst>
              <a:ext uri="{FF2B5EF4-FFF2-40B4-BE49-F238E27FC236}">
                <a16:creationId xmlns:a16="http://schemas.microsoft.com/office/drawing/2014/main" id="{BBE15D28-CAD1-3B4F-8FFA-81A9C34C3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9047" y="3076575"/>
            <a:ext cx="152400" cy="238125"/>
          </a:xfrm>
          <a:prstGeom prst="roundRect">
            <a:avLst>
              <a:gd name="adj" fmla="val 47102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56347" name="AutoShape 28">
            <a:extLst>
              <a:ext uri="{FF2B5EF4-FFF2-40B4-BE49-F238E27FC236}">
                <a16:creationId xmlns:a16="http://schemas.microsoft.com/office/drawing/2014/main" id="{689AA4C3-BE47-E24B-A318-15BD67CDB3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9048" y="3076576"/>
            <a:ext cx="167878" cy="255985"/>
          </a:xfrm>
          <a:prstGeom prst="roundRect">
            <a:avLst>
              <a:gd name="adj" fmla="val 42481"/>
            </a:avLst>
          </a:prstGeom>
          <a:noFill/>
          <a:ln w="349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56348" name="Rectangle 29">
            <a:extLst>
              <a:ext uri="{FF2B5EF4-FFF2-40B4-BE49-F238E27FC236}">
                <a16:creationId xmlns:a16="http://schemas.microsoft.com/office/drawing/2014/main" id="{FD07BF60-3A02-9549-BEFC-D23CE8608E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9047" y="3205162"/>
            <a:ext cx="152400" cy="109538"/>
          </a:xfrm>
          <a:prstGeom prst="rect">
            <a:avLst/>
          </a:prstGeom>
          <a:solidFill>
            <a:srgbClr val="FFD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56349" name="Rectangle 30">
            <a:extLst>
              <a:ext uri="{FF2B5EF4-FFF2-40B4-BE49-F238E27FC236}">
                <a16:creationId xmlns:a16="http://schemas.microsoft.com/office/drawing/2014/main" id="{8B1F5139-D4AB-4741-B57C-D408E6D3EE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9048" y="3205164"/>
            <a:ext cx="167878" cy="127397"/>
          </a:xfrm>
          <a:prstGeom prst="rect">
            <a:avLst/>
          </a:prstGeom>
          <a:noFill/>
          <a:ln w="34925">
            <a:solidFill>
              <a:srgbClr val="FFDC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56350" name="AutoShape 31">
            <a:extLst>
              <a:ext uri="{FF2B5EF4-FFF2-40B4-BE49-F238E27FC236}">
                <a16:creationId xmlns:a16="http://schemas.microsoft.com/office/drawing/2014/main" id="{495778A4-CF05-DB43-B185-9FA0621CD0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9048" y="3076576"/>
            <a:ext cx="167878" cy="255985"/>
          </a:xfrm>
          <a:prstGeom prst="roundRect">
            <a:avLst>
              <a:gd name="adj" fmla="val 42481"/>
            </a:avLst>
          </a:prstGeom>
          <a:noFill/>
          <a:ln w="349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56351" name="Line 32">
            <a:extLst>
              <a:ext uri="{FF2B5EF4-FFF2-40B4-BE49-F238E27FC236}">
                <a16:creationId xmlns:a16="http://schemas.microsoft.com/office/drawing/2014/main" id="{97392D72-03A9-9045-809D-8A25FDC54FA5}"/>
              </a:ext>
            </a:extLst>
          </p:cNvPr>
          <p:cNvSpPr>
            <a:spLocks noChangeShapeType="1"/>
          </p:cNvSpPr>
          <p:nvPr/>
        </p:nvSpPr>
        <p:spPr bwMode="auto">
          <a:xfrm>
            <a:off x="5709047" y="3186113"/>
            <a:ext cx="152400" cy="1191"/>
          </a:xfrm>
          <a:prstGeom prst="line">
            <a:avLst/>
          </a:prstGeom>
          <a:noFill/>
          <a:ln w="349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o-RO"/>
          </a:p>
        </p:txBody>
      </p:sp>
      <p:sp>
        <p:nvSpPr>
          <p:cNvPr id="56352" name="AutoShape 33">
            <a:extLst>
              <a:ext uri="{FF2B5EF4-FFF2-40B4-BE49-F238E27FC236}">
                <a16:creationId xmlns:a16="http://schemas.microsoft.com/office/drawing/2014/main" id="{B4BF74D6-021C-884B-A985-AA5EB58A9E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6272" y="3223023"/>
            <a:ext cx="151209" cy="254794"/>
          </a:xfrm>
          <a:prstGeom prst="roundRect">
            <a:avLst>
              <a:gd name="adj" fmla="val 47444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56353" name="AutoShape 34">
            <a:extLst>
              <a:ext uri="{FF2B5EF4-FFF2-40B4-BE49-F238E27FC236}">
                <a16:creationId xmlns:a16="http://schemas.microsoft.com/office/drawing/2014/main" id="{1E813256-CAA8-024B-A1DA-EDC3DFC564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6273" y="3223023"/>
            <a:ext cx="167878" cy="273844"/>
          </a:xfrm>
          <a:prstGeom prst="roundRect">
            <a:avLst>
              <a:gd name="adj" fmla="val 42481"/>
            </a:avLst>
          </a:prstGeom>
          <a:noFill/>
          <a:ln w="349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56354" name="Rectangle 35">
            <a:extLst>
              <a:ext uri="{FF2B5EF4-FFF2-40B4-BE49-F238E27FC236}">
                <a16:creationId xmlns:a16="http://schemas.microsoft.com/office/drawing/2014/main" id="{F6B2EB38-BBD8-0145-9A1E-BF982BC77E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6272" y="3368278"/>
            <a:ext cx="151209" cy="109538"/>
          </a:xfrm>
          <a:prstGeom prst="rect">
            <a:avLst/>
          </a:prstGeom>
          <a:solidFill>
            <a:srgbClr val="FFD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56355" name="Rectangle 36">
            <a:extLst>
              <a:ext uri="{FF2B5EF4-FFF2-40B4-BE49-F238E27FC236}">
                <a16:creationId xmlns:a16="http://schemas.microsoft.com/office/drawing/2014/main" id="{862DED4E-5356-7342-A591-2755C0F2A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6273" y="3368278"/>
            <a:ext cx="167878" cy="128588"/>
          </a:xfrm>
          <a:prstGeom prst="rect">
            <a:avLst/>
          </a:prstGeom>
          <a:noFill/>
          <a:ln w="34925">
            <a:solidFill>
              <a:srgbClr val="FFDC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56356" name="AutoShape 37">
            <a:extLst>
              <a:ext uri="{FF2B5EF4-FFF2-40B4-BE49-F238E27FC236}">
                <a16:creationId xmlns:a16="http://schemas.microsoft.com/office/drawing/2014/main" id="{BFBB97F2-FCFD-9748-9FD3-D99F4176A1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6273" y="3223023"/>
            <a:ext cx="167878" cy="273844"/>
          </a:xfrm>
          <a:prstGeom prst="roundRect">
            <a:avLst>
              <a:gd name="adj" fmla="val 42481"/>
            </a:avLst>
          </a:prstGeom>
          <a:noFill/>
          <a:ln w="349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56357" name="Line 38">
            <a:extLst>
              <a:ext uri="{FF2B5EF4-FFF2-40B4-BE49-F238E27FC236}">
                <a16:creationId xmlns:a16="http://schemas.microsoft.com/office/drawing/2014/main" id="{0B0DBB84-B1D7-EE42-B46C-F5C5382C3C5E}"/>
              </a:ext>
            </a:extLst>
          </p:cNvPr>
          <p:cNvSpPr>
            <a:spLocks noChangeShapeType="1"/>
          </p:cNvSpPr>
          <p:nvPr/>
        </p:nvSpPr>
        <p:spPr bwMode="auto">
          <a:xfrm>
            <a:off x="6366272" y="3350419"/>
            <a:ext cx="151209" cy="1191"/>
          </a:xfrm>
          <a:prstGeom prst="line">
            <a:avLst/>
          </a:prstGeom>
          <a:noFill/>
          <a:ln w="349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o-RO"/>
          </a:p>
        </p:txBody>
      </p:sp>
      <p:sp>
        <p:nvSpPr>
          <p:cNvPr id="56358" name="AutoShape 39">
            <a:extLst>
              <a:ext uri="{FF2B5EF4-FFF2-40B4-BE49-F238E27FC236}">
                <a16:creationId xmlns:a16="http://schemas.microsoft.com/office/drawing/2014/main" id="{F484D3F5-3929-054E-A790-D64A6A9F5A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9047" y="4225529"/>
            <a:ext cx="152400" cy="236934"/>
          </a:xfrm>
          <a:prstGeom prst="roundRect">
            <a:avLst>
              <a:gd name="adj" fmla="val 47102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56359" name="AutoShape 40">
            <a:extLst>
              <a:ext uri="{FF2B5EF4-FFF2-40B4-BE49-F238E27FC236}">
                <a16:creationId xmlns:a16="http://schemas.microsoft.com/office/drawing/2014/main" id="{11F91209-2120-BF46-878E-7B855436E0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9048" y="4225529"/>
            <a:ext cx="167878" cy="255984"/>
          </a:xfrm>
          <a:prstGeom prst="roundRect">
            <a:avLst>
              <a:gd name="adj" fmla="val 42481"/>
            </a:avLst>
          </a:prstGeom>
          <a:noFill/>
          <a:ln w="349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56360" name="Rectangle 41">
            <a:extLst>
              <a:ext uri="{FF2B5EF4-FFF2-40B4-BE49-F238E27FC236}">
                <a16:creationId xmlns:a16="http://schemas.microsoft.com/office/drawing/2014/main" id="{F469D256-F5BC-3C45-8282-433BCC620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9047" y="4352925"/>
            <a:ext cx="152400" cy="109538"/>
          </a:xfrm>
          <a:prstGeom prst="rect">
            <a:avLst/>
          </a:prstGeom>
          <a:solidFill>
            <a:srgbClr val="FFD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56361" name="Rectangle 42">
            <a:extLst>
              <a:ext uri="{FF2B5EF4-FFF2-40B4-BE49-F238E27FC236}">
                <a16:creationId xmlns:a16="http://schemas.microsoft.com/office/drawing/2014/main" id="{2DF5C222-5FEA-D442-A284-B42BD20228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9048" y="4352925"/>
            <a:ext cx="167878" cy="128588"/>
          </a:xfrm>
          <a:prstGeom prst="rect">
            <a:avLst/>
          </a:prstGeom>
          <a:noFill/>
          <a:ln w="34925">
            <a:solidFill>
              <a:srgbClr val="FFDC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56362" name="AutoShape 43">
            <a:extLst>
              <a:ext uri="{FF2B5EF4-FFF2-40B4-BE49-F238E27FC236}">
                <a16:creationId xmlns:a16="http://schemas.microsoft.com/office/drawing/2014/main" id="{AC794E4D-6C37-0B4F-9CA7-A0AA96E81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9048" y="4225529"/>
            <a:ext cx="167878" cy="255984"/>
          </a:xfrm>
          <a:prstGeom prst="roundRect">
            <a:avLst>
              <a:gd name="adj" fmla="val 42481"/>
            </a:avLst>
          </a:prstGeom>
          <a:noFill/>
          <a:ln w="349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56363" name="Line 44">
            <a:extLst>
              <a:ext uri="{FF2B5EF4-FFF2-40B4-BE49-F238E27FC236}">
                <a16:creationId xmlns:a16="http://schemas.microsoft.com/office/drawing/2014/main" id="{3106ED50-4C1B-BA47-B551-0FFA9A22621B}"/>
              </a:ext>
            </a:extLst>
          </p:cNvPr>
          <p:cNvSpPr>
            <a:spLocks noChangeShapeType="1"/>
          </p:cNvSpPr>
          <p:nvPr/>
        </p:nvSpPr>
        <p:spPr bwMode="auto">
          <a:xfrm>
            <a:off x="5709047" y="4335067"/>
            <a:ext cx="152400" cy="1190"/>
          </a:xfrm>
          <a:prstGeom prst="line">
            <a:avLst/>
          </a:prstGeom>
          <a:noFill/>
          <a:ln w="349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o-RO"/>
          </a:p>
        </p:txBody>
      </p:sp>
      <p:sp>
        <p:nvSpPr>
          <p:cNvPr id="56364" name="AutoShape 45">
            <a:extLst>
              <a:ext uri="{FF2B5EF4-FFF2-40B4-BE49-F238E27FC236}">
                <a16:creationId xmlns:a16="http://schemas.microsoft.com/office/drawing/2014/main" id="{61599F9C-D41B-5041-A38D-DD0101A22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8413" y="4225529"/>
            <a:ext cx="152400" cy="255984"/>
          </a:xfrm>
          <a:prstGeom prst="roundRect">
            <a:avLst>
              <a:gd name="adj" fmla="val 47102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56365" name="AutoShape 46">
            <a:extLst>
              <a:ext uri="{FF2B5EF4-FFF2-40B4-BE49-F238E27FC236}">
                <a16:creationId xmlns:a16="http://schemas.microsoft.com/office/drawing/2014/main" id="{FF316CD2-2DFE-B043-B6E6-1DB3453DD9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8414" y="4225530"/>
            <a:ext cx="169069" cy="273844"/>
          </a:xfrm>
          <a:prstGeom prst="roundRect">
            <a:avLst>
              <a:gd name="adj" fmla="val 42481"/>
            </a:avLst>
          </a:prstGeom>
          <a:noFill/>
          <a:ln w="349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56366" name="Rectangle 47">
            <a:extLst>
              <a:ext uri="{FF2B5EF4-FFF2-40B4-BE49-F238E27FC236}">
                <a16:creationId xmlns:a16="http://schemas.microsoft.com/office/drawing/2014/main" id="{C47674D1-4FCB-CB43-A10B-28A8618B0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8413" y="4371975"/>
            <a:ext cx="152400" cy="109538"/>
          </a:xfrm>
          <a:prstGeom prst="rect">
            <a:avLst/>
          </a:prstGeom>
          <a:solidFill>
            <a:srgbClr val="FFD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56367" name="Rectangle 48">
            <a:extLst>
              <a:ext uri="{FF2B5EF4-FFF2-40B4-BE49-F238E27FC236}">
                <a16:creationId xmlns:a16="http://schemas.microsoft.com/office/drawing/2014/main" id="{BACED93E-2C4D-8247-B83F-1583B7DE0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8414" y="4371976"/>
            <a:ext cx="169069" cy="127397"/>
          </a:xfrm>
          <a:prstGeom prst="rect">
            <a:avLst/>
          </a:prstGeom>
          <a:noFill/>
          <a:ln w="34925">
            <a:solidFill>
              <a:srgbClr val="FFDC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56368" name="AutoShape 49">
            <a:extLst>
              <a:ext uri="{FF2B5EF4-FFF2-40B4-BE49-F238E27FC236}">
                <a16:creationId xmlns:a16="http://schemas.microsoft.com/office/drawing/2014/main" id="{D075B701-D3FA-C64F-B4EC-781ED6C7F4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8414" y="4225530"/>
            <a:ext cx="169069" cy="273844"/>
          </a:xfrm>
          <a:prstGeom prst="roundRect">
            <a:avLst>
              <a:gd name="adj" fmla="val 42481"/>
            </a:avLst>
          </a:prstGeom>
          <a:noFill/>
          <a:ln w="349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56369" name="Line 50">
            <a:extLst>
              <a:ext uri="{FF2B5EF4-FFF2-40B4-BE49-F238E27FC236}">
                <a16:creationId xmlns:a16="http://schemas.microsoft.com/office/drawing/2014/main" id="{F25E6FFA-50F9-984B-B82F-59649B50109E}"/>
              </a:ext>
            </a:extLst>
          </p:cNvPr>
          <p:cNvSpPr>
            <a:spLocks noChangeShapeType="1"/>
          </p:cNvSpPr>
          <p:nvPr/>
        </p:nvSpPr>
        <p:spPr bwMode="auto">
          <a:xfrm>
            <a:off x="6348413" y="4352925"/>
            <a:ext cx="152400" cy="1191"/>
          </a:xfrm>
          <a:prstGeom prst="line">
            <a:avLst/>
          </a:prstGeom>
          <a:noFill/>
          <a:ln w="349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o-RO"/>
          </a:p>
        </p:txBody>
      </p:sp>
      <p:sp>
        <p:nvSpPr>
          <p:cNvPr id="56370" name="AutoShape 51">
            <a:extLst>
              <a:ext uri="{FF2B5EF4-FFF2-40B4-BE49-F238E27FC236}">
                <a16:creationId xmlns:a16="http://schemas.microsoft.com/office/drawing/2014/main" id="{A379FEC5-BFCE-AE41-859B-6023C0DCB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2935" y="4591051"/>
            <a:ext cx="151209" cy="254794"/>
          </a:xfrm>
          <a:prstGeom prst="roundRect">
            <a:avLst>
              <a:gd name="adj" fmla="val 47102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56371" name="AutoShape 52">
            <a:extLst>
              <a:ext uri="{FF2B5EF4-FFF2-40B4-BE49-F238E27FC236}">
                <a16:creationId xmlns:a16="http://schemas.microsoft.com/office/drawing/2014/main" id="{249C37CC-F45E-9943-86B4-065C152224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2936" y="4591050"/>
            <a:ext cx="167878" cy="272654"/>
          </a:xfrm>
          <a:prstGeom prst="roundRect">
            <a:avLst>
              <a:gd name="adj" fmla="val 42481"/>
            </a:avLst>
          </a:prstGeom>
          <a:noFill/>
          <a:ln w="34925">
            <a:solidFill>
              <a:srgbClr val="FFFF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56372" name="Rectangle 53">
            <a:extLst>
              <a:ext uri="{FF2B5EF4-FFF2-40B4-BE49-F238E27FC236}">
                <a16:creationId xmlns:a16="http://schemas.microsoft.com/office/drawing/2014/main" id="{6DE0809F-9106-FD47-9288-68544AA568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8414" y="4736306"/>
            <a:ext cx="135731" cy="109538"/>
          </a:xfrm>
          <a:prstGeom prst="rect">
            <a:avLst/>
          </a:prstGeom>
          <a:solidFill>
            <a:srgbClr val="FFD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56373" name="Rectangle 54">
            <a:extLst>
              <a:ext uri="{FF2B5EF4-FFF2-40B4-BE49-F238E27FC236}">
                <a16:creationId xmlns:a16="http://schemas.microsoft.com/office/drawing/2014/main" id="{E08B6A86-157E-B949-A333-6F2A079312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8413" y="4736308"/>
            <a:ext cx="152400" cy="127397"/>
          </a:xfrm>
          <a:prstGeom prst="rect">
            <a:avLst/>
          </a:prstGeom>
          <a:noFill/>
          <a:ln w="34925">
            <a:solidFill>
              <a:srgbClr val="FFDC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56374" name="AutoShape 55">
            <a:extLst>
              <a:ext uri="{FF2B5EF4-FFF2-40B4-BE49-F238E27FC236}">
                <a16:creationId xmlns:a16="http://schemas.microsoft.com/office/drawing/2014/main" id="{1ED1E85C-8466-7C4A-901E-34E0A5ABBC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2936" y="4591050"/>
            <a:ext cx="167878" cy="272654"/>
          </a:xfrm>
          <a:prstGeom prst="roundRect">
            <a:avLst>
              <a:gd name="adj" fmla="val 42481"/>
            </a:avLst>
          </a:prstGeom>
          <a:noFill/>
          <a:ln w="349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56375" name="Line 56">
            <a:extLst>
              <a:ext uri="{FF2B5EF4-FFF2-40B4-BE49-F238E27FC236}">
                <a16:creationId xmlns:a16="http://schemas.microsoft.com/office/drawing/2014/main" id="{1F90F839-F6C3-CA4A-977F-297E1B7770F5}"/>
              </a:ext>
            </a:extLst>
          </p:cNvPr>
          <p:cNvSpPr>
            <a:spLocks noChangeShapeType="1"/>
          </p:cNvSpPr>
          <p:nvPr/>
        </p:nvSpPr>
        <p:spPr bwMode="auto">
          <a:xfrm>
            <a:off x="6332935" y="4718449"/>
            <a:ext cx="151209" cy="1190"/>
          </a:xfrm>
          <a:prstGeom prst="line">
            <a:avLst/>
          </a:prstGeom>
          <a:noFill/>
          <a:ln w="349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o-RO"/>
          </a:p>
        </p:txBody>
      </p:sp>
      <p:sp>
        <p:nvSpPr>
          <p:cNvPr id="56376" name="Rectangle 57">
            <a:extLst>
              <a:ext uri="{FF2B5EF4-FFF2-40B4-BE49-F238E27FC236}">
                <a16:creationId xmlns:a16="http://schemas.microsoft.com/office/drawing/2014/main" id="{D4EB43EF-2AB3-3A4E-9F04-F192C855C7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0594" y="2156223"/>
            <a:ext cx="43282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GB" altLang="ro-RO" sz="120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en-GB" altLang="ro-RO" sz="1800">
              <a:latin typeface="Times" pitchFamily="2" charset="0"/>
            </a:endParaRPr>
          </a:p>
        </p:txBody>
      </p:sp>
      <p:sp>
        <p:nvSpPr>
          <p:cNvPr id="56377" name="Rectangle 58">
            <a:extLst>
              <a:ext uri="{FF2B5EF4-FFF2-40B4-BE49-F238E27FC236}">
                <a16:creationId xmlns:a16="http://schemas.microsoft.com/office/drawing/2014/main" id="{D66C8DD8-59F5-8B44-AC37-39BDE76C41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0594" y="2156223"/>
            <a:ext cx="43282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GB" altLang="ro-RO" sz="1200">
                <a:solidFill>
                  <a:srgbClr val="000000"/>
                </a:solidFill>
                <a:latin typeface="Arial" panose="020B0604020202020204" pitchFamily="34" charset="0"/>
              </a:rPr>
              <a:t>.</a:t>
            </a:r>
            <a:endParaRPr lang="en-GB" altLang="ro-RO" sz="1800">
              <a:latin typeface="Times" pitchFamily="2" charset="0"/>
            </a:endParaRPr>
          </a:p>
        </p:txBody>
      </p:sp>
      <p:sp>
        <p:nvSpPr>
          <p:cNvPr id="56378" name="Rectangle 59">
            <a:extLst>
              <a:ext uri="{FF2B5EF4-FFF2-40B4-BE49-F238E27FC236}">
                <a16:creationId xmlns:a16="http://schemas.microsoft.com/office/drawing/2014/main" id="{BA012AA5-8336-DF45-A9FD-D6A2C7135A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0517" y="4945857"/>
            <a:ext cx="580287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GB" altLang="ro-RO" sz="1200">
                <a:solidFill>
                  <a:srgbClr val="000000"/>
                </a:solidFill>
                <a:latin typeface="Arial" panose="020B0604020202020204" pitchFamily="34" charset="0"/>
              </a:rPr>
              <a:t>BranchZ</a:t>
            </a:r>
            <a:endParaRPr lang="en-GB" altLang="ro-RO" sz="1800">
              <a:latin typeface="Times" pitchFamily="2" charset="0"/>
            </a:endParaRPr>
          </a:p>
        </p:txBody>
      </p:sp>
      <p:sp>
        <p:nvSpPr>
          <p:cNvPr id="56379" name="Rectangle 60">
            <a:extLst>
              <a:ext uri="{FF2B5EF4-FFF2-40B4-BE49-F238E27FC236}">
                <a16:creationId xmlns:a16="http://schemas.microsoft.com/office/drawing/2014/main" id="{3F063E25-6E5D-C44C-8189-48ABC4FC70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849" y="2538413"/>
            <a:ext cx="58830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GB" altLang="ro-RO" sz="1200">
                <a:solidFill>
                  <a:srgbClr val="000000"/>
                </a:solidFill>
                <a:latin typeface="Arial" panose="020B0604020202020204" pitchFamily="34" charset="0"/>
              </a:rPr>
              <a:t>BranchX</a:t>
            </a:r>
            <a:endParaRPr lang="en-GB" altLang="ro-RO" sz="1800">
              <a:latin typeface="Times" pitchFamily="2" charset="0"/>
            </a:endParaRPr>
          </a:p>
        </p:txBody>
      </p:sp>
      <p:sp>
        <p:nvSpPr>
          <p:cNvPr id="56380" name="Rectangle 61">
            <a:extLst>
              <a:ext uri="{FF2B5EF4-FFF2-40B4-BE49-F238E27FC236}">
                <a16:creationId xmlns:a16="http://schemas.microsoft.com/office/drawing/2014/main" id="{74236D7E-7078-8248-AC34-995BD50D74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9998" y="2903935"/>
            <a:ext cx="70692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GB" altLang="ro-RO" sz="1200">
                <a:solidFill>
                  <a:srgbClr val="000000"/>
                </a:solidFill>
                <a:latin typeface="Arial" panose="020B0604020202020204" pitchFamily="34" charset="0"/>
              </a:rPr>
              <a:t>participant</a:t>
            </a:r>
            <a:endParaRPr lang="en-GB" altLang="ro-RO" sz="1800">
              <a:latin typeface="Times" pitchFamily="2" charset="0"/>
            </a:endParaRPr>
          </a:p>
        </p:txBody>
      </p:sp>
      <p:sp>
        <p:nvSpPr>
          <p:cNvPr id="56381" name="Rectangle 62">
            <a:extLst>
              <a:ext uri="{FF2B5EF4-FFF2-40B4-BE49-F238E27FC236}">
                <a16:creationId xmlns:a16="http://schemas.microsoft.com/office/drawing/2014/main" id="{B6759C7C-4DA8-004F-A71C-7EAC86AE7D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3805" y="4070748"/>
            <a:ext cx="70692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GB" altLang="ro-RO" sz="1200">
                <a:solidFill>
                  <a:srgbClr val="000000"/>
                </a:solidFill>
                <a:latin typeface="Arial" panose="020B0604020202020204" pitchFamily="34" charset="0"/>
              </a:rPr>
              <a:t>participant</a:t>
            </a:r>
            <a:endParaRPr lang="en-GB" altLang="ro-RO" sz="1800">
              <a:latin typeface="Times" pitchFamily="2" charset="0"/>
            </a:endParaRPr>
          </a:p>
        </p:txBody>
      </p:sp>
      <p:sp>
        <p:nvSpPr>
          <p:cNvPr id="56382" name="Rectangle 63">
            <a:extLst>
              <a:ext uri="{FF2B5EF4-FFF2-40B4-BE49-F238E27FC236}">
                <a16:creationId xmlns:a16="http://schemas.microsoft.com/office/drawing/2014/main" id="{E0B22D24-F4AA-4D47-93D0-60BBCF2D2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7191" y="4398169"/>
            <a:ext cx="11060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GB" altLang="ro-RO" sz="1200">
                <a:solidFill>
                  <a:srgbClr val="000000"/>
                </a:solidFill>
                <a:latin typeface="Arial" panose="020B0604020202020204" pitchFamily="34" charset="0"/>
              </a:rPr>
              <a:t>C</a:t>
            </a:r>
            <a:endParaRPr lang="en-GB" altLang="ro-RO" sz="1800">
              <a:latin typeface="Times" pitchFamily="2" charset="0"/>
            </a:endParaRPr>
          </a:p>
        </p:txBody>
      </p:sp>
      <p:sp>
        <p:nvSpPr>
          <p:cNvPr id="56383" name="Rectangle 64">
            <a:extLst>
              <a:ext uri="{FF2B5EF4-FFF2-40B4-BE49-F238E27FC236}">
                <a16:creationId xmlns:a16="http://schemas.microsoft.com/office/drawing/2014/main" id="{FC9DFE90-6632-8244-8732-E917D25BF0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7191" y="4672013"/>
            <a:ext cx="11060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GB" altLang="ro-RO" sz="1200">
                <a:solidFill>
                  <a:srgbClr val="000000"/>
                </a:solidFill>
                <a:latin typeface="Arial" panose="020B0604020202020204" pitchFamily="34" charset="0"/>
              </a:rPr>
              <a:t>D</a:t>
            </a:r>
            <a:endParaRPr lang="en-GB" altLang="ro-RO" sz="1800">
              <a:latin typeface="Times" pitchFamily="2" charset="0"/>
            </a:endParaRPr>
          </a:p>
        </p:txBody>
      </p:sp>
      <p:sp>
        <p:nvSpPr>
          <p:cNvPr id="56384" name="Rectangle 65">
            <a:extLst>
              <a:ext uri="{FF2B5EF4-FFF2-40B4-BE49-F238E27FC236}">
                <a16:creationId xmlns:a16="http://schemas.microsoft.com/office/drawing/2014/main" id="{6B376F95-6D00-1741-B1B4-D58389FFE9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44417" y="3286126"/>
            <a:ext cx="39113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GB" altLang="ro-RO" sz="1200">
                <a:solidFill>
                  <a:srgbClr val="000000"/>
                </a:solidFill>
                <a:latin typeface="Arial" panose="020B0604020202020204" pitchFamily="34" charset="0"/>
              </a:rPr>
              <a:t>Client</a:t>
            </a:r>
            <a:endParaRPr lang="en-GB" altLang="ro-RO" sz="1800">
              <a:latin typeface="Times" pitchFamily="2" charset="0"/>
            </a:endParaRPr>
          </a:p>
        </p:txBody>
      </p:sp>
      <p:sp>
        <p:nvSpPr>
          <p:cNvPr id="56385" name="Rectangle 66">
            <a:extLst>
              <a:ext uri="{FF2B5EF4-FFF2-40B4-BE49-F238E27FC236}">
                <a16:creationId xmlns:a16="http://schemas.microsoft.com/office/drawing/2014/main" id="{50DD2201-535D-2944-BFBF-DD72A295D3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3849" y="3724276"/>
            <a:ext cx="588303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GB" altLang="ro-RO" sz="1200">
                <a:solidFill>
                  <a:srgbClr val="000000"/>
                </a:solidFill>
                <a:latin typeface="Arial" panose="020B0604020202020204" pitchFamily="34" charset="0"/>
              </a:rPr>
              <a:t>BranchY</a:t>
            </a:r>
            <a:endParaRPr lang="en-GB" altLang="ro-RO" sz="1800">
              <a:latin typeface="Times" pitchFamily="2" charset="0"/>
            </a:endParaRPr>
          </a:p>
        </p:txBody>
      </p:sp>
      <p:sp>
        <p:nvSpPr>
          <p:cNvPr id="56386" name="Rectangle 67">
            <a:extLst>
              <a:ext uri="{FF2B5EF4-FFF2-40B4-BE49-F238E27FC236}">
                <a16:creationId xmlns:a16="http://schemas.microsoft.com/office/drawing/2014/main" id="{4F82BCF4-B9B3-9B44-AF16-941B48F6D9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7191" y="3323035"/>
            <a:ext cx="102592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GB" altLang="ro-RO" sz="1200">
                <a:solidFill>
                  <a:srgbClr val="000000"/>
                </a:solidFill>
                <a:latin typeface="Arial" panose="020B0604020202020204" pitchFamily="34" charset="0"/>
              </a:rPr>
              <a:t>B</a:t>
            </a:r>
            <a:endParaRPr lang="en-GB" altLang="ro-RO" sz="1800">
              <a:latin typeface="Times" pitchFamily="2" charset="0"/>
            </a:endParaRPr>
          </a:p>
        </p:txBody>
      </p:sp>
      <p:sp>
        <p:nvSpPr>
          <p:cNvPr id="56387" name="Rectangle 68">
            <a:extLst>
              <a:ext uri="{FF2B5EF4-FFF2-40B4-BE49-F238E27FC236}">
                <a16:creationId xmlns:a16="http://schemas.microsoft.com/office/drawing/2014/main" id="{FE0938B5-0AC4-F742-96DC-AB665F4C6B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7191" y="2064544"/>
            <a:ext cx="102592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GB" altLang="ro-RO" sz="1200">
                <a:solidFill>
                  <a:srgbClr val="000000"/>
                </a:solidFill>
                <a:latin typeface="Arial" panose="020B0604020202020204" pitchFamily="34" charset="0"/>
              </a:rPr>
              <a:t>A</a:t>
            </a:r>
            <a:endParaRPr lang="en-GB" altLang="ro-RO" sz="1800">
              <a:latin typeface="Times" pitchFamily="2" charset="0"/>
            </a:endParaRPr>
          </a:p>
        </p:txBody>
      </p:sp>
      <p:sp>
        <p:nvSpPr>
          <p:cNvPr id="56388" name="Rectangle 69">
            <a:extLst>
              <a:ext uri="{FF2B5EF4-FFF2-40B4-BE49-F238E27FC236}">
                <a16:creationId xmlns:a16="http://schemas.microsoft.com/office/drawing/2014/main" id="{5DE2E728-3EAF-A34B-BCC5-C2DBA2C087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7851" y="1754982"/>
            <a:ext cx="70692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GB" altLang="ro-RO" sz="1200">
                <a:solidFill>
                  <a:srgbClr val="000000"/>
                </a:solidFill>
                <a:latin typeface="Arial" panose="020B0604020202020204" pitchFamily="34" charset="0"/>
              </a:rPr>
              <a:t>participant</a:t>
            </a:r>
            <a:endParaRPr lang="en-GB" altLang="ro-RO" sz="1800">
              <a:latin typeface="Times" pitchFamily="2" charset="0"/>
            </a:endParaRPr>
          </a:p>
        </p:txBody>
      </p:sp>
      <p:sp>
        <p:nvSpPr>
          <p:cNvPr id="56389" name="Freeform 70">
            <a:extLst>
              <a:ext uri="{FF2B5EF4-FFF2-40B4-BE49-F238E27FC236}">
                <a16:creationId xmlns:a16="http://schemas.microsoft.com/office/drawing/2014/main" id="{26E24F66-AD0B-A540-8B88-6E801E089E59}"/>
              </a:ext>
            </a:extLst>
          </p:cNvPr>
          <p:cNvSpPr>
            <a:spLocks/>
          </p:cNvSpPr>
          <p:nvPr/>
        </p:nvSpPr>
        <p:spPr bwMode="auto">
          <a:xfrm>
            <a:off x="4110038" y="1691880"/>
            <a:ext cx="67866" cy="72628"/>
          </a:xfrm>
          <a:custGeom>
            <a:avLst/>
            <a:gdLst>
              <a:gd name="T0" fmla="*/ 2147483647 w 62"/>
              <a:gd name="T1" fmla="*/ 2147483647 h 61"/>
              <a:gd name="T2" fmla="*/ 2147483647 w 62"/>
              <a:gd name="T3" fmla="*/ 2147483647 h 61"/>
              <a:gd name="T4" fmla="*/ 0 w 62"/>
              <a:gd name="T5" fmla="*/ 2147483647 h 61"/>
              <a:gd name="T6" fmla="*/ 2147483647 w 62"/>
              <a:gd name="T7" fmla="*/ 0 h 61"/>
              <a:gd name="T8" fmla="*/ 2147483647 w 62"/>
              <a:gd name="T9" fmla="*/ 2147483647 h 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2"/>
              <a:gd name="T16" fmla="*/ 0 h 61"/>
              <a:gd name="T17" fmla="*/ 62 w 62"/>
              <a:gd name="T18" fmla="*/ 61 h 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2" h="61">
                <a:moveTo>
                  <a:pt x="62" y="30"/>
                </a:moveTo>
                <a:lnTo>
                  <a:pt x="46" y="61"/>
                </a:lnTo>
                <a:lnTo>
                  <a:pt x="0" y="15"/>
                </a:lnTo>
                <a:lnTo>
                  <a:pt x="62" y="0"/>
                </a:lnTo>
                <a:lnTo>
                  <a:pt x="62" y="30"/>
                </a:lnTo>
                <a:close/>
              </a:path>
            </a:pathLst>
          </a:custGeom>
          <a:solidFill>
            <a:srgbClr val="000000"/>
          </a:solidFill>
          <a:ln w="349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ro-RO"/>
          </a:p>
        </p:txBody>
      </p:sp>
      <p:sp>
        <p:nvSpPr>
          <p:cNvPr id="56390" name="Line 71">
            <a:extLst>
              <a:ext uri="{FF2B5EF4-FFF2-40B4-BE49-F238E27FC236}">
                <a16:creationId xmlns:a16="http://schemas.microsoft.com/office/drawing/2014/main" id="{ECF68839-4363-BD4C-AEF2-E471C81D57E3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77905" y="1727597"/>
            <a:ext cx="1531144" cy="309563"/>
          </a:xfrm>
          <a:prstGeom prst="line">
            <a:avLst/>
          </a:prstGeom>
          <a:noFill/>
          <a:ln w="349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o-RO"/>
          </a:p>
        </p:txBody>
      </p:sp>
      <p:sp>
        <p:nvSpPr>
          <p:cNvPr id="56391" name="Freeform 72">
            <a:extLst>
              <a:ext uri="{FF2B5EF4-FFF2-40B4-BE49-F238E27FC236}">
                <a16:creationId xmlns:a16="http://schemas.microsoft.com/office/drawing/2014/main" id="{A1FDA478-5A0B-4648-93BB-9471B710A0A6}"/>
              </a:ext>
            </a:extLst>
          </p:cNvPr>
          <p:cNvSpPr>
            <a:spLocks/>
          </p:cNvSpPr>
          <p:nvPr/>
        </p:nvSpPr>
        <p:spPr bwMode="auto">
          <a:xfrm>
            <a:off x="4110038" y="1819275"/>
            <a:ext cx="67866" cy="72629"/>
          </a:xfrm>
          <a:custGeom>
            <a:avLst/>
            <a:gdLst>
              <a:gd name="T0" fmla="*/ 2147483647 w 62"/>
              <a:gd name="T1" fmla="*/ 2147483647 h 61"/>
              <a:gd name="T2" fmla="*/ 2147483647 w 62"/>
              <a:gd name="T3" fmla="*/ 2147483647 h 61"/>
              <a:gd name="T4" fmla="*/ 0 w 62"/>
              <a:gd name="T5" fmla="*/ 0 h 61"/>
              <a:gd name="T6" fmla="*/ 2147483647 w 62"/>
              <a:gd name="T7" fmla="*/ 0 h 61"/>
              <a:gd name="T8" fmla="*/ 2147483647 w 62"/>
              <a:gd name="T9" fmla="*/ 2147483647 h 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2"/>
              <a:gd name="T16" fmla="*/ 0 h 61"/>
              <a:gd name="T17" fmla="*/ 62 w 62"/>
              <a:gd name="T18" fmla="*/ 61 h 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2" h="61">
                <a:moveTo>
                  <a:pt x="46" y="30"/>
                </a:moveTo>
                <a:lnTo>
                  <a:pt x="16" y="61"/>
                </a:lnTo>
                <a:lnTo>
                  <a:pt x="0" y="0"/>
                </a:lnTo>
                <a:lnTo>
                  <a:pt x="62" y="0"/>
                </a:lnTo>
                <a:lnTo>
                  <a:pt x="46" y="30"/>
                </a:lnTo>
                <a:close/>
              </a:path>
            </a:pathLst>
          </a:custGeom>
          <a:solidFill>
            <a:srgbClr val="000000"/>
          </a:solidFill>
          <a:ln w="349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ro-RO"/>
          </a:p>
        </p:txBody>
      </p:sp>
      <p:sp>
        <p:nvSpPr>
          <p:cNvPr id="56392" name="Line 73">
            <a:extLst>
              <a:ext uri="{FF2B5EF4-FFF2-40B4-BE49-F238E27FC236}">
                <a16:creationId xmlns:a16="http://schemas.microsoft.com/office/drawing/2014/main" id="{DDF919C8-1B4B-7148-9A55-7A23D3D2E9B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160044" y="1854995"/>
            <a:ext cx="1549004" cy="1350169"/>
          </a:xfrm>
          <a:prstGeom prst="line">
            <a:avLst/>
          </a:prstGeom>
          <a:noFill/>
          <a:ln w="349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o-RO"/>
          </a:p>
        </p:txBody>
      </p:sp>
      <p:sp>
        <p:nvSpPr>
          <p:cNvPr id="56393" name="Freeform 74">
            <a:extLst>
              <a:ext uri="{FF2B5EF4-FFF2-40B4-BE49-F238E27FC236}">
                <a16:creationId xmlns:a16="http://schemas.microsoft.com/office/drawing/2014/main" id="{B7434BD7-C226-174C-B061-6C7B603693F0}"/>
              </a:ext>
            </a:extLst>
          </p:cNvPr>
          <p:cNvSpPr>
            <a:spLocks/>
          </p:cNvSpPr>
          <p:nvPr/>
        </p:nvSpPr>
        <p:spPr bwMode="auto">
          <a:xfrm>
            <a:off x="4042174" y="1854995"/>
            <a:ext cx="67865" cy="73819"/>
          </a:xfrm>
          <a:custGeom>
            <a:avLst/>
            <a:gdLst>
              <a:gd name="T0" fmla="*/ 2147483647 w 61"/>
              <a:gd name="T1" fmla="*/ 2147483647 h 62"/>
              <a:gd name="T2" fmla="*/ 0 w 61"/>
              <a:gd name="T3" fmla="*/ 2147483647 h 62"/>
              <a:gd name="T4" fmla="*/ 0 w 61"/>
              <a:gd name="T5" fmla="*/ 0 h 62"/>
              <a:gd name="T6" fmla="*/ 2147483647 w 61"/>
              <a:gd name="T7" fmla="*/ 2147483647 h 62"/>
              <a:gd name="T8" fmla="*/ 2147483647 w 61"/>
              <a:gd name="T9" fmla="*/ 2147483647 h 6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1"/>
              <a:gd name="T16" fmla="*/ 0 h 62"/>
              <a:gd name="T17" fmla="*/ 61 w 61"/>
              <a:gd name="T18" fmla="*/ 62 h 6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1" h="62">
                <a:moveTo>
                  <a:pt x="31" y="46"/>
                </a:moveTo>
                <a:lnTo>
                  <a:pt x="0" y="62"/>
                </a:lnTo>
                <a:lnTo>
                  <a:pt x="0" y="0"/>
                </a:lnTo>
                <a:lnTo>
                  <a:pt x="61" y="31"/>
                </a:lnTo>
                <a:lnTo>
                  <a:pt x="31" y="46"/>
                </a:lnTo>
                <a:close/>
              </a:path>
            </a:pathLst>
          </a:custGeom>
          <a:solidFill>
            <a:srgbClr val="000000"/>
          </a:solidFill>
          <a:ln w="349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ro-RO"/>
          </a:p>
        </p:txBody>
      </p:sp>
      <p:sp>
        <p:nvSpPr>
          <p:cNvPr id="56394" name="Line 75">
            <a:extLst>
              <a:ext uri="{FF2B5EF4-FFF2-40B4-BE49-F238E27FC236}">
                <a16:creationId xmlns:a16="http://schemas.microsoft.com/office/drawing/2014/main" id="{82D7B89C-0E9F-C449-B413-095F908B1F4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076700" y="1909762"/>
            <a:ext cx="1615679" cy="2425304"/>
          </a:xfrm>
          <a:prstGeom prst="line">
            <a:avLst/>
          </a:prstGeom>
          <a:noFill/>
          <a:ln w="349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o-RO"/>
          </a:p>
        </p:txBody>
      </p:sp>
      <p:sp>
        <p:nvSpPr>
          <p:cNvPr id="56395" name="Rectangle 76">
            <a:extLst>
              <a:ext uri="{FF2B5EF4-FFF2-40B4-BE49-F238E27FC236}">
                <a16:creationId xmlns:a16="http://schemas.microsoft.com/office/drawing/2014/main" id="{33A5CA80-7E9F-994D-8F12-67ABBC2E99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0120" y="1700213"/>
            <a:ext cx="41036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GB" altLang="ro-RO" sz="1200">
                <a:solidFill>
                  <a:srgbClr val="000000"/>
                </a:solidFill>
                <a:latin typeface="Arial" panose="020B0604020202020204" pitchFamily="34" charset="0"/>
              </a:rPr>
              <a:t>    </a:t>
            </a:r>
            <a:r>
              <a:rPr lang="en-GB" altLang="ro-RO" sz="1200" i="1">
                <a:solidFill>
                  <a:srgbClr val="000000"/>
                </a:solidFill>
                <a:latin typeface="Arial" panose="020B0604020202020204" pitchFamily="34" charset="0"/>
              </a:rPr>
              <a:t>join</a:t>
            </a:r>
            <a:endParaRPr lang="en-GB" altLang="ro-RO" sz="1800">
              <a:latin typeface="Times" pitchFamily="2" charset="0"/>
            </a:endParaRPr>
          </a:p>
        </p:txBody>
      </p:sp>
      <p:sp>
        <p:nvSpPr>
          <p:cNvPr id="56396" name="Rectangle 77">
            <a:extLst>
              <a:ext uri="{FF2B5EF4-FFF2-40B4-BE49-F238E27FC236}">
                <a16:creationId xmlns:a16="http://schemas.microsoft.com/office/drawing/2014/main" id="{8EB1BA99-FA95-F042-B526-3B4AA0DAB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50595" y="2314576"/>
            <a:ext cx="41036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GB" altLang="ro-RO" sz="1200">
                <a:solidFill>
                  <a:srgbClr val="000000"/>
                </a:solidFill>
                <a:latin typeface="Arial" panose="020B0604020202020204" pitchFamily="34" charset="0"/>
              </a:rPr>
              <a:t>    </a:t>
            </a:r>
            <a:r>
              <a:rPr lang="en-GB" altLang="ro-RO" sz="1200" i="1">
                <a:solidFill>
                  <a:srgbClr val="000000"/>
                </a:solidFill>
                <a:latin typeface="Arial" panose="020B0604020202020204" pitchFamily="34" charset="0"/>
              </a:rPr>
              <a:t>join</a:t>
            </a:r>
            <a:endParaRPr lang="en-GB" altLang="ro-RO" sz="1800">
              <a:latin typeface="Times" pitchFamily="2" charset="0"/>
            </a:endParaRPr>
          </a:p>
        </p:txBody>
      </p:sp>
      <p:sp>
        <p:nvSpPr>
          <p:cNvPr id="56397" name="Rectangle 78">
            <a:extLst>
              <a:ext uri="{FF2B5EF4-FFF2-40B4-BE49-F238E27FC236}">
                <a16:creationId xmlns:a16="http://schemas.microsoft.com/office/drawing/2014/main" id="{B2348862-69D0-5A4B-9E71-257004F61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4990" y="3816609"/>
            <a:ext cx="410369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GB" altLang="ro-RO" sz="1200" dirty="0">
                <a:solidFill>
                  <a:srgbClr val="000000"/>
                </a:solidFill>
                <a:latin typeface="Arial" panose="020B0604020202020204" pitchFamily="34" charset="0"/>
              </a:rPr>
              <a:t>    </a:t>
            </a:r>
            <a:r>
              <a:rPr lang="en-GB" altLang="ro-RO" sz="1200" i="1" dirty="0">
                <a:solidFill>
                  <a:srgbClr val="000000"/>
                </a:solidFill>
                <a:latin typeface="Arial" panose="020B0604020202020204" pitchFamily="34" charset="0"/>
              </a:rPr>
              <a:t>join</a:t>
            </a:r>
            <a:endParaRPr lang="en-GB" altLang="ro-RO" sz="1800" dirty="0">
              <a:latin typeface="Times" pitchFamily="2" charset="0"/>
            </a:endParaRPr>
          </a:p>
        </p:txBody>
      </p:sp>
      <p:sp>
        <p:nvSpPr>
          <p:cNvPr id="56398" name="Rectangle 79">
            <a:extLst>
              <a:ext uri="{FF2B5EF4-FFF2-40B4-BE49-F238E27FC236}">
                <a16:creationId xmlns:a16="http://schemas.microsoft.com/office/drawing/2014/main" id="{222572F5-85AD-5942-9CA5-242B9377EA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6367" y="2812257"/>
            <a:ext cx="94578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GB" altLang="ro-RO" sz="1200">
                <a:solidFill>
                  <a:srgbClr val="000000"/>
                </a:solidFill>
                <a:latin typeface="Arial" panose="020B0604020202020204" pitchFamily="34" charset="0"/>
              </a:rPr>
              <a:t>T</a:t>
            </a:r>
            <a:endParaRPr lang="en-GB" altLang="ro-RO" sz="1800">
              <a:latin typeface="Times" pitchFamily="2" charset="0"/>
            </a:endParaRPr>
          </a:p>
        </p:txBody>
      </p:sp>
      <p:sp>
        <p:nvSpPr>
          <p:cNvPr id="56399" name="Rectangle 80">
            <a:extLst>
              <a:ext uri="{FF2B5EF4-FFF2-40B4-BE49-F238E27FC236}">
                <a16:creationId xmlns:a16="http://schemas.microsoft.com/office/drawing/2014/main" id="{77B85B62-33DB-3242-B932-E88134416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6291" y="2064544"/>
            <a:ext cx="1223092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GB" altLang="ro-RO" sz="1200" i="1">
                <a:solidFill>
                  <a:srgbClr val="000000"/>
                </a:solidFill>
                <a:latin typeface="Arial" panose="020B0604020202020204" pitchFamily="34" charset="0"/>
              </a:rPr>
              <a:t>      a.withdraw(4);</a:t>
            </a:r>
            <a:endParaRPr lang="en-GB" altLang="ro-RO" sz="1800" i="1">
              <a:latin typeface="Times" pitchFamily="2" charset="0"/>
            </a:endParaRPr>
          </a:p>
        </p:txBody>
      </p:sp>
      <p:sp>
        <p:nvSpPr>
          <p:cNvPr id="56400" name="Rectangle 81">
            <a:extLst>
              <a:ext uri="{FF2B5EF4-FFF2-40B4-BE49-F238E27FC236}">
                <a16:creationId xmlns:a16="http://schemas.microsoft.com/office/drawing/2014/main" id="{5C0755FA-5683-4B4C-A3B2-E0EE4CABCD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2010" y="4325542"/>
            <a:ext cx="1104470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GB" altLang="ro-RO" sz="1200" i="1">
                <a:solidFill>
                  <a:srgbClr val="000000"/>
                </a:solidFill>
                <a:latin typeface="Arial" panose="020B0604020202020204" pitchFamily="34" charset="0"/>
              </a:rPr>
              <a:t>      c.deposit(4);</a:t>
            </a:r>
            <a:endParaRPr lang="en-GB" altLang="ro-RO" sz="1800" i="1">
              <a:latin typeface="Times" pitchFamily="2" charset="0"/>
            </a:endParaRPr>
          </a:p>
        </p:txBody>
      </p:sp>
      <p:sp>
        <p:nvSpPr>
          <p:cNvPr id="56401" name="Rectangle 82">
            <a:extLst>
              <a:ext uri="{FF2B5EF4-FFF2-40B4-BE49-F238E27FC236}">
                <a16:creationId xmlns:a16="http://schemas.microsoft.com/office/drawing/2014/main" id="{89C1E6BE-5543-DD4D-B21E-123359A80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6292" y="3323035"/>
            <a:ext cx="1223092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GB" altLang="ro-RO" sz="1200" i="1">
                <a:solidFill>
                  <a:srgbClr val="000000"/>
                </a:solidFill>
                <a:latin typeface="Arial" panose="020B0604020202020204" pitchFamily="34" charset="0"/>
              </a:rPr>
              <a:t>      b.withdraw(3);</a:t>
            </a:r>
            <a:endParaRPr lang="en-GB" altLang="ro-RO" sz="1800" i="1">
              <a:latin typeface="Times" pitchFamily="2" charset="0"/>
            </a:endParaRPr>
          </a:p>
        </p:txBody>
      </p:sp>
      <p:sp>
        <p:nvSpPr>
          <p:cNvPr id="56402" name="Rectangle 83">
            <a:extLst>
              <a:ext uri="{FF2B5EF4-FFF2-40B4-BE49-F238E27FC236}">
                <a16:creationId xmlns:a16="http://schemas.microsoft.com/office/drawing/2014/main" id="{F0432FDB-BCA7-DC40-BFD3-B9DE113E8F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4385" y="4689873"/>
            <a:ext cx="1112484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GB" altLang="ro-RO" sz="1200" i="1">
                <a:solidFill>
                  <a:srgbClr val="000000"/>
                </a:solidFill>
                <a:latin typeface="Arial" panose="020B0604020202020204" pitchFamily="34" charset="0"/>
              </a:rPr>
              <a:t>      d.deposit(3);</a:t>
            </a:r>
            <a:endParaRPr lang="en-GB" altLang="ro-RO" sz="1800" i="1">
              <a:latin typeface="Times" pitchFamily="2" charset="0"/>
            </a:endParaRPr>
          </a:p>
        </p:txBody>
      </p:sp>
      <p:sp>
        <p:nvSpPr>
          <p:cNvPr id="56403" name="Freeform 86">
            <a:extLst>
              <a:ext uri="{FF2B5EF4-FFF2-40B4-BE49-F238E27FC236}">
                <a16:creationId xmlns:a16="http://schemas.microsoft.com/office/drawing/2014/main" id="{AC8617B8-E25B-D043-9210-BF4087852202}"/>
              </a:ext>
            </a:extLst>
          </p:cNvPr>
          <p:cNvSpPr>
            <a:spLocks/>
          </p:cNvSpPr>
          <p:nvPr/>
        </p:nvSpPr>
        <p:spPr bwMode="auto">
          <a:xfrm>
            <a:off x="3874294" y="1745457"/>
            <a:ext cx="67866" cy="73819"/>
          </a:xfrm>
          <a:custGeom>
            <a:avLst/>
            <a:gdLst>
              <a:gd name="T0" fmla="*/ 2147483647 w 61"/>
              <a:gd name="T1" fmla="*/ 2147483647 h 62"/>
              <a:gd name="T2" fmla="*/ 0 w 61"/>
              <a:gd name="T3" fmla="*/ 2147483647 h 62"/>
              <a:gd name="T4" fmla="*/ 2147483647 w 61"/>
              <a:gd name="T5" fmla="*/ 0 h 62"/>
              <a:gd name="T6" fmla="*/ 2147483647 w 61"/>
              <a:gd name="T7" fmla="*/ 2147483647 h 62"/>
              <a:gd name="T8" fmla="*/ 2147483647 w 61"/>
              <a:gd name="T9" fmla="*/ 2147483647 h 6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1"/>
              <a:gd name="T16" fmla="*/ 0 h 62"/>
              <a:gd name="T17" fmla="*/ 61 w 61"/>
              <a:gd name="T18" fmla="*/ 62 h 6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1" h="62">
                <a:moveTo>
                  <a:pt x="30" y="46"/>
                </a:moveTo>
                <a:lnTo>
                  <a:pt x="0" y="16"/>
                </a:lnTo>
                <a:lnTo>
                  <a:pt x="61" y="0"/>
                </a:lnTo>
                <a:lnTo>
                  <a:pt x="46" y="62"/>
                </a:lnTo>
                <a:lnTo>
                  <a:pt x="30" y="46"/>
                </a:lnTo>
                <a:close/>
              </a:path>
            </a:pathLst>
          </a:custGeom>
          <a:solidFill>
            <a:srgbClr val="000000"/>
          </a:solidFill>
          <a:ln w="3492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ro-RO"/>
          </a:p>
        </p:txBody>
      </p:sp>
      <p:sp>
        <p:nvSpPr>
          <p:cNvPr id="56404" name="Line 87">
            <a:extLst>
              <a:ext uri="{FF2B5EF4-FFF2-40B4-BE49-F238E27FC236}">
                <a16:creationId xmlns:a16="http://schemas.microsoft.com/office/drawing/2014/main" id="{27FD0FD6-50E4-704D-A52A-BDCC80E18B4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36133" y="1800226"/>
            <a:ext cx="554831" cy="894160"/>
          </a:xfrm>
          <a:prstGeom prst="line">
            <a:avLst/>
          </a:prstGeom>
          <a:noFill/>
          <a:ln w="349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o-RO"/>
          </a:p>
        </p:txBody>
      </p:sp>
      <p:sp>
        <p:nvSpPr>
          <p:cNvPr id="56405" name="Rectangle 88">
            <a:extLst>
              <a:ext uri="{FF2B5EF4-FFF2-40B4-BE49-F238E27FC236}">
                <a16:creationId xmlns:a16="http://schemas.microsoft.com/office/drawing/2014/main" id="{A3BD4D02-FED4-1241-8EB3-84CB7A771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6044" y="1714501"/>
            <a:ext cx="1129925" cy="18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GB" altLang="ro-RO" sz="1200" i="1" dirty="0" err="1">
                <a:solidFill>
                  <a:srgbClr val="000000"/>
                </a:solidFill>
                <a:latin typeface="Arial" panose="020B0604020202020204" pitchFamily="34" charset="0"/>
              </a:rPr>
              <a:t>openTransaction</a:t>
            </a:r>
            <a:endParaRPr lang="en-GB" altLang="ro-RO" sz="1800" dirty="0">
              <a:latin typeface="Times" pitchFamily="2" charset="0"/>
            </a:endParaRPr>
          </a:p>
        </p:txBody>
      </p:sp>
      <p:sp>
        <p:nvSpPr>
          <p:cNvPr id="56406" name="Rectangle 90">
            <a:extLst>
              <a:ext uri="{FF2B5EF4-FFF2-40B4-BE49-F238E27FC236}">
                <a16:creationId xmlns:a16="http://schemas.microsoft.com/office/drawing/2014/main" id="{331A2825-E410-AD48-962B-368F4B3551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9749" y="1859489"/>
            <a:ext cx="1332224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GB" altLang="ro-RO" sz="1200" i="1" dirty="0" err="1">
                <a:latin typeface="Arial" panose="020B0604020202020204" pitchFamily="34" charset="0"/>
              </a:rPr>
              <a:t>closeTransaction</a:t>
            </a:r>
            <a:endParaRPr lang="en-GB" altLang="ro-RO" sz="1800" dirty="0">
              <a:latin typeface="Arial" panose="020B0604020202020204" pitchFamily="34" charset="0"/>
            </a:endParaRPr>
          </a:p>
        </p:txBody>
      </p:sp>
      <p:sp>
        <p:nvSpPr>
          <p:cNvPr id="56407" name="Rectangle 91">
            <a:extLst>
              <a:ext uri="{FF2B5EF4-FFF2-40B4-BE49-F238E27FC236}">
                <a16:creationId xmlns:a16="http://schemas.microsoft.com/office/drawing/2014/main" id="{52AA46AB-DC2D-BF4C-B885-24382118AB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7578" y="3657600"/>
            <a:ext cx="253274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GB" altLang="ro-RO" sz="1125" i="1">
                <a:solidFill>
                  <a:srgbClr val="000000"/>
                </a:solidFill>
                <a:latin typeface="Arial" panose="020B0604020202020204" pitchFamily="34" charset="0"/>
              </a:rPr>
              <a:t>T </a:t>
            </a:r>
            <a:r>
              <a:rPr lang="en-GB" altLang="ro-RO" sz="1125">
                <a:solidFill>
                  <a:srgbClr val="000000"/>
                </a:solidFill>
                <a:latin typeface="Arial" panose="020B0604020202020204" pitchFamily="34" charset="0"/>
              </a:rPr>
              <a:t>= </a:t>
            </a:r>
            <a:endParaRPr lang="en-GB" altLang="ro-RO" sz="1800">
              <a:latin typeface="Times" pitchFamily="2" charset="0"/>
            </a:endParaRPr>
          </a:p>
        </p:txBody>
      </p:sp>
      <p:sp>
        <p:nvSpPr>
          <p:cNvPr id="56408" name="Rectangle 92">
            <a:extLst>
              <a:ext uri="{FF2B5EF4-FFF2-40B4-BE49-F238E27FC236}">
                <a16:creationId xmlns:a16="http://schemas.microsoft.com/office/drawing/2014/main" id="{4D161F1E-ABEE-3241-82F9-102F88B8B0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7369" y="3657600"/>
            <a:ext cx="1074012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GB" altLang="ro-RO" sz="1125" i="1">
                <a:solidFill>
                  <a:srgbClr val="000000"/>
                </a:solidFill>
                <a:latin typeface="Arial" panose="020B0604020202020204" pitchFamily="34" charset="0"/>
              </a:rPr>
              <a:t>openTransaction</a:t>
            </a:r>
            <a:endParaRPr lang="en-GB" altLang="ro-RO" sz="1800" i="1">
              <a:latin typeface="Times" pitchFamily="2" charset="0"/>
            </a:endParaRPr>
          </a:p>
        </p:txBody>
      </p:sp>
      <p:sp>
        <p:nvSpPr>
          <p:cNvPr id="56409" name="Rectangle 93">
            <a:extLst>
              <a:ext uri="{FF2B5EF4-FFF2-40B4-BE49-F238E27FC236}">
                <a16:creationId xmlns:a16="http://schemas.microsoft.com/office/drawing/2014/main" id="{8744B4B2-2F22-DF48-85D4-C013BD21E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5204" y="3836194"/>
            <a:ext cx="1146148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GB" altLang="ro-RO" sz="1125" i="1">
                <a:solidFill>
                  <a:srgbClr val="000000"/>
                </a:solidFill>
                <a:latin typeface="Arial" panose="020B0604020202020204" pitchFamily="34" charset="0"/>
              </a:rPr>
              <a:t>      a.withdraw(4);</a:t>
            </a:r>
            <a:endParaRPr lang="en-GB" altLang="ro-RO" sz="1800" i="1">
              <a:latin typeface="Times" pitchFamily="2" charset="0"/>
            </a:endParaRPr>
          </a:p>
        </p:txBody>
      </p:sp>
      <p:sp>
        <p:nvSpPr>
          <p:cNvPr id="56410" name="Rectangle 94">
            <a:extLst>
              <a:ext uri="{FF2B5EF4-FFF2-40B4-BE49-F238E27FC236}">
                <a16:creationId xmlns:a16="http://schemas.microsoft.com/office/drawing/2014/main" id="{B0AF303C-F29A-BA46-AA7E-FAC215649A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5204" y="4031456"/>
            <a:ext cx="1033937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GB" altLang="ro-RO" sz="1125" i="1">
                <a:solidFill>
                  <a:srgbClr val="000000"/>
                </a:solidFill>
                <a:latin typeface="Arial" panose="020B0604020202020204" pitchFamily="34" charset="0"/>
              </a:rPr>
              <a:t>      c.deposit(4);</a:t>
            </a:r>
            <a:endParaRPr lang="en-GB" altLang="ro-RO" sz="1800" i="1">
              <a:latin typeface="Times" pitchFamily="2" charset="0"/>
            </a:endParaRPr>
          </a:p>
        </p:txBody>
      </p:sp>
      <p:sp>
        <p:nvSpPr>
          <p:cNvPr id="56411" name="Rectangle 95">
            <a:extLst>
              <a:ext uri="{FF2B5EF4-FFF2-40B4-BE49-F238E27FC236}">
                <a16:creationId xmlns:a16="http://schemas.microsoft.com/office/drawing/2014/main" id="{3BF32B30-0C38-764B-B9AC-B7FAA63590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5204" y="4191000"/>
            <a:ext cx="1146148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GB" altLang="ro-RO" sz="1125" i="1">
                <a:solidFill>
                  <a:srgbClr val="000000"/>
                </a:solidFill>
                <a:latin typeface="Arial" panose="020B0604020202020204" pitchFamily="34" charset="0"/>
              </a:rPr>
              <a:t>      b.withdraw(3);</a:t>
            </a:r>
            <a:endParaRPr lang="en-GB" altLang="ro-RO" sz="1800" i="1">
              <a:latin typeface="Times" pitchFamily="2" charset="0"/>
            </a:endParaRPr>
          </a:p>
        </p:txBody>
      </p:sp>
      <p:sp>
        <p:nvSpPr>
          <p:cNvPr id="56412" name="Rectangle 96">
            <a:extLst>
              <a:ext uri="{FF2B5EF4-FFF2-40B4-BE49-F238E27FC236}">
                <a16:creationId xmlns:a16="http://schemas.microsoft.com/office/drawing/2014/main" id="{0DDAB840-81A0-ED44-A50A-A4709D4CF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5204" y="4351735"/>
            <a:ext cx="1041952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GB" altLang="ro-RO" sz="1125" i="1">
                <a:solidFill>
                  <a:srgbClr val="000000"/>
                </a:solidFill>
                <a:latin typeface="Arial" panose="020B0604020202020204" pitchFamily="34" charset="0"/>
              </a:rPr>
              <a:t>      d.deposit(3);</a:t>
            </a:r>
            <a:endParaRPr lang="en-GB" altLang="ro-RO" sz="1800" i="1">
              <a:latin typeface="Times" pitchFamily="2" charset="0"/>
            </a:endParaRPr>
          </a:p>
        </p:txBody>
      </p:sp>
      <p:sp>
        <p:nvSpPr>
          <p:cNvPr id="56413" name="Rectangle 97">
            <a:extLst>
              <a:ext uri="{FF2B5EF4-FFF2-40B4-BE49-F238E27FC236}">
                <a16:creationId xmlns:a16="http://schemas.microsoft.com/office/drawing/2014/main" id="{39593B64-EE05-EA47-A92D-8002FE9763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3051" y="4529138"/>
            <a:ext cx="1330492" cy="1731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GB" altLang="ro-RO" sz="1125">
                <a:solidFill>
                  <a:srgbClr val="000000"/>
                </a:solidFill>
                <a:latin typeface="Arial" panose="020B0604020202020204" pitchFamily="34" charset="0"/>
              </a:rPr>
              <a:t>      </a:t>
            </a:r>
            <a:r>
              <a:rPr lang="en-GB" altLang="ro-RO" sz="1125" i="1">
                <a:solidFill>
                  <a:srgbClr val="000000"/>
                </a:solidFill>
                <a:latin typeface="Arial" panose="020B0604020202020204" pitchFamily="34" charset="0"/>
              </a:rPr>
              <a:t>closeTransaction</a:t>
            </a:r>
            <a:endParaRPr lang="en-GB" altLang="ro-RO" sz="180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20681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>
            <a:extLst>
              <a:ext uri="{FF2B5EF4-FFF2-40B4-BE49-F238E27FC236}">
                <a16:creationId xmlns:a16="http://schemas.microsoft.com/office/drawing/2014/main" id="{858D5712-54FB-ED44-97A6-9A1B72C67F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o-RO" dirty="0"/>
              <a:t>One-phase Commit</a:t>
            </a:r>
          </a:p>
        </p:txBody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45C2EBA7-FBD1-514C-A893-C65BDE1486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365649" y="1726406"/>
            <a:ext cx="6316265" cy="3419475"/>
          </a:xfrm>
        </p:spPr>
        <p:txBody>
          <a:bodyPr/>
          <a:lstStyle/>
          <a:p>
            <a:pPr algn="l"/>
            <a:r>
              <a:rPr lang="en-US" altLang="ro-RO" dirty="0" err="1"/>
              <a:t>Protocolul</a:t>
            </a:r>
            <a:r>
              <a:rPr lang="en-US" altLang="ro-RO" dirty="0"/>
              <a:t> one-phase commit</a:t>
            </a:r>
          </a:p>
          <a:p>
            <a:pPr lvl="1"/>
            <a:r>
              <a:rPr lang="en-US" altLang="ro-RO" dirty="0"/>
              <a:t>Un site </a:t>
            </a:r>
            <a:r>
              <a:rPr lang="en-US" altLang="ro-RO" dirty="0" err="1"/>
              <a:t>este</a:t>
            </a:r>
            <a:r>
              <a:rPr lang="en-US" altLang="ro-RO" dirty="0"/>
              <a:t> </a:t>
            </a:r>
            <a:r>
              <a:rPr lang="en-US" altLang="ro-RO" dirty="0" err="1"/>
              <a:t>desemnat</a:t>
            </a:r>
            <a:r>
              <a:rPr lang="en-US" altLang="ro-RO" dirty="0"/>
              <a:t> ca </a:t>
            </a:r>
            <a:r>
              <a:rPr lang="en-US" altLang="ro-RO" dirty="0" err="1"/>
              <a:t>si</a:t>
            </a:r>
            <a:r>
              <a:rPr lang="en-US" altLang="ro-RO" dirty="0"/>
              <a:t> coordinator</a:t>
            </a:r>
          </a:p>
          <a:p>
            <a:pPr lvl="1"/>
            <a:r>
              <a:rPr lang="en-US" altLang="ro-RO" dirty="0" err="1"/>
              <a:t>Coordinatorul</a:t>
            </a:r>
            <a:r>
              <a:rPr lang="en-US" altLang="ro-RO" dirty="0"/>
              <a:t> </a:t>
            </a:r>
            <a:r>
              <a:rPr lang="en-US" altLang="ro-RO" dirty="0" err="1"/>
              <a:t>instiinteaza</a:t>
            </a:r>
            <a:r>
              <a:rPr lang="en-US" altLang="ro-RO" dirty="0"/>
              <a:t> </a:t>
            </a:r>
            <a:r>
              <a:rPr lang="en-US" altLang="ro-RO" dirty="0" err="1"/>
              <a:t>toate</a:t>
            </a:r>
            <a:r>
              <a:rPr lang="en-US" altLang="ro-RO" dirty="0"/>
              <a:t> </a:t>
            </a:r>
            <a:r>
              <a:rPr lang="en-US" altLang="ro-RO" dirty="0" err="1"/>
              <a:t>celelalte</a:t>
            </a:r>
            <a:r>
              <a:rPr lang="en-US" altLang="ro-RO" dirty="0"/>
              <a:t> </a:t>
            </a:r>
            <a:r>
              <a:rPr lang="en-US" altLang="ro-RO" dirty="0" err="1"/>
              <a:t>procese</a:t>
            </a:r>
            <a:r>
              <a:rPr lang="en-US" altLang="ro-RO" dirty="0"/>
              <a:t> </a:t>
            </a:r>
            <a:r>
              <a:rPr lang="en-US" altLang="ro-RO" dirty="0" err="1"/>
              <a:t>daca</a:t>
            </a:r>
            <a:r>
              <a:rPr lang="en-US" altLang="ro-RO" dirty="0"/>
              <a:t> </a:t>
            </a:r>
            <a:r>
              <a:rPr lang="en-US" altLang="ro-RO" dirty="0" err="1"/>
              <a:t>efectueaza</a:t>
            </a:r>
            <a:r>
              <a:rPr lang="en-US" altLang="ro-RO" dirty="0"/>
              <a:t> </a:t>
            </a:r>
            <a:r>
              <a:rPr lang="en-US" altLang="ro-RO" dirty="0" err="1"/>
              <a:t>sau</a:t>
            </a:r>
            <a:r>
              <a:rPr lang="en-US" altLang="ro-RO" dirty="0"/>
              <a:t> nu local o </a:t>
            </a:r>
            <a:r>
              <a:rPr lang="en-US" altLang="ro-RO" dirty="0" err="1"/>
              <a:t>opearatie</a:t>
            </a:r>
            <a:endParaRPr lang="en-US" altLang="ro-RO" dirty="0"/>
          </a:p>
          <a:p>
            <a:pPr lvl="1"/>
            <a:r>
              <a:rPr lang="en-US" altLang="ro-RO" dirty="0"/>
              <a:t>Schema </a:t>
            </a:r>
            <a:r>
              <a:rPr lang="en-US" altLang="ro-RO" dirty="0" err="1"/>
              <a:t>aceasta</a:t>
            </a:r>
            <a:r>
              <a:rPr lang="en-US" altLang="ro-RO" dirty="0"/>
              <a:t> </a:t>
            </a:r>
            <a:r>
              <a:rPr lang="en-US" altLang="ro-RO" dirty="0" err="1"/>
              <a:t>insa</a:t>
            </a:r>
            <a:r>
              <a:rPr lang="en-US" altLang="ro-RO" dirty="0"/>
              <a:t> nu </a:t>
            </a:r>
            <a:r>
              <a:rPr lang="en-US" altLang="ro-RO" dirty="0" err="1"/>
              <a:t>este</a:t>
            </a:r>
            <a:r>
              <a:rPr lang="en-US" altLang="ro-RO" dirty="0"/>
              <a:t> fault tolerant</a:t>
            </a:r>
          </a:p>
        </p:txBody>
      </p:sp>
    </p:spTree>
    <p:extLst>
      <p:ext uri="{BB962C8B-B14F-4D97-AF65-F5344CB8AC3E}">
        <p14:creationId xmlns:p14="http://schemas.microsoft.com/office/powerpoint/2010/main" val="217693962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AutoShape 2">
            <a:extLst>
              <a:ext uri="{FF2B5EF4-FFF2-40B4-BE49-F238E27FC236}">
                <a16:creationId xmlns:a16="http://schemas.microsoft.com/office/drawing/2014/main" id="{61419FF9-D388-FA40-A935-F6AA220D2F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7850" y="2971800"/>
            <a:ext cx="285750" cy="342900"/>
          </a:xfrm>
          <a:prstGeom prst="can">
            <a:avLst>
              <a:gd name="adj" fmla="val 30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600"/>
          </a:p>
        </p:txBody>
      </p:sp>
      <p:sp>
        <p:nvSpPr>
          <p:cNvPr id="58371" name="AutoShape 3">
            <a:extLst>
              <a:ext uri="{FF2B5EF4-FFF2-40B4-BE49-F238E27FC236}">
                <a16:creationId xmlns:a16="http://schemas.microsoft.com/office/drawing/2014/main" id="{4FDD44F7-EE0B-A046-8646-2F77A8E881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2100" y="4400550"/>
            <a:ext cx="285750" cy="342900"/>
          </a:xfrm>
          <a:prstGeom prst="can">
            <a:avLst>
              <a:gd name="adj" fmla="val 30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600"/>
          </a:p>
        </p:txBody>
      </p:sp>
      <p:sp>
        <p:nvSpPr>
          <p:cNvPr id="58372" name="AutoShape 4">
            <a:extLst>
              <a:ext uri="{FF2B5EF4-FFF2-40B4-BE49-F238E27FC236}">
                <a16:creationId xmlns:a16="http://schemas.microsoft.com/office/drawing/2014/main" id="{07887E23-70C6-8B4C-A8D0-D81AA1C443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1543050"/>
            <a:ext cx="285750" cy="342900"/>
          </a:xfrm>
          <a:prstGeom prst="can">
            <a:avLst>
              <a:gd name="adj" fmla="val 30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600"/>
          </a:p>
        </p:txBody>
      </p:sp>
      <p:sp>
        <p:nvSpPr>
          <p:cNvPr id="58373" name="Rectangle 5">
            <a:extLst>
              <a:ext uri="{FF2B5EF4-FFF2-40B4-BE49-F238E27FC236}">
                <a16:creationId xmlns:a16="http://schemas.microsoft.com/office/drawing/2014/main" id="{840819F4-107A-5F41-9CB7-2001771BF9E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0" y="881063"/>
            <a:ext cx="6858000" cy="628650"/>
          </a:xfrm>
        </p:spPr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Transaction Processing (1)</a:t>
            </a:r>
          </a:p>
        </p:txBody>
      </p:sp>
      <p:sp>
        <p:nvSpPr>
          <p:cNvPr id="58374" name="Text Box 6">
            <a:extLst>
              <a:ext uri="{FF2B5EF4-FFF2-40B4-BE49-F238E27FC236}">
                <a16:creationId xmlns:a16="http://schemas.microsoft.com/office/drawing/2014/main" id="{43AA0119-6873-9441-BEAA-B97B0890F5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1885950"/>
            <a:ext cx="1543050" cy="2460674"/>
          </a:xfrm>
          <a:prstGeom prst="rect">
            <a:avLst/>
          </a:prstGeom>
          <a:noFill/>
          <a:ln w="28575">
            <a:solidFill>
              <a:srgbClr val="3399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 sz="1800" b="1" i="1">
                <a:solidFill>
                  <a:srgbClr val="339933"/>
                </a:solidFill>
                <a:ea typeface="SimSun" panose="02010600030101010101" pitchFamily="2" charset="-122"/>
              </a:rPr>
              <a:t>client</a:t>
            </a:r>
          </a:p>
          <a:p>
            <a:pPr algn="l">
              <a:lnSpc>
                <a:spcPct val="55000"/>
              </a:lnSpc>
              <a:spcBef>
                <a:spcPct val="50000"/>
              </a:spcBef>
            </a:pPr>
            <a:r>
              <a:rPr lang="en-US" altLang="zh-CN" sz="1800">
                <a:ea typeface="SimSun" panose="02010600030101010101" pitchFamily="2" charset="-122"/>
              </a:rPr>
              <a:t>….</a:t>
            </a:r>
          </a:p>
          <a:p>
            <a:pPr algn="l">
              <a:lnSpc>
                <a:spcPct val="55000"/>
              </a:lnSpc>
              <a:spcBef>
                <a:spcPct val="50000"/>
              </a:spcBef>
            </a:pPr>
            <a:r>
              <a:rPr lang="en-US" altLang="zh-CN" sz="1500">
                <a:ea typeface="SimSun" panose="02010600030101010101" pitchFamily="2" charset="-122"/>
              </a:rPr>
              <a:t>Open transaction</a:t>
            </a:r>
          </a:p>
          <a:p>
            <a:pPr algn="l">
              <a:lnSpc>
                <a:spcPct val="55000"/>
              </a:lnSpc>
              <a:spcBef>
                <a:spcPct val="50000"/>
              </a:spcBef>
            </a:pPr>
            <a:r>
              <a:rPr lang="en-US" altLang="zh-CN" sz="1500">
                <a:ea typeface="SimSun" panose="02010600030101010101" pitchFamily="2" charset="-122"/>
              </a:rPr>
              <a:t>T_write F1,P1</a:t>
            </a:r>
          </a:p>
          <a:p>
            <a:pPr algn="l">
              <a:lnSpc>
                <a:spcPct val="55000"/>
              </a:lnSpc>
              <a:spcBef>
                <a:spcPct val="50000"/>
              </a:spcBef>
            </a:pPr>
            <a:r>
              <a:rPr lang="en-US" altLang="zh-CN" sz="1500">
                <a:ea typeface="SimSun" panose="02010600030101010101" pitchFamily="2" charset="-122"/>
              </a:rPr>
              <a:t>T_write F2,P2</a:t>
            </a:r>
          </a:p>
          <a:p>
            <a:pPr algn="l">
              <a:lnSpc>
                <a:spcPct val="55000"/>
              </a:lnSpc>
              <a:spcBef>
                <a:spcPct val="50000"/>
              </a:spcBef>
            </a:pPr>
            <a:r>
              <a:rPr lang="en-US" altLang="zh-CN" sz="1500">
                <a:ea typeface="SimSun" panose="02010600030101010101" pitchFamily="2" charset="-122"/>
              </a:rPr>
              <a:t>T_write F3,P3</a:t>
            </a:r>
          </a:p>
          <a:p>
            <a:pPr algn="l">
              <a:lnSpc>
                <a:spcPct val="55000"/>
              </a:lnSpc>
              <a:spcBef>
                <a:spcPct val="50000"/>
              </a:spcBef>
            </a:pPr>
            <a:r>
              <a:rPr lang="en-US" altLang="zh-CN" sz="1500">
                <a:ea typeface="SimSun" panose="02010600030101010101" pitchFamily="2" charset="-122"/>
              </a:rPr>
              <a:t>Close transaction</a:t>
            </a:r>
          </a:p>
          <a:p>
            <a:pPr algn="l">
              <a:lnSpc>
                <a:spcPct val="55000"/>
              </a:lnSpc>
              <a:spcBef>
                <a:spcPct val="50000"/>
              </a:spcBef>
            </a:pPr>
            <a:r>
              <a:rPr lang="en-US" altLang="zh-CN" sz="1500">
                <a:ea typeface="SimSun" panose="02010600030101010101" pitchFamily="2" charset="-122"/>
              </a:rPr>
              <a:t>….</a:t>
            </a:r>
          </a:p>
          <a:p>
            <a:pPr algn="l">
              <a:spcBef>
                <a:spcPct val="50000"/>
              </a:spcBef>
            </a:pPr>
            <a:endParaRPr lang="zh-CN" altLang="en-US" sz="1500">
              <a:ea typeface="SimSun" panose="02010600030101010101" pitchFamily="2" charset="-122"/>
            </a:endParaRPr>
          </a:p>
        </p:txBody>
      </p:sp>
      <p:sp>
        <p:nvSpPr>
          <p:cNvPr id="58375" name="Rectangle 7">
            <a:extLst>
              <a:ext uri="{FF2B5EF4-FFF2-40B4-BE49-F238E27FC236}">
                <a16:creationId xmlns:a16="http://schemas.microsoft.com/office/drawing/2014/main" id="{B83FB175-B143-634D-97F7-0D54064DE6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6300" y="1943100"/>
            <a:ext cx="1143000" cy="8001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600"/>
          </a:p>
        </p:txBody>
      </p:sp>
      <p:sp>
        <p:nvSpPr>
          <p:cNvPr id="58376" name="Text Box 8">
            <a:extLst>
              <a:ext uri="{FF2B5EF4-FFF2-40B4-BE49-F238E27FC236}">
                <a16:creationId xmlns:a16="http://schemas.microsoft.com/office/drawing/2014/main" id="{D2B8531C-A2BA-D24E-91CB-9F4E2F01E4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9150" y="1485901"/>
            <a:ext cx="3738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zh-CN" sz="1400">
                <a:ea typeface="SimSun" panose="02010600030101010101" pitchFamily="2" charset="-122"/>
              </a:rPr>
              <a:t>S1</a:t>
            </a:r>
          </a:p>
        </p:txBody>
      </p:sp>
      <p:grpSp>
        <p:nvGrpSpPr>
          <p:cNvPr id="2" name="Group 9">
            <a:extLst>
              <a:ext uri="{FF2B5EF4-FFF2-40B4-BE49-F238E27FC236}">
                <a16:creationId xmlns:a16="http://schemas.microsoft.com/office/drawing/2014/main" id="{7B6EF149-8823-BF44-8912-9A2851CEC5CC}"/>
              </a:ext>
            </a:extLst>
          </p:cNvPr>
          <p:cNvGrpSpPr>
            <a:grpSpLocks/>
          </p:cNvGrpSpPr>
          <p:nvPr/>
        </p:nvGrpSpPr>
        <p:grpSpPr bwMode="auto">
          <a:xfrm>
            <a:off x="5372100" y="1714500"/>
            <a:ext cx="1828800" cy="971550"/>
            <a:chOff x="3552" y="720"/>
            <a:chExt cx="1536" cy="816"/>
          </a:xfrm>
        </p:grpSpPr>
        <p:sp>
          <p:nvSpPr>
            <p:cNvPr id="58454" name="Rectangle 10">
              <a:extLst>
                <a:ext uri="{FF2B5EF4-FFF2-40B4-BE49-F238E27FC236}">
                  <a16:creationId xmlns:a16="http://schemas.microsoft.com/office/drawing/2014/main" id="{27D933FA-60C0-614A-95F2-0D0CAAB175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1338"/>
              <a:ext cx="336" cy="17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accent2"/>
                </a:buClr>
              </a:pPr>
              <a:endParaRPr lang="en-US" altLang="zh-CN" sz="800">
                <a:ea typeface="SimSun" panose="02010600030101010101" pitchFamily="2" charset="-122"/>
              </a:endParaRPr>
            </a:p>
          </p:txBody>
        </p:sp>
        <p:sp>
          <p:nvSpPr>
            <p:cNvPr id="58455" name="Rectangle 11">
              <a:extLst>
                <a:ext uri="{FF2B5EF4-FFF2-40B4-BE49-F238E27FC236}">
                  <a16:creationId xmlns:a16="http://schemas.microsoft.com/office/drawing/2014/main" id="{A40AD486-1CA6-754C-B6FE-06BBDB972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" y="1338"/>
              <a:ext cx="336" cy="17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accent2"/>
                </a:buClr>
              </a:pPr>
              <a:endParaRPr lang="en-US" altLang="zh-CN" sz="800">
                <a:ea typeface="SimSun" panose="02010600030101010101" pitchFamily="2" charset="-122"/>
              </a:endParaRPr>
            </a:p>
          </p:txBody>
        </p:sp>
        <p:sp>
          <p:nvSpPr>
            <p:cNvPr id="58456" name="Rectangle 12">
              <a:extLst>
                <a:ext uri="{FF2B5EF4-FFF2-40B4-BE49-F238E27FC236}">
                  <a16:creationId xmlns:a16="http://schemas.microsoft.com/office/drawing/2014/main" id="{608D1A38-2675-3F43-A86A-2655D2882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2" y="1166"/>
              <a:ext cx="336" cy="17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accent2"/>
                </a:buClr>
              </a:pPr>
              <a:r>
                <a:rPr lang="en-US" altLang="zh-CN" sz="900" dirty="0">
                  <a:ea typeface="SimSun" panose="02010600030101010101" pitchFamily="2" charset="-122"/>
                </a:rPr>
                <a:t>27</a:t>
              </a:r>
              <a:endParaRPr lang="en-US" altLang="zh-CN" sz="800" dirty="0">
                <a:ea typeface="SimSun" panose="02010600030101010101" pitchFamily="2" charset="-122"/>
              </a:endParaRPr>
            </a:p>
          </p:txBody>
        </p:sp>
        <p:sp>
          <p:nvSpPr>
            <p:cNvPr id="58457" name="Rectangle 13">
              <a:extLst>
                <a:ext uri="{FF2B5EF4-FFF2-40B4-BE49-F238E27FC236}">
                  <a16:creationId xmlns:a16="http://schemas.microsoft.com/office/drawing/2014/main" id="{209D8D80-55A8-DA4D-89C9-4EDD5FF929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" y="1166"/>
              <a:ext cx="336" cy="172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accent2"/>
                </a:buClr>
              </a:pPr>
              <a:r>
                <a:rPr lang="en-US" altLang="zh-CN" sz="1000" dirty="0">
                  <a:ea typeface="SimSun" panose="02010600030101010101" pitchFamily="2" charset="-122"/>
                </a:rPr>
                <a:t>P1</a:t>
              </a:r>
            </a:p>
          </p:txBody>
        </p:sp>
        <p:sp>
          <p:nvSpPr>
            <p:cNvPr id="58458" name="Line 14">
              <a:extLst>
                <a:ext uri="{FF2B5EF4-FFF2-40B4-BE49-F238E27FC236}">
                  <a16:creationId xmlns:a16="http://schemas.microsoft.com/office/drawing/2014/main" id="{C7528B28-BD44-8042-86C7-40F45AA965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6" y="1338"/>
              <a:ext cx="672" cy="0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o-RO" sz="1000"/>
            </a:p>
          </p:txBody>
        </p:sp>
        <p:sp>
          <p:nvSpPr>
            <p:cNvPr id="58459" name="Line 15">
              <a:extLst>
                <a:ext uri="{FF2B5EF4-FFF2-40B4-BE49-F238E27FC236}">
                  <a16:creationId xmlns:a16="http://schemas.microsoft.com/office/drawing/2014/main" id="{2E32C1EF-EA03-4F46-8E33-31BB9350CB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6" y="1510"/>
              <a:ext cx="672" cy="0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o-RO" sz="1600"/>
            </a:p>
          </p:txBody>
        </p:sp>
        <p:sp>
          <p:nvSpPr>
            <p:cNvPr id="58460" name="Line 16">
              <a:extLst>
                <a:ext uri="{FF2B5EF4-FFF2-40B4-BE49-F238E27FC236}">
                  <a16:creationId xmlns:a16="http://schemas.microsoft.com/office/drawing/2014/main" id="{3260BAF7-B5AA-354B-93C8-D53A9ED2F8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6" y="1166"/>
              <a:ext cx="0" cy="344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o-RO" sz="1600"/>
            </a:p>
          </p:txBody>
        </p:sp>
        <p:sp>
          <p:nvSpPr>
            <p:cNvPr id="58461" name="Line 17">
              <a:extLst>
                <a:ext uri="{FF2B5EF4-FFF2-40B4-BE49-F238E27FC236}">
                  <a16:creationId xmlns:a16="http://schemas.microsoft.com/office/drawing/2014/main" id="{5D7601CF-5213-9C44-9A4B-1810044FB6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52" y="1166"/>
              <a:ext cx="0" cy="344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o-RO" sz="1600"/>
            </a:p>
          </p:txBody>
        </p:sp>
        <p:sp>
          <p:nvSpPr>
            <p:cNvPr id="58462" name="Line 18">
              <a:extLst>
                <a:ext uri="{FF2B5EF4-FFF2-40B4-BE49-F238E27FC236}">
                  <a16:creationId xmlns:a16="http://schemas.microsoft.com/office/drawing/2014/main" id="{D84D3E8B-1497-4D45-B5A6-136479D341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88" y="1166"/>
              <a:ext cx="0" cy="344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o-RO" sz="1600"/>
            </a:p>
          </p:txBody>
        </p:sp>
        <p:sp>
          <p:nvSpPr>
            <p:cNvPr id="58463" name="Line 19">
              <a:extLst>
                <a:ext uri="{FF2B5EF4-FFF2-40B4-BE49-F238E27FC236}">
                  <a16:creationId xmlns:a16="http://schemas.microsoft.com/office/drawing/2014/main" id="{D94C9D31-A13C-E04B-9E98-041C1975D5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6" y="1166"/>
              <a:ext cx="672" cy="0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o-RO" sz="1600"/>
            </a:p>
          </p:txBody>
        </p:sp>
        <p:grpSp>
          <p:nvGrpSpPr>
            <p:cNvPr id="58464" name="Group 20">
              <a:extLst>
                <a:ext uri="{FF2B5EF4-FFF2-40B4-BE49-F238E27FC236}">
                  <a16:creationId xmlns:a16="http://schemas.microsoft.com/office/drawing/2014/main" id="{AA8F63AC-494A-094F-B1A5-E47CA140BD3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52" y="720"/>
              <a:ext cx="1536" cy="816"/>
              <a:chOff x="3552" y="720"/>
              <a:chExt cx="1536" cy="816"/>
            </a:xfrm>
          </p:grpSpPr>
          <p:grpSp>
            <p:nvGrpSpPr>
              <p:cNvPr id="58465" name="Group 21">
                <a:extLst>
                  <a:ext uri="{FF2B5EF4-FFF2-40B4-BE49-F238E27FC236}">
                    <a16:creationId xmlns:a16="http://schemas.microsoft.com/office/drawing/2014/main" id="{D2002517-67DD-6948-88B2-3D6AEEB630A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16" y="720"/>
                <a:ext cx="672" cy="460"/>
                <a:chOff x="4656" y="1392"/>
                <a:chExt cx="672" cy="460"/>
              </a:xfrm>
            </p:grpSpPr>
            <p:sp>
              <p:nvSpPr>
                <p:cNvPr id="58468" name="Text Box 22">
                  <a:extLst>
                    <a:ext uri="{FF2B5EF4-FFF2-40B4-BE49-F238E27FC236}">
                      <a16:creationId xmlns:a16="http://schemas.microsoft.com/office/drawing/2014/main" id="{68184C6A-485F-4E4B-B557-24A9620233A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656" y="1392"/>
                  <a:ext cx="432" cy="233"/>
                </a:xfrm>
                <a:prstGeom prst="rect">
                  <a:avLst/>
                </a:prstGeom>
                <a:noFill/>
                <a:ln w="19050">
                  <a:solidFill>
                    <a:srgbClr val="FF66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l">
                    <a:spcBef>
                      <a:spcPct val="50000"/>
                    </a:spcBef>
                  </a:pPr>
                  <a:r>
                    <a:rPr lang="en-US" altLang="zh-CN" sz="1200" dirty="0" err="1">
                      <a:ea typeface="SimSun" panose="02010600030101010101" pitchFamily="2" charset="-122"/>
                    </a:rPr>
                    <a:t>T_Id</a:t>
                  </a:r>
                  <a:endParaRPr lang="en-US" altLang="zh-CN" sz="1200" dirty="0"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58469" name="Text Box 23">
                  <a:extLst>
                    <a:ext uri="{FF2B5EF4-FFF2-40B4-BE49-F238E27FC236}">
                      <a16:creationId xmlns:a16="http://schemas.microsoft.com/office/drawing/2014/main" id="{AF5CBF4C-3545-A348-AA7F-B1AE402A3A9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656" y="1632"/>
                  <a:ext cx="672" cy="220"/>
                </a:xfrm>
                <a:prstGeom prst="rect">
                  <a:avLst/>
                </a:prstGeom>
                <a:noFill/>
                <a:ln w="19050">
                  <a:solidFill>
                    <a:srgbClr val="FF66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l">
                    <a:spcBef>
                      <a:spcPct val="50000"/>
                    </a:spcBef>
                  </a:pPr>
                  <a:r>
                    <a:rPr lang="en-US" altLang="zh-CN" sz="1100" b="1">
                      <a:solidFill>
                        <a:srgbClr val="FF6600"/>
                      </a:solidFill>
                      <a:ea typeface="SimSun" panose="02010600030101010101" pitchFamily="2" charset="-122"/>
                    </a:rPr>
                    <a:t>flag: init</a:t>
                  </a:r>
                </a:p>
              </p:txBody>
            </p:sp>
          </p:grpSp>
          <p:sp>
            <p:nvSpPr>
              <p:cNvPr id="58466" name="Line 24">
                <a:extLst>
                  <a:ext uri="{FF2B5EF4-FFF2-40B4-BE49-F238E27FC236}">
                    <a16:creationId xmlns:a16="http://schemas.microsoft.com/office/drawing/2014/main" id="{962CB1E4-35A5-BD4D-87C9-E00FE931E8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552" y="720"/>
                <a:ext cx="864" cy="240"/>
              </a:xfrm>
              <a:prstGeom prst="line">
                <a:avLst/>
              </a:prstGeom>
              <a:noFill/>
              <a:ln w="1905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o-RO" sz="1600"/>
              </a:p>
            </p:txBody>
          </p:sp>
          <p:sp>
            <p:nvSpPr>
              <p:cNvPr id="58467" name="Line 25">
                <a:extLst>
                  <a:ext uri="{FF2B5EF4-FFF2-40B4-BE49-F238E27FC236}">
                    <a16:creationId xmlns:a16="http://schemas.microsoft.com/office/drawing/2014/main" id="{1EF770E5-5763-4443-BD09-A0FB8DF57D2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552" y="1056"/>
                <a:ext cx="864" cy="480"/>
              </a:xfrm>
              <a:prstGeom prst="line">
                <a:avLst/>
              </a:prstGeom>
              <a:noFill/>
              <a:ln w="1905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o-RO" sz="1600"/>
              </a:p>
            </p:txBody>
          </p:sp>
        </p:grpSp>
      </p:grpSp>
      <p:grpSp>
        <p:nvGrpSpPr>
          <p:cNvPr id="5" name="Group 26">
            <a:extLst>
              <a:ext uri="{FF2B5EF4-FFF2-40B4-BE49-F238E27FC236}">
                <a16:creationId xmlns:a16="http://schemas.microsoft.com/office/drawing/2014/main" id="{F57C5D61-E73C-7447-8FB4-BF332342452C}"/>
              </a:ext>
            </a:extLst>
          </p:cNvPr>
          <p:cNvGrpSpPr>
            <a:grpSpLocks/>
          </p:cNvGrpSpPr>
          <p:nvPr/>
        </p:nvGrpSpPr>
        <p:grpSpPr bwMode="auto">
          <a:xfrm>
            <a:off x="2628900" y="2000250"/>
            <a:ext cx="2743200" cy="858441"/>
            <a:chOff x="1248" y="960"/>
            <a:chExt cx="2304" cy="721"/>
          </a:xfrm>
        </p:grpSpPr>
        <p:grpSp>
          <p:nvGrpSpPr>
            <p:cNvPr id="58446" name="Group 27">
              <a:extLst>
                <a:ext uri="{FF2B5EF4-FFF2-40B4-BE49-F238E27FC236}">
                  <a16:creationId xmlns:a16="http://schemas.microsoft.com/office/drawing/2014/main" id="{1A632F19-E03E-104A-90A3-BCC23561A0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8" y="1008"/>
              <a:ext cx="2016" cy="673"/>
              <a:chOff x="1248" y="1008"/>
              <a:chExt cx="2016" cy="673"/>
            </a:xfrm>
          </p:grpSpPr>
          <p:sp>
            <p:nvSpPr>
              <p:cNvPr id="58451" name="Line 28">
                <a:extLst>
                  <a:ext uri="{FF2B5EF4-FFF2-40B4-BE49-F238E27FC236}">
                    <a16:creationId xmlns:a16="http://schemas.microsoft.com/office/drawing/2014/main" id="{E206B373-C3AA-7645-BA39-2B3A801CC9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48" y="1680"/>
                <a:ext cx="720" cy="1"/>
              </a:xfrm>
              <a:prstGeom prst="line">
                <a:avLst/>
              </a:prstGeom>
              <a:noFill/>
              <a:ln w="28575">
                <a:solidFill>
                  <a:srgbClr val="3399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o-RO"/>
              </a:p>
            </p:txBody>
          </p:sp>
          <p:sp>
            <p:nvSpPr>
              <p:cNvPr id="58452" name="Line 29">
                <a:extLst>
                  <a:ext uri="{FF2B5EF4-FFF2-40B4-BE49-F238E27FC236}">
                    <a16:creationId xmlns:a16="http://schemas.microsoft.com/office/drawing/2014/main" id="{113A80B4-DFEC-5649-BA26-A521DBB4C6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968" y="1008"/>
                <a:ext cx="0" cy="672"/>
              </a:xfrm>
              <a:prstGeom prst="line">
                <a:avLst/>
              </a:prstGeom>
              <a:noFill/>
              <a:ln w="28575">
                <a:solidFill>
                  <a:srgbClr val="3399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o-RO"/>
              </a:p>
            </p:txBody>
          </p:sp>
          <p:sp>
            <p:nvSpPr>
              <p:cNvPr id="58453" name="Line 30">
                <a:extLst>
                  <a:ext uri="{FF2B5EF4-FFF2-40B4-BE49-F238E27FC236}">
                    <a16:creationId xmlns:a16="http://schemas.microsoft.com/office/drawing/2014/main" id="{D983ED3F-10CE-914C-A1A2-825A161720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68" y="1008"/>
                <a:ext cx="1296" cy="1"/>
              </a:xfrm>
              <a:prstGeom prst="line">
                <a:avLst/>
              </a:prstGeom>
              <a:noFill/>
              <a:ln w="28575">
                <a:solidFill>
                  <a:srgbClr val="339933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o-RO"/>
              </a:p>
            </p:txBody>
          </p:sp>
        </p:grpSp>
        <p:grpSp>
          <p:nvGrpSpPr>
            <p:cNvPr id="58447" name="Group 31">
              <a:extLst>
                <a:ext uri="{FF2B5EF4-FFF2-40B4-BE49-F238E27FC236}">
                  <a16:creationId xmlns:a16="http://schemas.microsoft.com/office/drawing/2014/main" id="{1AEFBC68-D466-234F-9C59-5AEFE5D961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64" y="960"/>
              <a:ext cx="288" cy="384"/>
              <a:chOff x="3264" y="960"/>
              <a:chExt cx="288" cy="384"/>
            </a:xfrm>
          </p:grpSpPr>
          <p:sp>
            <p:nvSpPr>
              <p:cNvPr id="58448" name="Rectangle 32">
                <a:extLst>
                  <a:ext uri="{FF2B5EF4-FFF2-40B4-BE49-F238E27FC236}">
                    <a16:creationId xmlns:a16="http://schemas.microsoft.com/office/drawing/2014/main" id="{DB4E9EE2-C25E-9D42-B372-2680C8C8B4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6" y="960"/>
                <a:ext cx="96" cy="96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rgbClr val="FF66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ro-RO" altLang="ro-RO" sz="1800"/>
              </a:p>
            </p:txBody>
          </p:sp>
          <p:sp>
            <p:nvSpPr>
              <p:cNvPr id="58449" name="Rectangle 33">
                <a:extLst>
                  <a:ext uri="{FF2B5EF4-FFF2-40B4-BE49-F238E27FC236}">
                    <a16:creationId xmlns:a16="http://schemas.microsoft.com/office/drawing/2014/main" id="{6555D95D-E90F-CA4F-8892-2C211618DB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4" y="960"/>
                <a:ext cx="192" cy="240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ro-RO" altLang="ro-RO" sz="1800"/>
              </a:p>
            </p:txBody>
          </p:sp>
          <p:sp>
            <p:nvSpPr>
              <p:cNvPr id="58450" name="Rectangle 34">
                <a:extLst>
                  <a:ext uri="{FF2B5EF4-FFF2-40B4-BE49-F238E27FC236}">
                    <a16:creationId xmlns:a16="http://schemas.microsoft.com/office/drawing/2014/main" id="{FDDF9527-4AC0-844A-9298-98A2565981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64" y="1200"/>
                <a:ext cx="192" cy="144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ro-RO" altLang="ro-RO" sz="1800"/>
              </a:p>
            </p:txBody>
          </p:sp>
        </p:grpSp>
      </p:grpSp>
      <p:sp>
        <p:nvSpPr>
          <p:cNvPr id="58379" name="Rectangle 35">
            <a:extLst>
              <a:ext uri="{FF2B5EF4-FFF2-40B4-BE49-F238E27FC236}">
                <a16:creationId xmlns:a16="http://schemas.microsoft.com/office/drawing/2014/main" id="{CDD6414C-FBE6-C543-B551-CC37F63EF6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2457450"/>
            <a:ext cx="171450" cy="171450"/>
          </a:xfrm>
          <a:prstGeom prst="rect">
            <a:avLst/>
          </a:prstGeom>
          <a:solidFill>
            <a:srgbClr val="3399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600"/>
          </a:p>
        </p:txBody>
      </p:sp>
      <p:grpSp>
        <p:nvGrpSpPr>
          <p:cNvPr id="58380" name="Group 36">
            <a:extLst>
              <a:ext uri="{FF2B5EF4-FFF2-40B4-BE49-F238E27FC236}">
                <a16:creationId xmlns:a16="http://schemas.microsoft.com/office/drawing/2014/main" id="{0BD6E6A3-6616-FA4C-B785-77EA5C9B7AEA}"/>
              </a:ext>
            </a:extLst>
          </p:cNvPr>
          <p:cNvGrpSpPr>
            <a:grpSpLocks/>
          </p:cNvGrpSpPr>
          <p:nvPr/>
        </p:nvGrpSpPr>
        <p:grpSpPr bwMode="auto">
          <a:xfrm>
            <a:off x="5372100" y="1714500"/>
            <a:ext cx="571500" cy="1085850"/>
            <a:chOff x="3552" y="816"/>
            <a:chExt cx="480" cy="864"/>
          </a:xfrm>
        </p:grpSpPr>
        <p:sp>
          <p:nvSpPr>
            <p:cNvPr id="58443" name="Line 37">
              <a:extLst>
                <a:ext uri="{FF2B5EF4-FFF2-40B4-BE49-F238E27FC236}">
                  <a16:creationId xmlns:a16="http://schemas.microsoft.com/office/drawing/2014/main" id="{5F20308B-DE5F-4B4F-BEEC-FCA8956FE4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1680"/>
              <a:ext cx="480" cy="0"/>
            </a:xfrm>
            <a:prstGeom prst="line">
              <a:avLst/>
            </a:prstGeom>
            <a:noFill/>
            <a:ln w="28575">
              <a:solidFill>
                <a:srgbClr val="3399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o-RO" sz="1600"/>
            </a:p>
          </p:txBody>
        </p:sp>
        <p:sp>
          <p:nvSpPr>
            <p:cNvPr id="58444" name="Line 38">
              <a:extLst>
                <a:ext uri="{FF2B5EF4-FFF2-40B4-BE49-F238E27FC236}">
                  <a16:creationId xmlns:a16="http://schemas.microsoft.com/office/drawing/2014/main" id="{314CBB8C-59AC-4144-884B-9ABA1AB8AD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032" y="816"/>
              <a:ext cx="0" cy="864"/>
            </a:xfrm>
            <a:prstGeom prst="line">
              <a:avLst/>
            </a:prstGeom>
            <a:noFill/>
            <a:ln w="28575">
              <a:solidFill>
                <a:srgbClr val="33993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o-RO" sz="1600"/>
            </a:p>
          </p:txBody>
        </p:sp>
        <p:sp>
          <p:nvSpPr>
            <p:cNvPr id="58445" name="Line 39">
              <a:extLst>
                <a:ext uri="{FF2B5EF4-FFF2-40B4-BE49-F238E27FC236}">
                  <a16:creationId xmlns:a16="http://schemas.microsoft.com/office/drawing/2014/main" id="{55EDD2B5-2E9F-FA49-AD54-7E92ABA242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1488"/>
              <a:ext cx="0" cy="192"/>
            </a:xfrm>
            <a:prstGeom prst="line">
              <a:avLst/>
            </a:prstGeom>
            <a:noFill/>
            <a:ln w="28575">
              <a:solidFill>
                <a:srgbClr val="339933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o-RO" sz="1600"/>
            </a:p>
          </p:txBody>
        </p:sp>
      </p:grpSp>
      <p:sp>
        <p:nvSpPr>
          <p:cNvPr id="58381" name="Text Box 40">
            <a:extLst>
              <a:ext uri="{FF2B5EF4-FFF2-40B4-BE49-F238E27FC236}">
                <a16:creationId xmlns:a16="http://schemas.microsoft.com/office/drawing/2014/main" id="{B87E844B-5CD0-854D-8514-F951860751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0750" y="1543051"/>
            <a:ext cx="3429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 sz="1100" b="1">
                <a:ea typeface="SimSun" panose="02010600030101010101" pitchFamily="2" charset="-122"/>
              </a:rPr>
              <a:t>F1</a:t>
            </a:r>
          </a:p>
        </p:txBody>
      </p:sp>
      <p:sp>
        <p:nvSpPr>
          <p:cNvPr id="58382" name="Rectangle 41">
            <a:extLst>
              <a:ext uri="{FF2B5EF4-FFF2-40B4-BE49-F238E27FC236}">
                <a16:creationId xmlns:a16="http://schemas.microsoft.com/office/drawing/2014/main" id="{1936DB86-FDED-9D47-A73C-348BFD9644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257550"/>
            <a:ext cx="1143000" cy="8001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600"/>
          </a:p>
        </p:txBody>
      </p:sp>
      <p:sp>
        <p:nvSpPr>
          <p:cNvPr id="58383" name="Text Box 42">
            <a:extLst>
              <a:ext uri="{FF2B5EF4-FFF2-40B4-BE49-F238E27FC236}">
                <a16:creationId xmlns:a16="http://schemas.microsoft.com/office/drawing/2014/main" id="{BB7676D3-5575-F145-90F9-F208DD170D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959895"/>
            <a:ext cx="3738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zh-CN" sz="1400">
                <a:ea typeface="SimSun" panose="02010600030101010101" pitchFamily="2" charset="-122"/>
              </a:rPr>
              <a:t>S2</a:t>
            </a:r>
          </a:p>
        </p:txBody>
      </p:sp>
      <p:sp>
        <p:nvSpPr>
          <p:cNvPr id="58384" name="Rectangle 43">
            <a:extLst>
              <a:ext uri="{FF2B5EF4-FFF2-40B4-BE49-F238E27FC236}">
                <a16:creationId xmlns:a16="http://schemas.microsoft.com/office/drawing/2014/main" id="{4E933D56-DCB3-F54D-97FD-225C9CF5A8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6350" y="3771900"/>
            <a:ext cx="171450" cy="171450"/>
          </a:xfrm>
          <a:prstGeom prst="rect">
            <a:avLst/>
          </a:prstGeom>
          <a:solidFill>
            <a:srgbClr val="3399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600"/>
          </a:p>
        </p:txBody>
      </p:sp>
      <p:grpSp>
        <p:nvGrpSpPr>
          <p:cNvPr id="58385" name="Group 44">
            <a:extLst>
              <a:ext uri="{FF2B5EF4-FFF2-40B4-BE49-F238E27FC236}">
                <a16:creationId xmlns:a16="http://schemas.microsoft.com/office/drawing/2014/main" id="{8CBA489F-245A-E44C-B947-9740B06B536E}"/>
              </a:ext>
            </a:extLst>
          </p:cNvPr>
          <p:cNvGrpSpPr>
            <a:grpSpLocks/>
          </p:cNvGrpSpPr>
          <p:nvPr/>
        </p:nvGrpSpPr>
        <p:grpSpPr bwMode="auto">
          <a:xfrm>
            <a:off x="5200650" y="3143250"/>
            <a:ext cx="571500" cy="971550"/>
            <a:chOff x="3552" y="816"/>
            <a:chExt cx="480" cy="864"/>
          </a:xfrm>
        </p:grpSpPr>
        <p:sp>
          <p:nvSpPr>
            <p:cNvPr id="58440" name="Line 45">
              <a:extLst>
                <a:ext uri="{FF2B5EF4-FFF2-40B4-BE49-F238E27FC236}">
                  <a16:creationId xmlns:a16="http://schemas.microsoft.com/office/drawing/2014/main" id="{D955D61B-0590-8144-8E5A-03F4DC117E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1680"/>
              <a:ext cx="480" cy="0"/>
            </a:xfrm>
            <a:prstGeom prst="line">
              <a:avLst/>
            </a:prstGeom>
            <a:noFill/>
            <a:ln w="28575">
              <a:solidFill>
                <a:srgbClr val="3399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o-RO" sz="1600"/>
            </a:p>
          </p:txBody>
        </p:sp>
        <p:sp>
          <p:nvSpPr>
            <p:cNvPr id="58441" name="Line 46">
              <a:extLst>
                <a:ext uri="{FF2B5EF4-FFF2-40B4-BE49-F238E27FC236}">
                  <a16:creationId xmlns:a16="http://schemas.microsoft.com/office/drawing/2014/main" id="{C14878CC-AA9D-0847-976D-3B6F1B00785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032" y="816"/>
              <a:ext cx="0" cy="864"/>
            </a:xfrm>
            <a:prstGeom prst="line">
              <a:avLst/>
            </a:prstGeom>
            <a:noFill/>
            <a:ln w="28575">
              <a:solidFill>
                <a:srgbClr val="33993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o-RO" sz="1600"/>
            </a:p>
          </p:txBody>
        </p:sp>
        <p:sp>
          <p:nvSpPr>
            <p:cNvPr id="58442" name="Line 47">
              <a:extLst>
                <a:ext uri="{FF2B5EF4-FFF2-40B4-BE49-F238E27FC236}">
                  <a16:creationId xmlns:a16="http://schemas.microsoft.com/office/drawing/2014/main" id="{781FE9BE-4E68-A043-9CCC-8D078DF1C8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1488"/>
              <a:ext cx="0" cy="192"/>
            </a:xfrm>
            <a:prstGeom prst="line">
              <a:avLst/>
            </a:prstGeom>
            <a:noFill/>
            <a:ln w="28575">
              <a:solidFill>
                <a:srgbClr val="339933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o-RO" sz="1600"/>
            </a:p>
          </p:txBody>
        </p:sp>
      </p:grpSp>
      <p:sp>
        <p:nvSpPr>
          <p:cNvPr id="58386" name="Rectangle 48">
            <a:extLst>
              <a:ext uri="{FF2B5EF4-FFF2-40B4-BE49-F238E27FC236}">
                <a16:creationId xmlns:a16="http://schemas.microsoft.com/office/drawing/2014/main" id="{908D4D31-526E-3B4D-BD94-3DAD74F57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4457700"/>
            <a:ext cx="1143000" cy="8001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600"/>
          </a:p>
        </p:txBody>
      </p:sp>
      <p:grpSp>
        <p:nvGrpSpPr>
          <p:cNvPr id="58387" name="Group 49">
            <a:extLst>
              <a:ext uri="{FF2B5EF4-FFF2-40B4-BE49-F238E27FC236}">
                <a16:creationId xmlns:a16="http://schemas.microsoft.com/office/drawing/2014/main" id="{A913F207-E7E3-864A-A8BB-2B46A482AC94}"/>
              </a:ext>
            </a:extLst>
          </p:cNvPr>
          <p:cNvGrpSpPr>
            <a:grpSpLocks/>
          </p:cNvGrpSpPr>
          <p:nvPr/>
        </p:nvGrpSpPr>
        <p:grpSpPr bwMode="auto">
          <a:xfrm>
            <a:off x="4972050" y="4572000"/>
            <a:ext cx="571500" cy="800100"/>
            <a:chOff x="3552" y="816"/>
            <a:chExt cx="480" cy="864"/>
          </a:xfrm>
        </p:grpSpPr>
        <p:sp>
          <p:nvSpPr>
            <p:cNvPr id="58437" name="Line 50">
              <a:extLst>
                <a:ext uri="{FF2B5EF4-FFF2-40B4-BE49-F238E27FC236}">
                  <a16:creationId xmlns:a16="http://schemas.microsoft.com/office/drawing/2014/main" id="{6BEA5403-B3A9-0940-AFC9-B39D7655B6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1680"/>
              <a:ext cx="480" cy="0"/>
            </a:xfrm>
            <a:prstGeom prst="line">
              <a:avLst/>
            </a:prstGeom>
            <a:noFill/>
            <a:ln w="28575">
              <a:solidFill>
                <a:srgbClr val="33993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o-RO" sz="1600"/>
            </a:p>
          </p:txBody>
        </p:sp>
        <p:sp>
          <p:nvSpPr>
            <p:cNvPr id="58438" name="Line 51">
              <a:extLst>
                <a:ext uri="{FF2B5EF4-FFF2-40B4-BE49-F238E27FC236}">
                  <a16:creationId xmlns:a16="http://schemas.microsoft.com/office/drawing/2014/main" id="{CBBCA11C-E9C0-1C45-94DB-F0B3F7CCB30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032" y="816"/>
              <a:ext cx="0" cy="864"/>
            </a:xfrm>
            <a:prstGeom prst="line">
              <a:avLst/>
            </a:prstGeom>
            <a:noFill/>
            <a:ln w="28575">
              <a:solidFill>
                <a:srgbClr val="339933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o-RO" sz="1600"/>
            </a:p>
          </p:txBody>
        </p:sp>
        <p:sp>
          <p:nvSpPr>
            <p:cNvPr id="58439" name="Line 52">
              <a:extLst>
                <a:ext uri="{FF2B5EF4-FFF2-40B4-BE49-F238E27FC236}">
                  <a16:creationId xmlns:a16="http://schemas.microsoft.com/office/drawing/2014/main" id="{0A3D7E23-5637-8B49-9099-C76EEEAF03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1488"/>
              <a:ext cx="0" cy="192"/>
            </a:xfrm>
            <a:prstGeom prst="line">
              <a:avLst/>
            </a:prstGeom>
            <a:noFill/>
            <a:ln w="28575">
              <a:solidFill>
                <a:srgbClr val="339933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o-RO" sz="1600"/>
            </a:p>
          </p:txBody>
        </p:sp>
      </p:grpSp>
      <p:sp>
        <p:nvSpPr>
          <p:cNvPr id="58388" name="Rectangle 53">
            <a:extLst>
              <a:ext uri="{FF2B5EF4-FFF2-40B4-BE49-F238E27FC236}">
                <a16:creationId xmlns:a16="http://schemas.microsoft.com/office/drawing/2014/main" id="{7BBAEE18-B3FA-B940-94C3-0772BD3C54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50" y="5029200"/>
            <a:ext cx="171450" cy="171450"/>
          </a:xfrm>
          <a:prstGeom prst="rect">
            <a:avLst/>
          </a:prstGeom>
          <a:solidFill>
            <a:srgbClr val="3399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600"/>
          </a:p>
        </p:txBody>
      </p:sp>
      <p:grpSp>
        <p:nvGrpSpPr>
          <p:cNvPr id="11" name="Group 54">
            <a:extLst>
              <a:ext uri="{FF2B5EF4-FFF2-40B4-BE49-F238E27FC236}">
                <a16:creationId xmlns:a16="http://schemas.microsoft.com/office/drawing/2014/main" id="{173677CB-9645-BB4F-B217-80A7659BBF1F}"/>
              </a:ext>
            </a:extLst>
          </p:cNvPr>
          <p:cNvGrpSpPr>
            <a:grpSpLocks/>
          </p:cNvGrpSpPr>
          <p:nvPr/>
        </p:nvGrpSpPr>
        <p:grpSpPr bwMode="auto">
          <a:xfrm>
            <a:off x="2628900" y="3086100"/>
            <a:ext cx="4514850" cy="1085850"/>
            <a:chOff x="1248" y="1872"/>
            <a:chExt cx="3792" cy="912"/>
          </a:xfrm>
        </p:grpSpPr>
        <p:grpSp>
          <p:nvGrpSpPr>
            <p:cNvPr id="58415" name="Group 55">
              <a:extLst>
                <a:ext uri="{FF2B5EF4-FFF2-40B4-BE49-F238E27FC236}">
                  <a16:creationId xmlns:a16="http://schemas.microsoft.com/office/drawing/2014/main" id="{2CE59DF6-7458-4040-BB81-DD4FCA5F9D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8" y="1872"/>
              <a:ext cx="3792" cy="912"/>
              <a:chOff x="1248" y="1872"/>
              <a:chExt cx="3792" cy="912"/>
            </a:xfrm>
          </p:grpSpPr>
          <p:grpSp>
            <p:nvGrpSpPr>
              <p:cNvPr id="58423" name="Group 56">
                <a:extLst>
                  <a:ext uri="{FF2B5EF4-FFF2-40B4-BE49-F238E27FC236}">
                    <a16:creationId xmlns:a16="http://schemas.microsoft.com/office/drawing/2014/main" id="{5D3A091E-4CE4-C744-9128-2E7355E736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48" y="1872"/>
                <a:ext cx="3792" cy="912"/>
                <a:chOff x="1248" y="1872"/>
                <a:chExt cx="3792" cy="912"/>
              </a:xfrm>
            </p:grpSpPr>
            <p:grpSp>
              <p:nvGrpSpPr>
                <p:cNvPr id="58425" name="Group 57">
                  <a:extLst>
                    <a:ext uri="{FF2B5EF4-FFF2-40B4-BE49-F238E27FC236}">
                      <a16:creationId xmlns:a16="http://schemas.microsoft.com/office/drawing/2014/main" id="{F43E2D12-F5BB-D246-B57E-73BAD71C9E4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408" y="1872"/>
                  <a:ext cx="1632" cy="912"/>
                  <a:chOff x="3600" y="1008"/>
                  <a:chExt cx="1632" cy="912"/>
                </a:xfrm>
              </p:grpSpPr>
              <p:grpSp>
                <p:nvGrpSpPr>
                  <p:cNvPr id="58431" name="Group 58">
                    <a:extLst>
                      <a:ext uri="{FF2B5EF4-FFF2-40B4-BE49-F238E27FC236}">
                        <a16:creationId xmlns:a16="http://schemas.microsoft.com/office/drawing/2014/main" id="{D2725355-BA2B-9742-9177-3B751D14B21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4560" y="1008"/>
                    <a:ext cx="672" cy="473"/>
                    <a:chOff x="4656" y="1392"/>
                    <a:chExt cx="672" cy="473"/>
                  </a:xfrm>
                </p:grpSpPr>
                <p:sp>
                  <p:nvSpPr>
                    <p:cNvPr id="58435" name="Text Box 59">
                      <a:extLst>
                        <a:ext uri="{FF2B5EF4-FFF2-40B4-BE49-F238E27FC236}">
                          <a16:creationId xmlns:a16="http://schemas.microsoft.com/office/drawing/2014/main" id="{B080D7B3-EF2A-1244-8ABE-E43B9D7C6D6A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656" y="1392"/>
                      <a:ext cx="432" cy="233"/>
                    </a:xfrm>
                    <a:prstGeom prst="rect">
                      <a:avLst/>
                    </a:prstGeom>
                    <a:noFill/>
                    <a:ln w="19050">
                      <a:solidFill>
                        <a:srgbClr val="FF66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algn="l">
                        <a:spcBef>
                          <a:spcPct val="50000"/>
                        </a:spcBef>
                      </a:pPr>
                      <a:r>
                        <a:rPr lang="en-US" altLang="zh-CN" sz="1200" dirty="0" err="1">
                          <a:ea typeface="SimSun" panose="02010600030101010101" pitchFamily="2" charset="-122"/>
                        </a:rPr>
                        <a:t>T_Id</a:t>
                      </a:r>
                      <a:endParaRPr lang="en-US" altLang="zh-CN" sz="1200" dirty="0">
                        <a:ea typeface="SimSun" panose="02010600030101010101" pitchFamily="2" charset="-122"/>
                      </a:endParaRPr>
                    </a:p>
                  </p:txBody>
                </p:sp>
                <p:sp>
                  <p:nvSpPr>
                    <p:cNvPr id="58436" name="Text Box 60">
                      <a:extLst>
                        <a:ext uri="{FF2B5EF4-FFF2-40B4-BE49-F238E27FC236}">
                          <a16:creationId xmlns:a16="http://schemas.microsoft.com/office/drawing/2014/main" id="{F3727116-132B-8C42-8C65-21ECF30288D1}"/>
                        </a:ext>
                      </a:extLst>
                    </p:cNvPr>
                    <p:cNvSpPr txBox="1">
                      <a:spLocks noChangeArrowheads="1"/>
                    </p:cNvSpPr>
                    <p:nvPr/>
                  </p:nvSpPr>
                  <p:spPr bwMode="auto">
                    <a:xfrm>
                      <a:off x="4656" y="1632"/>
                      <a:ext cx="672" cy="233"/>
                    </a:xfrm>
                    <a:prstGeom prst="rect">
                      <a:avLst/>
                    </a:prstGeom>
                    <a:noFill/>
                    <a:ln w="19050">
                      <a:solidFill>
                        <a:srgbClr val="FF6600"/>
                      </a:solidFill>
                      <a:miter lim="800000"/>
                      <a:headEnd/>
                      <a:tailEnd/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  <p:txBody>
                    <a:bodyPr>
                      <a:spAutoFit/>
                    </a:bodyPr>
                    <a:lstStyle>
                      <a:lvl1pPr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algn="ctr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algn="l">
                        <a:spcBef>
                          <a:spcPct val="50000"/>
                        </a:spcBef>
                      </a:pPr>
                      <a:r>
                        <a:rPr lang="en-US" altLang="zh-CN" sz="1200" b="1">
                          <a:solidFill>
                            <a:srgbClr val="FF6600"/>
                          </a:solidFill>
                          <a:ea typeface="SimSun" panose="02010600030101010101" pitchFamily="2" charset="-122"/>
                        </a:rPr>
                        <a:t>flag: init</a:t>
                      </a:r>
                    </a:p>
                  </p:txBody>
                </p:sp>
              </p:grpSp>
              <p:sp>
                <p:nvSpPr>
                  <p:cNvPr id="58432" name="Rectangle 61">
                    <a:extLst>
                      <a:ext uri="{FF2B5EF4-FFF2-40B4-BE49-F238E27FC236}">
                        <a16:creationId xmlns:a16="http://schemas.microsoft.com/office/drawing/2014/main" id="{936E3ACD-1F34-0A40-BAC5-0899377DD4E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600" y="1248"/>
                    <a:ext cx="96" cy="96"/>
                  </a:xfrm>
                  <a:prstGeom prst="rect">
                    <a:avLst/>
                  </a:prstGeom>
                  <a:solidFill>
                    <a:srgbClr val="FF6600"/>
                  </a:solidFill>
                  <a:ln w="19050">
                    <a:solidFill>
                      <a:srgbClr val="FF6600"/>
                    </a:solidFill>
                    <a:miter lim="800000"/>
                    <a:headEnd/>
                    <a:tailEnd/>
                  </a:ln>
                </p:spPr>
                <p:txBody>
                  <a:bodyPr wrap="none" anchor="ctr"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eaLnBrk="1" hangingPunct="1"/>
                    <a:endParaRPr lang="ro-RO" altLang="ro-RO" sz="1800"/>
                  </a:p>
                </p:txBody>
              </p:sp>
              <p:sp>
                <p:nvSpPr>
                  <p:cNvPr id="58433" name="Line 62">
                    <a:extLst>
                      <a:ext uri="{FF2B5EF4-FFF2-40B4-BE49-F238E27FC236}">
                        <a16:creationId xmlns:a16="http://schemas.microsoft.com/office/drawing/2014/main" id="{A92FD612-C627-8B42-A10A-70D3C3959A1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3696" y="1008"/>
                    <a:ext cx="864" cy="240"/>
                  </a:xfrm>
                  <a:prstGeom prst="line">
                    <a:avLst/>
                  </a:prstGeom>
                  <a:noFill/>
                  <a:ln w="19050">
                    <a:solidFill>
                      <a:srgbClr val="FF66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ro-RO"/>
                  </a:p>
                </p:txBody>
              </p:sp>
              <p:sp>
                <p:nvSpPr>
                  <p:cNvPr id="58434" name="Line 63">
                    <a:extLst>
                      <a:ext uri="{FF2B5EF4-FFF2-40B4-BE49-F238E27FC236}">
                        <a16:creationId xmlns:a16="http://schemas.microsoft.com/office/drawing/2014/main" id="{AEE511D4-D6AD-F348-B5CF-ED2DCF6D25E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3696" y="1344"/>
                    <a:ext cx="864" cy="576"/>
                  </a:xfrm>
                  <a:prstGeom prst="line">
                    <a:avLst/>
                  </a:prstGeom>
                  <a:noFill/>
                  <a:ln w="19050">
                    <a:solidFill>
                      <a:srgbClr val="FF6600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ro-RO"/>
                  </a:p>
                </p:txBody>
              </p:sp>
            </p:grpSp>
            <p:sp>
              <p:nvSpPr>
                <p:cNvPr id="58426" name="Rectangle 64">
                  <a:extLst>
                    <a:ext uri="{FF2B5EF4-FFF2-40B4-BE49-F238E27FC236}">
                      <a16:creationId xmlns:a16="http://schemas.microsoft.com/office/drawing/2014/main" id="{AB815BD3-C6E0-ED46-BC84-04EC8EBBFF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16" y="2112"/>
                  <a:ext cx="192" cy="192"/>
                </a:xfrm>
                <a:prstGeom prst="rect">
                  <a:avLst/>
                </a:prstGeom>
                <a:solidFill>
                  <a:srgbClr val="FF6600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ro-RO" altLang="ro-RO" sz="1800"/>
                </a:p>
              </p:txBody>
            </p:sp>
            <p:grpSp>
              <p:nvGrpSpPr>
                <p:cNvPr id="58427" name="Group 65">
                  <a:extLst>
                    <a:ext uri="{FF2B5EF4-FFF2-40B4-BE49-F238E27FC236}">
                      <a16:creationId xmlns:a16="http://schemas.microsoft.com/office/drawing/2014/main" id="{8DCA947E-CDA4-FB41-A350-19F6EA84356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248" y="1920"/>
                  <a:ext cx="1968" cy="288"/>
                  <a:chOff x="1248" y="1920"/>
                  <a:chExt cx="1968" cy="288"/>
                </a:xfrm>
              </p:grpSpPr>
              <p:sp>
                <p:nvSpPr>
                  <p:cNvPr id="58428" name="Line 66">
                    <a:extLst>
                      <a:ext uri="{FF2B5EF4-FFF2-40B4-BE49-F238E27FC236}">
                        <a16:creationId xmlns:a16="http://schemas.microsoft.com/office/drawing/2014/main" id="{8AA513AC-EECF-F34C-BD07-5A0DD4FF32D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48" y="1920"/>
                    <a:ext cx="1200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339933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ro-RO"/>
                  </a:p>
                </p:txBody>
              </p:sp>
              <p:sp>
                <p:nvSpPr>
                  <p:cNvPr id="58429" name="Line 67">
                    <a:extLst>
                      <a:ext uri="{FF2B5EF4-FFF2-40B4-BE49-F238E27FC236}">
                        <a16:creationId xmlns:a16="http://schemas.microsoft.com/office/drawing/2014/main" id="{1F45CDD2-6C7C-0F4F-A713-ADC5CD02719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448" y="1920"/>
                    <a:ext cx="0" cy="288"/>
                  </a:xfrm>
                  <a:prstGeom prst="line">
                    <a:avLst/>
                  </a:prstGeom>
                  <a:noFill/>
                  <a:ln w="28575">
                    <a:solidFill>
                      <a:srgbClr val="339933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ro-RO"/>
                  </a:p>
                </p:txBody>
              </p:sp>
              <p:sp>
                <p:nvSpPr>
                  <p:cNvPr id="58430" name="Line 68">
                    <a:extLst>
                      <a:ext uri="{FF2B5EF4-FFF2-40B4-BE49-F238E27FC236}">
                        <a16:creationId xmlns:a16="http://schemas.microsoft.com/office/drawing/2014/main" id="{26B11362-F1EE-9F48-84DC-A5D417ECE39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2448" y="2208"/>
                    <a:ext cx="768" cy="0"/>
                  </a:xfrm>
                  <a:prstGeom prst="line">
                    <a:avLst/>
                  </a:prstGeom>
                  <a:noFill/>
                  <a:ln w="28575">
                    <a:solidFill>
                      <a:srgbClr val="339933"/>
                    </a:solidFill>
                    <a:round/>
                    <a:headEnd/>
                    <a:tailEnd type="triangle" w="med" len="med"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/>
                  <a:lstStyle/>
                  <a:p>
                    <a:endParaRPr lang="ro-RO"/>
                  </a:p>
                </p:txBody>
              </p:sp>
            </p:grpSp>
          </p:grpSp>
          <p:sp>
            <p:nvSpPr>
              <p:cNvPr id="58424" name="Line 69">
                <a:extLst>
                  <a:ext uri="{FF2B5EF4-FFF2-40B4-BE49-F238E27FC236}">
                    <a16:creationId xmlns:a16="http://schemas.microsoft.com/office/drawing/2014/main" id="{3756374D-4573-8E45-B3EF-49E9272F79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2208"/>
                <a:ext cx="768" cy="0"/>
              </a:xfrm>
              <a:prstGeom prst="line">
                <a:avLst/>
              </a:prstGeom>
              <a:noFill/>
              <a:ln w="28575">
                <a:solidFill>
                  <a:srgbClr val="339933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o-RO"/>
              </a:p>
            </p:txBody>
          </p:sp>
        </p:grpSp>
        <p:grpSp>
          <p:nvGrpSpPr>
            <p:cNvPr id="58416" name="Group 70">
              <a:extLst>
                <a:ext uri="{FF2B5EF4-FFF2-40B4-BE49-F238E27FC236}">
                  <a16:creationId xmlns:a16="http://schemas.microsoft.com/office/drawing/2014/main" id="{5578A411-AB8F-DE41-8804-5F7789ECA30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68" y="2328"/>
              <a:ext cx="672" cy="456"/>
              <a:chOff x="4368" y="2352"/>
              <a:chExt cx="672" cy="456"/>
            </a:xfrm>
          </p:grpSpPr>
          <p:sp>
            <p:nvSpPr>
              <p:cNvPr id="58417" name="Rectangle 71">
                <a:extLst>
                  <a:ext uri="{FF2B5EF4-FFF2-40B4-BE49-F238E27FC236}">
                    <a16:creationId xmlns:a16="http://schemas.microsoft.com/office/drawing/2014/main" id="{DC44620E-CC8A-B340-880F-E6E36833DF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4" y="2674"/>
                <a:ext cx="336" cy="134"/>
              </a:xfrm>
              <a:prstGeom prst="rect">
                <a:avLst/>
              </a:prstGeom>
              <a:noFill/>
              <a:ln w="19050">
                <a:solidFill>
                  <a:srgbClr val="FF66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buClr>
                    <a:schemeClr val="accent2"/>
                  </a:buClr>
                </a:pPr>
                <a:endParaRPr lang="zh-CN" altLang="en-US" sz="600">
                  <a:ea typeface="SimSun" panose="02010600030101010101" pitchFamily="2" charset="-122"/>
                </a:endParaRPr>
              </a:p>
            </p:txBody>
          </p:sp>
          <p:sp>
            <p:nvSpPr>
              <p:cNvPr id="58418" name="Rectangle 72">
                <a:extLst>
                  <a:ext uri="{FF2B5EF4-FFF2-40B4-BE49-F238E27FC236}">
                    <a16:creationId xmlns:a16="http://schemas.microsoft.com/office/drawing/2014/main" id="{AAF54A71-B641-1840-9211-B6FC79D924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2674"/>
                <a:ext cx="336" cy="134"/>
              </a:xfrm>
              <a:prstGeom prst="rect">
                <a:avLst/>
              </a:prstGeom>
              <a:noFill/>
              <a:ln w="19050">
                <a:solidFill>
                  <a:srgbClr val="FF66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buClr>
                    <a:schemeClr val="accent2"/>
                  </a:buClr>
                </a:pPr>
                <a:endParaRPr lang="zh-CN" altLang="en-US" sz="600">
                  <a:ea typeface="SimSun" panose="02010600030101010101" pitchFamily="2" charset="-122"/>
                </a:endParaRPr>
              </a:p>
            </p:txBody>
          </p:sp>
          <p:sp>
            <p:nvSpPr>
              <p:cNvPr id="58419" name="Rectangle 73">
                <a:extLst>
                  <a:ext uri="{FF2B5EF4-FFF2-40B4-BE49-F238E27FC236}">
                    <a16:creationId xmlns:a16="http://schemas.microsoft.com/office/drawing/2014/main" id="{C4A1CEBE-1ADA-5340-A040-D6B1054B21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4" y="2502"/>
                <a:ext cx="336" cy="172"/>
              </a:xfrm>
              <a:prstGeom prst="rect">
                <a:avLst/>
              </a:prstGeom>
              <a:noFill/>
              <a:ln w="19050">
                <a:solidFill>
                  <a:srgbClr val="FF66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buClr>
                    <a:schemeClr val="accent2"/>
                  </a:buClr>
                </a:pPr>
                <a:endParaRPr lang="en-US" altLang="zh-CN" sz="600">
                  <a:ea typeface="SimSun" panose="02010600030101010101" pitchFamily="2" charset="-122"/>
                </a:endParaRPr>
              </a:p>
            </p:txBody>
          </p:sp>
          <p:sp>
            <p:nvSpPr>
              <p:cNvPr id="58420" name="Rectangle 74">
                <a:extLst>
                  <a:ext uri="{FF2B5EF4-FFF2-40B4-BE49-F238E27FC236}">
                    <a16:creationId xmlns:a16="http://schemas.microsoft.com/office/drawing/2014/main" id="{B48FB03F-7DEA-7140-A57D-2B174C6015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2502"/>
                <a:ext cx="336" cy="172"/>
              </a:xfrm>
              <a:prstGeom prst="rect">
                <a:avLst/>
              </a:prstGeom>
              <a:noFill/>
              <a:ln w="19050">
                <a:solidFill>
                  <a:srgbClr val="FF66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buClr>
                    <a:schemeClr val="accent2"/>
                  </a:buClr>
                </a:pPr>
                <a:endParaRPr lang="en-US" altLang="zh-CN" sz="600">
                  <a:ea typeface="SimSun" panose="02010600030101010101" pitchFamily="2" charset="-122"/>
                </a:endParaRPr>
              </a:p>
            </p:txBody>
          </p:sp>
          <p:sp>
            <p:nvSpPr>
              <p:cNvPr id="58421" name="Rectangle 75">
                <a:extLst>
                  <a:ext uri="{FF2B5EF4-FFF2-40B4-BE49-F238E27FC236}">
                    <a16:creationId xmlns:a16="http://schemas.microsoft.com/office/drawing/2014/main" id="{8A4FE595-7147-EB4E-A663-535A35A71B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04" y="2352"/>
                <a:ext cx="336" cy="150"/>
              </a:xfrm>
              <a:prstGeom prst="rect">
                <a:avLst/>
              </a:prstGeom>
              <a:noFill/>
              <a:ln w="19050">
                <a:solidFill>
                  <a:srgbClr val="FF66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buClr>
                    <a:schemeClr val="accent2"/>
                  </a:buClr>
                </a:pPr>
                <a:r>
                  <a:rPr lang="en-US" altLang="zh-CN" sz="900">
                    <a:ea typeface="SimSun" panose="02010600030101010101" pitchFamily="2" charset="-122"/>
                  </a:rPr>
                  <a:t>27</a:t>
                </a:r>
              </a:p>
            </p:txBody>
          </p:sp>
          <p:sp>
            <p:nvSpPr>
              <p:cNvPr id="58422" name="Rectangle 76">
                <a:extLst>
                  <a:ext uri="{FF2B5EF4-FFF2-40B4-BE49-F238E27FC236}">
                    <a16:creationId xmlns:a16="http://schemas.microsoft.com/office/drawing/2014/main" id="{FE30B540-E95B-7A4D-A878-2C0C712A1F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8" y="2352"/>
                <a:ext cx="336" cy="150"/>
              </a:xfrm>
              <a:prstGeom prst="rect">
                <a:avLst/>
              </a:prstGeom>
              <a:noFill/>
              <a:ln w="19050">
                <a:solidFill>
                  <a:srgbClr val="FF66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buClr>
                    <a:schemeClr val="accent2"/>
                  </a:buClr>
                </a:pPr>
                <a:r>
                  <a:rPr lang="en-US" altLang="zh-CN" sz="900">
                    <a:ea typeface="SimSun" panose="02010600030101010101" pitchFamily="2" charset="-122"/>
                  </a:rPr>
                  <a:t>P2</a:t>
                </a:r>
              </a:p>
            </p:txBody>
          </p:sp>
        </p:grpSp>
      </p:grpSp>
      <p:sp>
        <p:nvSpPr>
          <p:cNvPr id="58390" name="Text Box 77">
            <a:extLst>
              <a:ext uri="{FF2B5EF4-FFF2-40B4-BE49-F238E27FC236}">
                <a16:creationId xmlns:a16="http://schemas.microsoft.com/office/drawing/2014/main" id="{D710C7ED-ABAF-6A41-8147-BCDF6CD9C1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8373" y="4160045"/>
            <a:ext cx="37382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zh-CN" sz="1400">
                <a:ea typeface="SimSun" panose="02010600030101010101" pitchFamily="2" charset="-122"/>
              </a:rPr>
              <a:t>S3</a:t>
            </a:r>
          </a:p>
        </p:txBody>
      </p:sp>
      <p:grpSp>
        <p:nvGrpSpPr>
          <p:cNvPr id="18" name="Group 78">
            <a:extLst>
              <a:ext uri="{FF2B5EF4-FFF2-40B4-BE49-F238E27FC236}">
                <a16:creationId xmlns:a16="http://schemas.microsoft.com/office/drawing/2014/main" id="{8970ABB8-E6B5-9E42-BC6B-66662378ABA8}"/>
              </a:ext>
            </a:extLst>
          </p:cNvPr>
          <p:cNvGrpSpPr>
            <a:grpSpLocks/>
          </p:cNvGrpSpPr>
          <p:nvPr/>
        </p:nvGrpSpPr>
        <p:grpSpPr bwMode="auto">
          <a:xfrm>
            <a:off x="4152900" y="2171700"/>
            <a:ext cx="876300" cy="1257300"/>
            <a:chOff x="2528" y="1104"/>
            <a:chExt cx="736" cy="1056"/>
          </a:xfrm>
        </p:grpSpPr>
        <p:sp>
          <p:nvSpPr>
            <p:cNvPr id="58413" name="Text Box 79">
              <a:extLst>
                <a:ext uri="{FF2B5EF4-FFF2-40B4-BE49-F238E27FC236}">
                  <a16:creationId xmlns:a16="http://schemas.microsoft.com/office/drawing/2014/main" id="{652B9842-9DDD-9043-A34A-46B3A50E51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34" y="1526"/>
              <a:ext cx="49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l"/>
              <a:r>
                <a:rPr lang="en-US" altLang="zh-CN" sz="1400" i="1">
                  <a:ea typeface="SimSun" panose="02010600030101010101" pitchFamily="2" charset="-122"/>
                </a:rPr>
                <a:t>join</a:t>
              </a:r>
            </a:p>
          </p:txBody>
        </p:sp>
        <p:sp>
          <p:nvSpPr>
            <p:cNvPr id="58414" name="Freeform 80">
              <a:extLst>
                <a:ext uri="{FF2B5EF4-FFF2-40B4-BE49-F238E27FC236}">
                  <a16:creationId xmlns:a16="http://schemas.microsoft.com/office/drawing/2014/main" id="{C2B402F4-E765-D44D-8162-0045FD16EB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8" y="1104"/>
              <a:ext cx="736" cy="1056"/>
            </a:xfrm>
            <a:custGeom>
              <a:avLst/>
              <a:gdLst>
                <a:gd name="T0" fmla="*/ 688 w 736"/>
                <a:gd name="T1" fmla="*/ 1056 h 1056"/>
                <a:gd name="T2" fmla="*/ 112 w 736"/>
                <a:gd name="T3" fmla="*/ 912 h 1056"/>
                <a:gd name="T4" fmla="*/ 16 w 736"/>
                <a:gd name="T5" fmla="*/ 336 h 1056"/>
                <a:gd name="T6" fmla="*/ 208 w 736"/>
                <a:gd name="T7" fmla="*/ 96 h 1056"/>
                <a:gd name="T8" fmla="*/ 736 w 736"/>
                <a:gd name="T9" fmla="*/ 0 h 105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36"/>
                <a:gd name="T16" fmla="*/ 0 h 1056"/>
                <a:gd name="T17" fmla="*/ 736 w 736"/>
                <a:gd name="T18" fmla="*/ 1056 h 105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36" h="1056">
                  <a:moveTo>
                    <a:pt x="688" y="1056"/>
                  </a:moveTo>
                  <a:cubicBezTo>
                    <a:pt x="456" y="1044"/>
                    <a:pt x="224" y="1032"/>
                    <a:pt x="112" y="912"/>
                  </a:cubicBezTo>
                  <a:cubicBezTo>
                    <a:pt x="0" y="792"/>
                    <a:pt x="0" y="472"/>
                    <a:pt x="16" y="336"/>
                  </a:cubicBezTo>
                  <a:cubicBezTo>
                    <a:pt x="32" y="200"/>
                    <a:pt x="88" y="152"/>
                    <a:pt x="208" y="96"/>
                  </a:cubicBezTo>
                  <a:cubicBezTo>
                    <a:pt x="328" y="40"/>
                    <a:pt x="648" y="16"/>
                    <a:pt x="736" y="0"/>
                  </a:cubicBezTo>
                </a:path>
              </a:pathLst>
            </a:custGeom>
            <a:noFill/>
            <a:ln w="28575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 sz="1600"/>
            </a:p>
          </p:txBody>
        </p:sp>
      </p:grpSp>
      <p:sp>
        <p:nvSpPr>
          <p:cNvPr id="256081" name="Text Box 81">
            <a:extLst>
              <a:ext uri="{FF2B5EF4-FFF2-40B4-BE49-F238E27FC236}">
                <a16:creationId xmlns:a16="http://schemas.microsoft.com/office/drawing/2014/main" id="{246A742D-39FF-A54B-AC95-3D96864C19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7700" y="1725216"/>
            <a:ext cx="9715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zh-CN" sz="1200" b="1" i="1">
                <a:solidFill>
                  <a:srgbClr val="FF6600"/>
                </a:solidFill>
                <a:ea typeface="SimSun" panose="02010600030101010101" pitchFamily="2" charset="-122"/>
              </a:rPr>
              <a:t>coordinator</a:t>
            </a:r>
          </a:p>
        </p:txBody>
      </p:sp>
      <p:sp>
        <p:nvSpPr>
          <p:cNvPr id="58393" name="Text Box 82">
            <a:extLst>
              <a:ext uri="{FF2B5EF4-FFF2-40B4-BE49-F238E27FC236}">
                <a16:creationId xmlns:a16="http://schemas.microsoft.com/office/drawing/2014/main" id="{43B5AEAB-7A42-8643-9721-9FD1A14253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2914651"/>
            <a:ext cx="3429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 sz="1100" b="1">
                <a:ea typeface="SimSun" panose="02010600030101010101" pitchFamily="2" charset="-122"/>
              </a:rPr>
              <a:t>F2</a:t>
            </a:r>
          </a:p>
        </p:txBody>
      </p:sp>
      <p:sp>
        <p:nvSpPr>
          <p:cNvPr id="58394" name="Text Box 83">
            <a:extLst>
              <a:ext uri="{FF2B5EF4-FFF2-40B4-BE49-F238E27FC236}">
                <a16:creationId xmlns:a16="http://schemas.microsoft.com/office/drawing/2014/main" id="{A27BDC2E-E19F-9041-9B97-DFA23849F9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7850" y="4262438"/>
            <a:ext cx="3429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 sz="1100" b="1">
                <a:ea typeface="SimSun" panose="02010600030101010101" pitchFamily="2" charset="-122"/>
              </a:rPr>
              <a:t>F3 </a:t>
            </a:r>
          </a:p>
        </p:txBody>
      </p:sp>
      <p:sp>
        <p:nvSpPr>
          <p:cNvPr id="256084" name="Text Box 84">
            <a:extLst>
              <a:ext uri="{FF2B5EF4-FFF2-40B4-BE49-F238E27FC236}">
                <a16:creationId xmlns:a16="http://schemas.microsoft.com/office/drawing/2014/main" id="{104CE7CB-1187-8D43-90C5-FE457C4AF8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6250" y="3554016"/>
            <a:ext cx="9715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zh-CN" sz="1200" b="1" i="1">
                <a:solidFill>
                  <a:srgbClr val="FF6600"/>
                </a:solidFill>
                <a:ea typeface="SimSun" panose="02010600030101010101" pitchFamily="2" charset="-122"/>
              </a:rPr>
              <a:t>participant</a:t>
            </a:r>
          </a:p>
        </p:txBody>
      </p:sp>
      <p:grpSp>
        <p:nvGrpSpPr>
          <p:cNvPr id="19" name="Group 85">
            <a:extLst>
              <a:ext uri="{FF2B5EF4-FFF2-40B4-BE49-F238E27FC236}">
                <a16:creationId xmlns:a16="http://schemas.microsoft.com/office/drawing/2014/main" id="{8595C2F9-6933-0E43-87B0-8B36846D6BAA}"/>
              </a:ext>
            </a:extLst>
          </p:cNvPr>
          <p:cNvGrpSpPr>
            <a:grpSpLocks/>
          </p:cNvGrpSpPr>
          <p:nvPr/>
        </p:nvGrpSpPr>
        <p:grpSpPr bwMode="auto">
          <a:xfrm>
            <a:off x="2571750" y="2114550"/>
            <a:ext cx="4229100" cy="3200400"/>
            <a:chOff x="1200" y="1056"/>
            <a:chExt cx="3552" cy="2688"/>
          </a:xfrm>
        </p:grpSpPr>
        <p:grpSp>
          <p:nvGrpSpPr>
            <p:cNvPr id="58397" name="Group 86">
              <a:extLst>
                <a:ext uri="{FF2B5EF4-FFF2-40B4-BE49-F238E27FC236}">
                  <a16:creationId xmlns:a16="http://schemas.microsoft.com/office/drawing/2014/main" id="{F2E6E209-1452-2948-94F3-7FE2075BB2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00" y="2112"/>
              <a:ext cx="1728" cy="1152"/>
              <a:chOff x="1200" y="2112"/>
              <a:chExt cx="1728" cy="1152"/>
            </a:xfrm>
          </p:grpSpPr>
          <p:sp>
            <p:nvSpPr>
              <p:cNvPr id="58410" name="Line 87">
                <a:extLst>
                  <a:ext uri="{FF2B5EF4-FFF2-40B4-BE49-F238E27FC236}">
                    <a16:creationId xmlns:a16="http://schemas.microsoft.com/office/drawing/2014/main" id="{A396EACE-7E95-FE4E-AB7E-ACDC9047F7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00" y="2112"/>
                <a:ext cx="768" cy="0"/>
              </a:xfrm>
              <a:prstGeom prst="line">
                <a:avLst/>
              </a:prstGeom>
              <a:noFill/>
              <a:ln w="28575">
                <a:solidFill>
                  <a:srgbClr val="3399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o-RO"/>
              </a:p>
            </p:txBody>
          </p:sp>
          <p:sp>
            <p:nvSpPr>
              <p:cNvPr id="58411" name="Line 88">
                <a:extLst>
                  <a:ext uri="{FF2B5EF4-FFF2-40B4-BE49-F238E27FC236}">
                    <a16:creationId xmlns:a16="http://schemas.microsoft.com/office/drawing/2014/main" id="{171F0465-1FBD-DE41-8957-34430AD97F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68" y="2112"/>
                <a:ext cx="0" cy="1152"/>
              </a:xfrm>
              <a:prstGeom prst="line">
                <a:avLst/>
              </a:prstGeom>
              <a:noFill/>
              <a:ln w="28575">
                <a:solidFill>
                  <a:srgbClr val="3399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o-RO"/>
              </a:p>
            </p:txBody>
          </p:sp>
          <p:sp>
            <p:nvSpPr>
              <p:cNvPr id="58412" name="Line 89">
                <a:extLst>
                  <a:ext uri="{FF2B5EF4-FFF2-40B4-BE49-F238E27FC236}">
                    <a16:creationId xmlns:a16="http://schemas.microsoft.com/office/drawing/2014/main" id="{59A159CE-D846-D547-8833-EFBF374383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68" y="3264"/>
                <a:ext cx="960" cy="0"/>
              </a:xfrm>
              <a:prstGeom prst="line">
                <a:avLst/>
              </a:prstGeom>
              <a:noFill/>
              <a:ln w="28575">
                <a:solidFill>
                  <a:srgbClr val="339933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o-RO"/>
              </a:p>
            </p:txBody>
          </p:sp>
        </p:grpSp>
        <p:sp>
          <p:nvSpPr>
            <p:cNvPr id="58398" name="Freeform 90">
              <a:extLst>
                <a:ext uri="{FF2B5EF4-FFF2-40B4-BE49-F238E27FC236}">
                  <a16:creationId xmlns:a16="http://schemas.microsoft.com/office/drawing/2014/main" id="{72F70AF2-5D0B-3042-825D-4322967D4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4" y="1056"/>
              <a:ext cx="1256" cy="2184"/>
            </a:xfrm>
            <a:custGeom>
              <a:avLst/>
              <a:gdLst>
                <a:gd name="T0" fmla="*/ 2116 w 1184"/>
                <a:gd name="T1" fmla="*/ 2697 h 2152"/>
                <a:gd name="T2" fmla="*/ 391 w 1184"/>
                <a:gd name="T3" fmla="*/ 2576 h 2152"/>
                <a:gd name="T4" fmla="*/ 144 w 1184"/>
                <a:gd name="T5" fmla="*/ 1784 h 2152"/>
                <a:gd name="T6" fmla="*/ 144 w 1184"/>
                <a:gd name="T7" fmla="*/ 872 h 2152"/>
                <a:gd name="T8" fmla="*/ 1007 w 1184"/>
                <a:gd name="T9" fmla="*/ 144 h 2152"/>
                <a:gd name="T10" fmla="*/ 2737 w 1184"/>
                <a:gd name="T11" fmla="*/ 16 h 2152"/>
                <a:gd name="T12" fmla="*/ 2860 w 1184"/>
                <a:gd name="T13" fmla="*/ 16 h 215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84"/>
                <a:gd name="T22" fmla="*/ 0 h 2152"/>
                <a:gd name="T23" fmla="*/ 1184 w 1184"/>
                <a:gd name="T24" fmla="*/ 2152 h 215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84" h="2152">
                  <a:moveTo>
                    <a:pt x="824" y="2128"/>
                  </a:moveTo>
                  <a:cubicBezTo>
                    <a:pt x="552" y="2140"/>
                    <a:pt x="280" y="2152"/>
                    <a:pt x="152" y="2032"/>
                  </a:cubicBezTo>
                  <a:cubicBezTo>
                    <a:pt x="24" y="1912"/>
                    <a:pt x="72" y="1632"/>
                    <a:pt x="56" y="1408"/>
                  </a:cubicBezTo>
                  <a:cubicBezTo>
                    <a:pt x="40" y="1184"/>
                    <a:pt x="0" y="904"/>
                    <a:pt x="56" y="688"/>
                  </a:cubicBezTo>
                  <a:cubicBezTo>
                    <a:pt x="112" y="472"/>
                    <a:pt x="224" y="224"/>
                    <a:pt x="392" y="112"/>
                  </a:cubicBezTo>
                  <a:cubicBezTo>
                    <a:pt x="560" y="0"/>
                    <a:pt x="944" y="32"/>
                    <a:pt x="1064" y="16"/>
                  </a:cubicBezTo>
                  <a:cubicBezTo>
                    <a:pt x="1184" y="0"/>
                    <a:pt x="1148" y="8"/>
                    <a:pt x="1112" y="16"/>
                  </a:cubicBezTo>
                </a:path>
              </a:pathLst>
            </a:custGeom>
            <a:noFill/>
            <a:ln w="28575">
              <a:solidFill>
                <a:srgbClr val="FF66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58399" name="Rectangle 91">
              <a:extLst>
                <a:ext uri="{FF2B5EF4-FFF2-40B4-BE49-F238E27FC236}">
                  <a16:creationId xmlns:a16="http://schemas.microsoft.com/office/drawing/2014/main" id="{9BE955F6-6C2F-334F-A61B-8F925CAA20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3168"/>
              <a:ext cx="96" cy="96"/>
            </a:xfrm>
            <a:prstGeom prst="rect">
              <a:avLst/>
            </a:prstGeom>
            <a:solidFill>
              <a:srgbClr val="FF66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800"/>
            </a:p>
          </p:txBody>
        </p:sp>
        <p:sp>
          <p:nvSpPr>
            <p:cNvPr id="58400" name="Line 92">
              <a:extLst>
                <a:ext uri="{FF2B5EF4-FFF2-40B4-BE49-F238E27FC236}">
                  <a16:creationId xmlns:a16="http://schemas.microsoft.com/office/drawing/2014/main" id="{877CFDB9-DC6B-C144-8F4E-ECB4152957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216" y="3120"/>
              <a:ext cx="864" cy="48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58401" name="Line 93">
              <a:extLst>
                <a:ext uri="{FF2B5EF4-FFF2-40B4-BE49-F238E27FC236}">
                  <a16:creationId xmlns:a16="http://schemas.microsoft.com/office/drawing/2014/main" id="{F45C1B68-6AF1-234F-9154-89B54F5D51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16" y="3264"/>
              <a:ext cx="864" cy="480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o-RO"/>
            </a:p>
          </p:txBody>
        </p:sp>
        <p:sp>
          <p:nvSpPr>
            <p:cNvPr id="58402" name="Rectangle 94">
              <a:extLst>
                <a:ext uri="{FF2B5EF4-FFF2-40B4-BE49-F238E27FC236}">
                  <a16:creationId xmlns:a16="http://schemas.microsoft.com/office/drawing/2014/main" id="{A4AFABFE-57AF-C14F-B4D1-03CA0F4C4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8" y="3168"/>
              <a:ext cx="192" cy="192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800"/>
            </a:p>
          </p:txBody>
        </p:sp>
        <p:grpSp>
          <p:nvGrpSpPr>
            <p:cNvPr id="58403" name="Group 95">
              <a:extLst>
                <a:ext uri="{FF2B5EF4-FFF2-40B4-BE49-F238E27FC236}">
                  <a16:creationId xmlns:a16="http://schemas.microsoft.com/office/drawing/2014/main" id="{610E4755-5CE1-0540-BC29-285D27299B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0" y="3120"/>
              <a:ext cx="672" cy="624"/>
              <a:chOff x="4272" y="3120"/>
              <a:chExt cx="672" cy="624"/>
            </a:xfrm>
          </p:grpSpPr>
          <p:sp>
            <p:nvSpPr>
              <p:cNvPr id="58405" name="Rectangle 96">
                <a:extLst>
                  <a:ext uri="{FF2B5EF4-FFF2-40B4-BE49-F238E27FC236}">
                    <a16:creationId xmlns:a16="http://schemas.microsoft.com/office/drawing/2014/main" id="{4A69782A-A211-984D-A637-3610D68CBC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8" y="3594"/>
                <a:ext cx="336" cy="150"/>
              </a:xfrm>
              <a:prstGeom prst="rect">
                <a:avLst/>
              </a:prstGeom>
              <a:noFill/>
              <a:ln w="19050">
                <a:solidFill>
                  <a:srgbClr val="FF66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buClr>
                    <a:schemeClr val="accent2"/>
                  </a:buClr>
                </a:pPr>
                <a:r>
                  <a:rPr lang="en-US" altLang="zh-CN" sz="800" dirty="0">
                    <a:ea typeface="SimSun" panose="02010600030101010101" pitchFamily="2" charset="-122"/>
                  </a:rPr>
                  <a:t>2745</a:t>
                </a:r>
              </a:p>
            </p:txBody>
          </p:sp>
          <p:grpSp>
            <p:nvGrpSpPr>
              <p:cNvPr id="58406" name="Group 97">
                <a:extLst>
                  <a:ext uri="{FF2B5EF4-FFF2-40B4-BE49-F238E27FC236}">
                    <a16:creationId xmlns:a16="http://schemas.microsoft.com/office/drawing/2014/main" id="{27735128-674C-0249-9219-A2B8E21760C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72" y="3120"/>
                <a:ext cx="672" cy="473"/>
                <a:chOff x="4656" y="1392"/>
                <a:chExt cx="672" cy="473"/>
              </a:xfrm>
            </p:grpSpPr>
            <p:sp>
              <p:nvSpPr>
                <p:cNvPr id="58408" name="Text Box 98">
                  <a:extLst>
                    <a:ext uri="{FF2B5EF4-FFF2-40B4-BE49-F238E27FC236}">
                      <a16:creationId xmlns:a16="http://schemas.microsoft.com/office/drawing/2014/main" id="{85815D75-43A8-AC44-88FD-CC1E9023FB6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656" y="1392"/>
                  <a:ext cx="432" cy="233"/>
                </a:xfrm>
                <a:prstGeom prst="rect">
                  <a:avLst/>
                </a:prstGeom>
                <a:noFill/>
                <a:ln w="19050">
                  <a:solidFill>
                    <a:srgbClr val="FF66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l">
                    <a:spcBef>
                      <a:spcPct val="50000"/>
                    </a:spcBef>
                  </a:pPr>
                  <a:r>
                    <a:rPr lang="en-US" altLang="zh-CN" sz="1200" dirty="0" err="1">
                      <a:ea typeface="SimSun" panose="02010600030101010101" pitchFamily="2" charset="-122"/>
                    </a:rPr>
                    <a:t>T_Id</a:t>
                  </a:r>
                  <a:endParaRPr lang="en-US" altLang="zh-CN" sz="1200" dirty="0">
                    <a:ea typeface="SimSun" panose="02010600030101010101" pitchFamily="2" charset="-122"/>
                  </a:endParaRPr>
                </a:p>
              </p:txBody>
            </p:sp>
            <p:sp>
              <p:nvSpPr>
                <p:cNvPr id="58409" name="Text Box 99">
                  <a:extLst>
                    <a:ext uri="{FF2B5EF4-FFF2-40B4-BE49-F238E27FC236}">
                      <a16:creationId xmlns:a16="http://schemas.microsoft.com/office/drawing/2014/main" id="{8A5DB957-3738-9747-8FB5-FAC2CE79EBF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656" y="1632"/>
                  <a:ext cx="672" cy="233"/>
                </a:xfrm>
                <a:prstGeom prst="rect">
                  <a:avLst/>
                </a:prstGeom>
                <a:noFill/>
                <a:ln w="19050">
                  <a:solidFill>
                    <a:srgbClr val="FF66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l">
                    <a:spcBef>
                      <a:spcPct val="50000"/>
                    </a:spcBef>
                  </a:pPr>
                  <a:r>
                    <a:rPr lang="en-US" altLang="zh-CN" sz="1200" b="1">
                      <a:solidFill>
                        <a:srgbClr val="FF6600"/>
                      </a:solidFill>
                      <a:ea typeface="SimSun" panose="02010600030101010101" pitchFamily="2" charset="-122"/>
                    </a:rPr>
                    <a:t>flag: init</a:t>
                  </a:r>
                </a:p>
              </p:txBody>
            </p:sp>
          </p:grpSp>
          <p:sp>
            <p:nvSpPr>
              <p:cNvPr id="58407" name="Rectangle 100">
                <a:extLst>
                  <a:ext uri="{FF2B5EF4-FFF2-40B4-BE49-F238E27FC236}">
                    <a16:creationId xmlns:a16="http://schemas.microsoft.com/office/drawing/2014/main" id="{7C12073A-C4E0-C54D-B2F3-59E29167C1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72" y="3594"/>
                <a:ext cx="336" cy="150"/>
              </a:xfrm>
              <a:prstGeom prst="rect">
                <a:avLst/>
              </a:prstGeom>
              <a:noFill/>
              <a:ln w="19050">
                <a:solidFill>
                  <a:srgbClr val="FF66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buClr>
                    <a:schemeClr val="accent2"/>
                  </a:buClr>
                </a:pPr>
                <a:r>
                  <a:rPr lang="en-US" altLang="zh-CN" sz="800" dirty="0">
                    <a:ea typeface="SimSun" panose="02010600030101010101" pitchFamily="2" charset="-122"/>
                  </a:rPr>
                  <a:t>P3</a:t>
                </a:r>
                <a:endParaRPr lang="en-US" altLang="zh-CN" sz="600" dirty="0">
                  <a:ea typeface="SimSun" panose="02010600030101010101" pitchFamily="2" charset="-122"/>
                </a:endParaRPr>
              </a:p>
            </p:txBody>
          </p:sp>
        </p:grpSp>
        <p:sp>
          <p:nvSpPr>
            <p:cNvPr id="58404" name="Text Box 101">
              <a:extLst>
                <a:ext uri="{FF2B5EF4-FFF2-40B4-BE49-F238E27FC236}">
                  <a16:creationId xmlns:a16="http://schemas.microsoft.com/office/drawing/2014/main" id="{F72AF52D-C853-7B45-9463-54F6C3A608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48" y="3312"/>
              <a:ext cx="816" cy="2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l"/>
              <a:r>
                <a:rPr lang="en-US" altLang="zh-CN" sz="1350" b="1" i="1">
                  <a:solidFill>
                    <a:srgbClr val="FF6600"/>
                  </a:solidFill>
                  <a:ea typeface="SimSun" panose="02010600030101010101" pitchFamily="2" charset="-122"/>
                </a:rPr>
                <a:t>participant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04691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2560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1000"/>
                                        <p:tgtEl>
                                          <p:spTgt spid="256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81" grpId="0" autoUpdateAnimBg="0"/>
      <p:bldP spid="256084" grpId="0" autoUpdateAnimBg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AutoShape 2">
            <a:extLst>
              <a:ext uri="{FF2B5EF4-FFF2-40B4-BE49-F238E27FC236}">
                <a16:creationId xmlns:a16="http://schemas.microsoft.com/office/drawing/2014/main" id="{8043222A-7435-8F41-9D8F-9E5E6B39B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0700" y="3028950"/>
            <a:ext cx="285750" cy="342900"/>
          </a:xfrm>
          <a:prstGeom prst="can">
            <a:avLst>
              <a:gd name="adj" fmla="val 30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600"/>
          </a:p>
        </p:txBody>
      </p:sp>
      <p:sp>
        <p:nvSpPr>
          <p:cNvPr id="59395" name="AutoShape 3">
            <a:extLst>
              <a:ext uri="{FF2B5EF4-FFF2-40B4-BE49-F238E27FC236}">
                <a16:creationId xmlns:a16="http://schemas.microsoft.com/office/drawing/2014/main" id="{17263A00-BA80-6F47-A3B6-09F094CB38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3500" y="4400550"/>
            <a:ext cx="285750" cy="342900"/>
          </a:xfrm>
          <a:prstGeom prst="can">
            <a:avLst>
              <a:gd name="adj" fmla="val 30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600"/>
          </a:p>
        </p:txBody>
      </p:sp>
      <p:sp>
        <p:nvSpPr>
          <p:cNvPr id="59396" name="AutoShape 4">
            <a:extLst>
              <a:ext uri="{FF2B5EF4-FFF2-40B4-BE49-F238E27FC236}">
                <a16:creationId xmlns:a16="http://schemas.microsoft.com/office/drawing/2014/main" id="{2126D2B5-D6E9-8145-AE01-D7A3617E73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5000" y="1543050"/>
            <a:ext cx="285750" cy="342900"/>
          </a:xfrm>
          <a:prstGeom prst="can">
            <a:avLst>
              <a:gd name="adj" fmla="val 3000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600"/>
          </a:p>
        </p:txBody>
      </p:sp>
      <p:sp>
        <p:nvSpPr>
          <p:cNvPr id="59397" name="Rectangle 5">
            <a:extLst>
              <a:ext uri="{FF2B5EF4-FFF2-40B4-BE49-F238E27FC236}">
                <a16:creationId xmlns:a16="http://schemas.microsoft.com/office/drawing/2014/main" id="{45AF1AC9-2D72-3D41-ACC2-9BB8AFF4BF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0" y="881063"/>
            <a:ext cx="6858000" cy="628650"/>
          </a:xfrm>
        </p:spPr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Transaction Processing (2)</a:t>
            </a:r>
          </a:p>
        </p:txBody>
      </p:sp>
      <p:sp>
        <p:nvSpPr>
          <p:cNvPr id="59398" name="Text Box 6">
            <a:extLst>
              <a:ext uri="{FF2B5EF4-FFF2-40B4-BE49-F238E27FC236}">
                <a16:creationId xmlns:a16="http://schemas.microsoft.com/office/drawing/2014/main" id="{6C152A83-8CE1-AC4F-97FC-E373B2BD78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1885950"/>
            <a:ext cx="1714500" cy="24606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 sz="1800">
                <a:solidFill>
                  <a:srgbClr val="339933"/>
                </a:solidFill>
                <a:ea typeface="SimSun" panose="02010600030101010101" pitchFamily="2" charset="-122"/>
              </a:rPr>
              <a:t>client</a:t>
            </a:r>
          </a:p>
          <a:p>
            <a:pPr algn="l">
              <a:lnSpc>
                <a:spcPct val="55000"/>
              </a:lnSpc>
              <a:spcBef>
                <a:spcPct val="50000"/>
              </a:spcBef>
            </a:pPr>
            <a:r>
              <a:rPr lang="en-US" altLang="zh-CN" sz="1800">
                <a:ea typeface="SimSun" panose="02010600030101010101" pitchFamily="2" charset="-122"/>
              </a:rPr>
              <a:t>….</a:t>
            </a:r>
          </a:p>
          <a:p>
            <a:pPr algn="l">
              <a:lnSpc>
                <a:spcPct val="55000"/>
              </a:lnSpc>
              <a:spcBef>
                <a:spcPct val="50000"/>
              </a:spcBef>
            </a:pPr>
            <a:r>
              <a:rPr lang="en-US" altLang="zh-CN" sz="1500">
                <a:ea typeface="SimSun" panose="02010600030101010101" pitchFamily="2" charset="-122"/>
              </a:rPr>
              <a:t>Open transaction</a:t>
            </a:r>
          </a:p>
          <a:p>
            <a:pPr algn="l">
              <a:lnSpc>
                <a:spcPct val="55000"/>
              </a:lnSpc>
              <a:spcBef>
                <a:spcPct val="50000"/>
              </a:spcBef>
            </a:pPr>
            <a:r>
              <a:rPr lang="en-US" altLang="zh-CN" sz="1500">
                <a:ea typeface="SimSun" panose="02010600030101010101" pitchFamily="2" charset="-122"/>
              </a:rPr>
              <a:t>T_read F1,P1</a:t>
            </a:r>
          </a:p>
          <a:p>
            <a:pPr algn="l">
              <a:lnSpc>
                <a:spcPct val="55000"/>
              </a:lnSpc>
              <a:spcBef>
                <a:spcPct val="50000"/>
              </a:spcBef>
            </a:pPr>
            <a:r>
              <a:rPr lang="en-US" altLang="zh-CN" sz="1500">
                <a:ea typeface="SimSun" panose="02010600030101010101" pitchFamily="2" charset="-122"/>
              </a:rPr>
              <a:t>T_write F2,P2</a:t>
            </a:r>
          </a:p>
          <a:p>
            <a:pPr algn="l">
              <a:lnSpc>
                <a:spcPct val="55000"/>
              </a:lnSpc>
              <a:spcBef>
                <a:spcPct val="50000"/>
              </a:spcBef>
            </a:pPr>
            <a:r>
              <a:rPr lang="en-US" altLang="zh-CN" sz="1500">
                <a:ea typeface="SimSun" panose="02010600030101010101" pitchFamily="2" charset="-122"/>
              </a:rPr>
              <a:t>T_write F3,P3</a:t>
            </a:r>
          </a:p>
          <a:p>
            <a:pPr algn="l">
              <a:lnSpc>
                <a:spcPct val="55000"/>
              </a:lnSpc>
              <a:spcBef>
                <a:spcPct val="50000"/>
              </a:spcBef>
            </a:pPr>
            <a:r>
              <a:rPr lang="en-US" altLang="zh-CN" sz="1500" b="1">
                <a:solidFill>
                  <a:srgbClr val="339933"/>
                </a:solidFill>
                <a:ea typeface="SimSun" panose="02010600030101010101" pitchFamily="2" charset="-122"/>
              </a:rPr>
              <a:t>Close transaction</a:t>
            </a:r>
          </a:p>
          <a:p>
            <a:pPr algn="l">
              <a:lnSpc>
                <a:spcPct val="55000"/>
              </a:lnSpc>
              <a:spcBef>
                <a:spcPct val="50000"/>
              </a:spcBef>
            </a:pPr>
            <a:r>
              <a:rPr lang="en-US" altLang="zh-CN" sz="1500">
                <a:ea typeface="SimSun" panose="02010600030101010101" pitchFamily="2" charset="-122"/>
              </a:rPr>
              <a:t>….</a:t>
            </a:r>
          </a:p>
          <a:p>
            <a:pPr algn="l">
              <a:spcBef>
                <a:spcPct val="50000"/>
              </a:spcBef>
            </a:pPr>
            <a:endParaRPr lang="zh-CN" altLang="en-US" sz="1500">
              <a:ea typeface="SimSun" panose="02010600030101010101" pitchFamily="2" charset="-122"/>
            </a:endParaRPr>
          </a:p>
        </p:txBody>
      </p:sp>
      <p:sp>
        <p:nvSpPr>
          <p:cNvPr id="59399" name="Rectangle 7">
            <a:extLst>
              <a:ext uri="{FF2B5EF4-FFF2-40B4-BE49-F238E27FC236}">
                <a16:creationId xmlns:a16="http://schemas.microsoft.com/office/drawing/2014/main" id="{27058666-6B92-F042-AD0C-B93847315A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6300" y="1943100"/>
            <a:ext cx="1143000" cy="8001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600"/>
          </a:p>
        </p:txBody>
      </p:sp>
      <p:graphicFrame>
        <p:nvGraphicFramePr>
          <p:cNvPr id="258176" name="Group 128">
            <a:extLst>
              <a:ext uri="{FF2B5EF4-FFF2-40B4-BE49-F238E27FC236}">
                <a16:creationId xmlns:a16="http://schemas.microsoft.com/office/drawing/2014/main" id="{823D27E5-136E-0647-AC46-304EA323E2C6}"/>
              </a:ext>
            </a:extLst>
          </p:cNvPr>
          <p:cNvGraphicFramePr>
            <a:graphicFrameLocks noGrp="1"/>
          </p:cNvGraphicFramePr>
          <p:nvPr/>
        </p:nvGraphicFramePr>
        <p:xfrm>
          <a:off x="6400800" y="2362200"/>
          <a:ext cx="800100" cy="411958"/>
        </p:xfrm>
        <a:graphic>
          <a:graphicData uri="http://schemas.openxmlformats.org/drawingml/2006/table">
            <a:tbl>
              <a:tblPr/>
              <a:tblGrid>
                <a:gridCol w="400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59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</a:rPr>
                        <a:t>P1</a:t>
                      </a:r>
                    </a:p>
                  </a:txBody>
                  <a:tcPr marL="68580" marR="68580" marT="34330" marB="34330" horzOverflow="overflow">
                    <a:lnL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</a:rPr>
                        <a:t>27</a:t>
                      </a:r>
                    </a:p>
                  </a:txBody>
                  <a:tcPr marL="68580" marR="68580" marT="34330" marB="34330" horzOverflow="overflow">
                    <a:lnL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97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en-US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SimSun" pitchFamily="2" charset="-122"/>
                      </a:endParaRPr>
                    </a:p>
                  </a:txBody>
                  <a:tcPr marL="68580" marR="68580" marT="34330" marB="34330" horzOverflow="overflow">
                    <a:lnL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en-US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SimSun" pitchFamily="2" charset="-122"/>
                      </a:endParaRPr>
                    </a:p>
                  </a:txBody>
                  <a:tcPr marL="68580" marR="68580" marT="34330" marB="34330" horzOverflow="overflow">
                    <a:lnL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59411" name="Group 19">
            <a:extLst>
              <a:ext uri="{FF2B5EF4-FFF2-40B4-BE49-F238E27FC236}">
                <a16:creationId xmlns:a16="http://schemas.microsoft.com/office/drawing/2014/main" id="{1DDEB123-AC31-9544-A5E7-E396F2DFC5EB}"/>
              </a:ext>
            </a:extLst>
          </p:cNvPr>
          <p:cNvGrpSpPr>
            <a:grpSpLocks/>
          </p:cNvGrpSpPr>
          <p:nvPr/>
        </p:nvGrpSpPr>
        <p:grpSpPr bwMode="auto">
          <a:xfrm>
            <a:off x="5372100" y="1714500"/>
            <a:ext cx="1828800" cy="971550"/>
            <a:chOff x="3552" y="720"/>
            <a:chExt cx="1536" cy="816"/>
          </a:xfrm>
        </p:grpSpPr>
        <p:grpSp>
          <p:nvGrpSpPr>
            <p:cNvPr id="59515" name="Group 20">
              <a:extLst>
                <a:ext uri="{FF2B5EF4-FFF2-40B4-BE49-F238E27FC236}">
                  <a16:creationId xmlns:a16="http://schemas.microsoft.com/office/drawing/2014/main" id="{3180ECBB-B7D5-FE4B-9417-AC394004AA5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16" y="720"/>
              <a:ext cx="672" cy="460"/>
              <a:chOff x="4656" y="1392"/>
              <a:chExt cx="672" cy="460"/>
            </a:xfrm>
          </p:grpSpPr>
          <p:sp>
            <p:nvSpPr>
              <p:cNvPr id="59518" name="Text Box 21">
                <a:extLst>
                  <a:ext uri="{FF2B5EF4-FFF2-40B4-BE49-F238E27FC236}">
                    <a16:creationId xmlns:a16="http://schemas.microsoft.com/office/drawing/2014/main" id="{9281D956-C5E2-5546-9B7A-A2792EE81B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56" y="1392"/>
                <a:ext cx="432" cy="233"/>
              </a:xfrm>
              <a:prstGeom prst="rect">
                <a:avLst/>
              </a:prstGeom>
              <a:noFill/>
              <a:ln w="9525">
                <a:solidFill>
                  <a:srgbClr val="FF66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l">
                  <a:spcBef>
                    <a:spcPct val="50000"/>
                  </a:spcBef>
                </a:pPr>
                <a:r>
                  <a:rPr lang="en-US" altLang="zh-CN" sz="1200">
                    <a:ea typeface="SimSun" panose="02010600030101010101" pitchFamily="2" charset="-122"/>
                  </a:rPr>
                  <a:t>T_Id</a:t>
                </a:r>
              </a:p>
            </p:txBody>
          </p:sp>
          <p:sp>
            <p:nvSpPr>
              <p:cNvPr id="59519" name="Text Box 22">
                <a:extLst>
                  <a:ext uri="{FF2B5EF4-FFF2-40B4-BE49-F238E27FC236}">
                    <a16:creationId xmlns:a16="http://schemas.microsoft.com/office/drawing/2014/main" id="{F2945D33-EFE5-9B47-8A64-890B54777EF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656" y="1632"/>
                <a:ext cx="672" cy="220"/>
              </a:xfrm>
              <a:prstGeom prst="rect">
                <a:avLst/>
              </a:prstGeom>
              <a:noFill/>
              <a:ln w="9525">
                <a:solidFill>
                  <a:srgbClr val="FF66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algn="l">
                  <a:spcBef>
                    <a:spcPct val="50000"/>
                  </a:spcBef>
                </a:pPr>
                <a:r>
                  <a:rPr lang="en-US" altLang="zh-CN" sz="1100" b="1">
                    <a:solidFill>
                      <a:srgbClr val="FF6600"/>
                    </a:solidFill>
                    <a:ea typeface="SimSun" panose="02010600030101010101" pitchFamily="2" charset="-122"/>
                  </a:rPr>
                  <a:t>init</a:t>
                </a:r>
              </a:p>
            </p:txBody>
          </p:sp>
        </p:grpSp>
        <p:sp>
          <p:nvSpPr>
            <p:cNvPr id="59516" name="Line 23">
              <a:extLst>
                <a:ext uri="{FF2B5EF4-FFF2-40B4-BE49-F238E27FC236}">
                  <a16:creationId xmlns:a16="http://schemas.microsoft.com/office/drawing/2014/main" id="{7FBAC10A-B832-5447-B93A-B28F9C607B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52" y="720"/>
              <a:ext cx="864" cy="240"/>
            </a:xfrm>
            <a:prstGeom prst="line">
              <a:avLst/>
            </a:prstGeom>
            <a:noFill/>
            <a:ln w="1905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o-RO" sz="1600"/>
            </a:p>
          </p:txBody>
        </p:sp>
        <p:sp>
          <p:nvSpPr>
            <p:cNvPr id="59517" name="Line 24">
              <a:extLst>
                <a:ext uri="{FF2B5EF4-FFF2-40B4-BE49-F238E27FC236}">
                  <a16:creationId xmlns:a16="http://schemas.microsoft.com/office/drawing/2014/main" id="{917FCAA3-47C2-054A-8B79-9A21F1C7F3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52" y="1056"/>
              <a:ext cx="864" cy="480"/>
            </a:xfrm>
            <a:prstGeom prst="line">
              <a:avLst/>
            </a:prstGeom>
            <a:noFill/>
            <a:ln w="12700">
              <a:solidFill>
                <a:srgbClr val="FF66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ro-RO" sz="1600"/>
            </a:p>
          </p:txBody>
        </p:sp>
      </p:grpSp>
      <p:grpSp>
        <p:nvGrpSpPr>
          <p:cNvPr id="59412" name="Group 25">
            <a:extLst>
              <a:ext uri="{FF2B5EF4-FFF2-40B4-BE49-F238E27FC236}">
                <a16:creationId xmlns:a16="http://schemas.microsoft.com/office/drawing/2014/main" id="{A56C735D-68BB-D54C-8321-96E41C74F53C}"/>
              </a:ext>
            </a:extLst>
          </p:cNvPr>
          <p:cNvGrpSpPr>
            <a:grpSpLocks/>
          </p:cNvGrpSpPr>
          <p:nvPr/>
        </p:nvGrpSpPr>
        <p:grpSpPr bwMode="auto">
          <a:xfrm>
            <a:off x="5029200" y="2000250"/>
            <a:ext cx="342900" cy="457200"/>
            <a:chOff x="3264" y="960"/>
            <a:chExt cx="288" cy="384"/>
          </a:xfrm>
        </p:grpSpPr>
        <p:sp>
          <p:nvSpPr>
            <p:cNvPr id="59512" name="Rectangle 26">
              <a:extLst>
                <a:ext uri="{FF2B5EF4-FFF2-40B4-BE49-F238E27FC236}">
                  <a16:creationId xmlns:a16="http://schemas.microsoft.com/office/drawing/2014/main" id="{092864F3-CFA0-3F46-9025-A701C1E524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6" y="960"/>
              <a:ext cx="96" cy="96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600"/>
            </a:p>
          </p:txBody>
        </p:sp>
        <p:sp>
          <p:nvSpPr>
            <p:cNvPr id="59513" name="Rectangle 27">
              <a:extLst>
                <a:ext uri="{FF2B5EF4-FFF2-40B4-BE49-F238E27FC236}">
                  <a16:creationId xmlns:a16="http://schemas.microsoft.com/office/drawing/2014/main" id="{032433DD-47A4-0D47-8AE6-F26367062F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960"/>
              <a:ext cx="192" cy="240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600"/>
            </a:p>
          </p:txBody>
        </p:sp>
        <p:sp>
          <p:nvSpPr>
            <p:cNvPr id="59514" name="Rectangle 28">
              <a:extLst>
                <a:ext uri="{FF2B5EF4-FFF2-40B4-BE49-F238E27FC236}">
                  <a16:creationId xmlns:a16="http://schemas.microsoft.com/office/drawing/2014/main" id="{D71B1B28-9345-3D4F-AEAF-D616316828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4" y="1200"/>
              <a:ext cx="192" cy="144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600"/>
            </a:p>
          </p:txBody>
        </p:sp>
      </p:grpSp>
      <p:sp>
        <p:nvSpPr>
          <p:cNvPr id="59413" name="Rectangle 29">
            <a:extLst>
              <a:ext uri="{FF2B5EF4-FFF2-40B4-BE49-F238E27FC236}">
                <a16:creationId xmlns:a16="http://schemas.microsoft.com/office/drawing/2014/main" id="{707BEBAF-7907-0149-93CA-2403A18BB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2457450"/>
            <a:ext cx="171450" cy="171450"/>
          </a:xfrm>
          <a:prstGeom prst="rect">
            <a:avLst/>
          </a:prstGeom>
          <a:solidFill>
            <a:srgbClr val="3399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600"/>
          </a:p>
        </p:txBody>
      </p:sp>
      <p:sp>
        <p:nvSpPr>
          <p:cNvPr id="59414" name="Text Box 30">
            <a:extLst>
              <a:ext uri="{FF2B5EF4-FFF2-40B4-BE49-F238E27FC236}">
                <a16:creationId xmlns:a16="http://schemas.microsoft.com/office/drawing/2014/main" id="{864C8E6C-6456-674E-B837-F26A999579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1543051"/>
            <a:ext cx="342900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 sz="1100" b="1">
                <a:ea typeface="SimSun" panose="02010600030101010101" pitchFamily="2" charset="-122"/>
              </a:rPr>
              <a:t>F1</a:t>
            </a:r>
          </a:p>
        </p:txBody>
      </p:sp>
      <p:sp>
        <p:nvSpPr>
          <p:cNvPr id="59415" name="Rectangle 31">
            <a:extLst>
              <a:ext uri="{FF2B5EF4-FFF2-40B4-BE49-F238E27FC236}">
                <a16:creationId xmlns:a16="http://schemas.microsoft.com/office/drawing/2014/main" id="{2122692D-5813-754D-8241-142993791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257550"/>
            <a:ext cx="1143000" cy="8001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600"/>
          </a:p>
        </p:txBody>
      </p:sp>
      <p:grpSp>
        <p:nvGrpSpPr>
          <p:cNvPr id="59416" name="Group 32">
            <a:extLst>
              <a:ext uri="{FF2B5EF4-FFF2-40B4-BE49-F238E27FC236}">
                <a16:creationId xmlns:a16="http://schemas.microsoft.com/office/drawing/2014/main" id="{CFC51276-55D5-7E43-975F-A17CAD15C7C2}"/>
              </a:ext>
            </a:extLst>
          </p:cNvPr>
          <p:cNvGrpSpPr>
            <a:grpSpLocks/>
          </p:cNvGrpSpPr>
          <p:nvPr/>
        </p:nvGrpSpPr>
        <p:grpSpPr bwMode="auto">
          <a:xfrm>
            <a:off x="4972050" y="3086100"/>
            <a:ext cx="2171700" cy="1085850"/>
            <a:chOff x="3216" y="1872"/>
            <a:chExt cx="1824" cy="912"/>
          </a:xfrm>
        </p:grpSpPr>
        <p:grpSp>
          <p:nvGrpSpPr>
            <p:cNvPr id="59504" name="Group 33">
              <a:extLst>
                <a:ext uri="{FF2B5EF4-FFF2-40B4-BE49-F238E27FC236}">
                  <a16:creationId xmlns:a16="http://schemas.microsoft.com/office/drawing/2014/main" id="{76297311-272D-374B-9C48-02E86596022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08" y="1872"/>
              <a:ext cx="1632" cy="912"/>
              <a:chOff x="3600" y="1008"/>
              <a:chExt cx="1632" cy="912"/>
            </a:xfrm>
          </p:grpSpPr>
          <p:grpSp>
            <p:nvGrpSpPr>
              <p:cNvPr id="59506" name="Group 34">
                <a:extLst>
                  <a:ext uri="{FF2B5EF4-FFF2-40B4-BE49-F238E27FC236}">
                    <a16:creationId xmlns:a16="http://schemas.microsoft.com/office/drawing/2014/main" id="{8D8297DB-A31A-FD44-9C90-DB4AD5E5079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560" y="1008"/>
                <a:ext cx="672" cy="460"/>
                <a:chOff x="4656" y="1392"/>
                <a:chExt cx="672" cy="460"/>
              </a:xfrm>
            </p:grpSpPr>
            <p:sp>
              <p:nvSpPr>
                <p:cNvPr id="59510" name="Text Box 35">
                  <a:extLst>
                    <a:ext uri="{FF2B5EF4-FFF2-40B4-BE49-F238E27FC236}">
                      <a16:creationId xmlns:a16="http://schemas.microsoft.com/office/drawing/2014/main" id="{02DE977C-F647-8148-9DC8-DD41D2CAA51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656" y="1392"/>
                  <a:ext cx="432" cy="233"/>
                </a:xfrm>
                <a:prstGeom prst="rect">
                  <a:avLst/>
                </a:prstGeom>
                <a:noFill/>
                <a:ln w="9525">
                  <a:solidFill>
                    <a:srgbClr val="FF66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l">
                    <a:spcBef>
                      <a:spcPct val="50000"/>
                    </a:spcBef>
                  </a:pPr>
                  <a:r>
                    <a:rPr lang="en-US" altLang="zh-CN" sz="1200">
                      <a:ea typeface="SimSun" panose="02010600030101010101" pitchFamily="2" charset="-122"/>
                    </a:rPr>
                    <a:t>T_Id</a:t>
                  </a:r>
                </a:p>
              </p:txBody>
            </p:sp>
            <p:sp>
              <p:nvSpPr>
                <p:cNvPr id="59511" name="Text Box 36">
                  <a:extLst>
                    <a:ext uri="{FF2B5EF4-FFF2-40B4-BE49-F238E27FC236}">
                      <a16:creationId xmlns:a16="http://schemas.microsoft.com/office/drawing/2014/main" id="{A2063C34-343D-3146-9A34-230648F48E2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656" y="1632"/>
                  <a:ext cx="672" cy="220"/>
                </a:xfrm>
                <a:prstGeom prst="rect">
                  <a:avLst/>
                </a:prstGeom>
                <a:noFill/>
                <a:ln w="9525">
                  <a:solidFill>
                    <a:srgbClr val="FF66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l">
                    <a:spcBef>
                      <a:spcPct val="50000"/>
                    </a:spcBef>
                  </a:pPr>
                  <a:r>
                    <a:rPr lang="en-US" altLang="zh-CN" sz="1100" b="1">
                      <a:solidFill>
                        <a:srgbClr val="FF6600"/>
                      </a:solidFill>
                      <a:ea typeface="SimSun" panose="02010600030101010101" pitchFamily="2" charset="-122"/>
                    </a:rPr>
                    <a:t>init</a:t>
                  </a:r>
                </a:p>
              </p:txBody>
            </p:sp>
          </p:grpSp>
          <p:sp>
            <p:nvSpPr>
              <p:cNvPr id="59507" name="Rectangle 37">
                <a:extLst>
                  <a:ext uri="{FF2B5EF4-FFF2-40B4-BE49-F238E27FC236}">
                    <a16:creationId xmlns:a16="http://schemas.microsoft.com/office/drawing/2014/main" id="{B5E5B7B1-725B-C746-AA56-E588B80121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1248"/>
                <a:ext cx="96" cy="96"/>
              </a:xfrm>
              <a:prstGeom prst="rect">
                <a:avLst/>
              </a:prstGeom>
              <a:solidFill>
                <a:srgbClr val="FF6600"/>
              </a:solidFill>
              <a:ln w="9525">
                <a:solidFill>
                  <a:srgbClr val="FF660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ro-RO" altLang="ro-RO" sz="1600"/>
              </a:p>
            </p:txBody>
          </p:sp>
          <p:sp>
            <p:nvSpPr>
              <p:cNvPr id="59508" name="Line 38">
                <a:extLst>
                  <a:ext uri="{FF2B5EF4-FFF2-40B4-BE49-F238E27FC236}">
                    <a16:creationId xmlns:a16="http://schemas.microsoft.com/office/drawing/2014/main" id="{759BB671-C492-9342-95DF-339B4FF854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696" y="1008"/>
                <a:ext cx="864" cy="240"/>
              </a:xfrm>
              <a:prstGeom prst="line">
                <a:avLst/>
              </a:prstGeom>
              <a:noFill/>
              <a:ln w="1905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o-RO" sz="1600"/>
              </a:p>
            </p:txBody>
          </p:sp>
          <p:sp>
            <p:nvSpPr>
              <p:cNvPr id="59509" name="Line 39">
                <a:extLst>
                  <a:ext uri="{FF2B5EF4-FFF2-40B4-BE49-F238E27FC236}">
                    <a16:creationId xmlns:a16="http://schemas.microsoft.com/office/drawing/2014/main" id="{E07CAE4E-8DB6-7D45-B989-0ACB1A2941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96" y="1344"/>
                <a:ext cx="864" cy="576"/>
              </a:xfrm>
              <a:prstGeom prst="line">
                <a:avLst/>
              </a:prstGeom>
              <a:noFill/>
              <a:ln w="12700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o-RO" sz="1600"/>
              </a:p>
            </p:txBody>
          </p:sp>
        </p:grpSp>
        <p:sp>
          <p:nvSpPr>
            <p:cNvPr id="59505" name="Rectangle 40">
              <a:extLst>
                <a:ext uri="{FF2B5EF4-FFF2-40B4-BE49-F238E27FC236}">
                  <a16:creationId xmlns:a16="http://schemas.microsoft.com/office/drawing/2014/main" id="{840F5F16-D006-4843-A452-A76F63765D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6" y="2112"/>
              <a:ext cx="192" cy="192"/>
            </a:xfrm>
            <a:prstGeom prst="rect">
              <a:avLst/>
            </a:prstGeom>
            <a:solidFill>
              <a:srgbClr val="FF66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600"/>
            </a:p>
          </p:txBody>
        </p:sp>
      </p:grpSp>
      <p:graphicFrame>
        <p:nvGraphicFramePr>
          <p:cNvPr id="258177" name="Group 129">
            <a:extLst>
              <a:ext uri="{FF2B5EF4-FFF2-40B4-BE49-F238E27FC236}">
                <a16:creationId xmlns:a16="http://schemas.microsoft.com/office/drawing/2014/main" id="{E574E0DD-2909-894F-A5CE-FE98732967E3}"/>
              </a:ext>
            </a:extLst>
          </p:cNvPr>
          <p:cNvGraphicFramePr>
            <a:graphicFrameLocks noGrp="1"/>
          </p:cNvGraphicFramePr>
          <p:nvPr/>
        </p:nvGraphicFramePr>
        <p:xfrm>
          <a:off x="6343650" y="3657601"/>
          <a:ext cx="800100" cy="542936"/>
        </p:xfrm>
        <a:graphic>
          <a:graphicData uri="http://schemas.openxmlformats.org/drawingml/2006/table">
            <a:tbl>
              <a:tblPr/>
              <a:tblGrid>
                <a:gridCol w="400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846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</a:rPr>
                        <a:t>P2</a:t>
                      </a:r>
                    </a:p>
                  </a:txBody>
                  <a:tcPr marL="68580" marR="68580" marT="34199" marB="34199" horzOverflow="overflow">
                    <a:lnL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SimSun" pitchFamily="2" charset="-122"/>
                        </a:rPr>
                        <a:t>27</a:t>
                      </a:r>
                    </a:p>
                  </a:txBody>
                  <a:tcPr marL="68580" marR="68580" marT="34199" marB="34199" horzOverflow="overflow">
                    <a:lnL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63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en-US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SimSun" pitchFamily="2" charset="-122"/>
                      </a:endParaRPr>
                    </a:p>
                  </a:txBody>
                  <a:tcPr marL="68580" marR="68580" marT="34199" marB="34199" horzOverflow="overflow">
                    <a:lnL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en-US" altLang="zh-CN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SimSun" pitchFamily="2" charset="-122"/>
                      </a:endParaRPr>
                    </a:p>
                  </a:txBody>
                  <a:tcPr marL="68580" marR="68580" marT="34199" marB="34199" horzOverflow="overflow">
                    <a:lnL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983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en-US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SimSun" pitchFamily="2" charset="-122"/>
                      </a:endParaRPr>
                    </a:p>
                  </a:txBody>
                  <a:tcPr marL="68580" marR="68580" marT="34199" marB="34199" horzOverflow="overflow">
                    <a:lnL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endParaRPr kumimoji="0" lang="zh-CN" altLang="en-US" sz="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SimSun" pitchFamily="2" charset="-122"/>
                      </a:endParaRPr>
                    </a:p>
                  </a:txBody>
                  <a:tcPr marL="68580" marR="68580" marT="34199" marB="34199" horzOverflow="overflow">
                    <a:lnL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9431" name="Rectangle 55">
            <a:extLst>
              <a:ext uri="{FF2B5EF4-FFF2-40B4-BE49-F238E27FC236}">
                <a16:creationId xmlns:a16="http://schemas.microsoft.com/office/drawing/2014/main" id="{3BAB4846-2138-7B48-955C-36F718EBF9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6350" y="3886200"/>
            <a:ext cx="171450" cy="171450"/>
          </a:xfrm>
          <a:prstGeom prst="rect">
            <a:avLst/>
          </a:prstGeom>
          <a:solidFill>
            <a:srgbClr val="3399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600"/>
          </a:p>
        </p:txBody>
      </p:sp>
      <p:sp>
        <p:nvSpPr>
          <p:cNvPr id="59432" name="Rectangle 56">
            <a:extLst>
              <a:ext uri="{FF2B5EF4-FFF2-40B4-BE49-F238E27FC236}">
                <a16:creationId xmlns:a16="http://schemas.microsoft.com/office/drawing/2014/main" id="{54609B54-8706-5B4B-BE82-39269A45A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4457700"/>
            <a:ext cx="1143000" cy="8001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600"/>
          </a:p>
        </p:txBody>
      </p:sp>
      <p:grpSp>
        <p:nvGrpSpPr>
          <p:cNvPr id="59433" name="Group 57">
            <a:extLst>
              <a:ext uri="{FF2B5EF4-FFF2-40B4-BE49-F238E27FC236}">
                <a16:creationId xmlns:a16="http://schemas.microsoft.com/office/drawing/2014/main" id="{E81E0D76-F466-514B-B347-EAE1781A2D87}"/>
              </a:ext>
            </a:extLst>
          </p:cNvPr>
          <p:cNvGrpSpPr>
            <a:grpSpLocks/>
          </p:cNvGrpSpPr>
          <p:nvPr/>
        </p:nvGrpSpPr>
        <p:grpSpPr bwMode="auto">
          <a:xfrm>
            <a:off x="6000750" y="4508899"/>
            <a:ext cx="800100" cy="547688"/>
            <a:chOff x="4656" y="1392"/>
            <a:chExt cx="672" cy="460"/>
          </a:xfrm>
        </p:grpSpPr>
        <p:sp>
          <p:nvSpPr>
            <p:cNvPr id="59502" name="Text Box 58">
              <a:extLst>
                <a:ext uri="{FF2B5EF4-FFF2-40B4-BE49-F238E27FC236}">
                  <a16:creationId xmlns:a16="http://schemas.microsoft.com/office/drawing/2014/main" id="{1B0E5D9A-A928-014C-8EDE-CD64223C89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6" y="1392"/>
              <a:ext cx="432" cy="233"/>
            </a:xfrm>
            <a:prstGeom prst="rect">
              <a:avLst/>
            </a:prstGeom>
            <a:noFill/>
            <a:ln w="9525">
              <a:solidFill>
                <a:srgbClr val="FF66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zh-CN" sz="1200">
                  <a:ea typeface="SimSun" panose="02010600030101010101" pitchFamily="2" charset="-122"/>
                </a:rPr>
                <a:t>T_Id</a:t>
              </a:r>
            </a:p>
          </p:txBody>
        </p:sp>
        <p:sp>
          <p:nvSpPr>
            <p:cNvPr id="59503" name="Text Box 59">
              <a:extLst>
                <a:ext uri="{FF2B5EF4-FFF2-40B4-BE49-F238E27FC236}">
                  <a16:creationId xmlns:a16="http://schemas.microsoft.com/office/drawing/2014/main" id="{CE5B311F-F432-AE4A-A28C-29F0B3C2FF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56" y="1632"/>
              <a:ext cx="672" cy="220"/>
            </a:xfrm>
            <a:prstGeom prst="rect">
              <a:avLst/>
            </a:prstGeom>
            <a:noFill/>
            <a:ln w="9525">
              <a:solidFill>
                <a:srgbClr val="FF66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zh-CN" sz="1100" b="1">
                  <a:solidFill>
                    <a:srgbClr val="FF6600"/>
                  </a:solidFill>
                  <a:ea typeface="SimSun" panose="02010600030101010101" pitchFamily="2" charset="-122"/>
                </a:rPr>
                <a:t>init</a:t>
              </a:r>
            </a:p>
          </p:txBody>
        </p:sp>
      </p:grpSp>
      <p:sp>
        <p:nvSpPr>
          <p:cNvPr id="59434" name="Rectangle 60">
            <a:extLst>
              <a:ext uri="{FF2B5EF4-FFF2-40B4-BE49-F238E27FC236}">
                <a16:creationId xmlns:a16="http://schemas.microsoft.com/office/drawing/2014/main" id="{95DA1FA8-4543-D646-8B31-C394737A75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50" y="4629150"/>
            <a:ext cx="114300" cy="114300"/>
          </a:xfrm>
          <a:prstGeom prst="rect">
            <a:avLst/>
          </a:prstGeom>
          <a:solidFill>
            <a:srgbClr val="FF6600"/>
          </a:solidFill>
          <a:ln w="9525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600"/>
          </a:p>
        </p:txBody>
      </p:sp>
      <p:sp>
        <p:nvSpPr>
          <p:cNvPr id="59435" name="Line 61">
            <a:extLst>
              <a:ext uri="{FF2B5EF4-FFF2-40B4-BE49-F238E27FC236}">
                <a16:creationId xmlns:a16="http://schemas.microsoft.com/office/drawing/2014/main" id="{CCF707E0-118B-4E4E-8F3A-94E3D059205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72050" y="4613672"/>
            <a:ext cx="1028700" cy="57150"/>
          </a:xfrm>
          <a:prstGeom prst="line">
            <a:avLst/>
          </a:prstGeom>
          <a:noFill/>
          <a:ln w="1905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o-RO" sz="1600"/>
          </a:p>
        </p:txBody>
      </p:sp>
      <p:sp>
        <p:nvSpPr>
          <p:cNvPr id="59436" name="Line 62">
            <a:extLst>
              <a:ext uri="{FF2B5EF4-FFF2-40B4-BE49-F238E27FC236}">
                <a16:creationId xmlns:a16="http://schemas.microsoft.com/office/drawing/2014/main" id="{CC2FED28-F5F9-E246-B0A6-AD785D87EA2D}"/>
              </a:ext>
            </a:extLst>
          </p:cNvPr>
          <p:cNvSpPr>
            <a:spLocks noChangeShapeType="1"/>
          </p:cNvSpPr>
          <p:nvPr/>
        </p:nvSpPr>
        <p:spPr bwMode="auto">
          <a:xfrm>
            <a:off x="4972050" y="4743450"/>
            <a:ext cx="1028700" cy="514350"/>
          </a:xfrm>
          <a:prstGeom prst="line">
            <a:avLst/>
          </a:prstGeom>
          <a:noFill/>
          <a:ln w="12700">
            <a:solidFill>
              <a:srgbClr val="FF66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o-RO" sz="1600"/>
          </a:p>
        </p:txBody>
      </p:sp>
      <p:sp>
        <p:nvSpPr>
          <p:cNvPr id="59437" name="Rectangle 63">
            <a:extLst>
              <a:ext uri="{FF2B5EF4-FFF2-40B4-BE49-F238E27FC236}">
                <a16:creationId xmlns:a16="http://schemas.microsoft.com/office/drawing/2014/main" id="{FDEBAA8A-E4D6-914D-BB5A-BEC0F6E97A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9150" y="4629150"/>
            <a:ext cx="228600" cy="2286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600"/>
          </a:p>
        </p:txBody>
      </p:sp>
      <p:graphicFrame>
        <p:nvGraphicFramePr>
          <p:cNvPr id="258112" name="Group 64">
            <a:extLst>
              <a:ext uri="{FF2B5EF4-FFF2-40B4-BE49-F238E27FC236}">
                <a16:creationId xmlns:a16="http://schemas.microsoft.com/office/drawing/2014/main" id="{1AA3405A-7D68-134F-A522-51F21A1633D1}"/>
              </a:ext>
            </a:extLst>
          </p:cNvPr>
          <p:cNvGraphicFramePr>
            <a:graphicFrameLocks noGrp="1"/>
          </p:cNvGraphicFramePr>
          <p:nvPr/>
        </p:nvGraphicFramePr>
        <p:xfrm>
          <a:off x="6000750" y="5103020"/>
          <a:ext cx="800100" cy="178594"/>
        </p:xfrm>
        <a:graphic>
          <a:graphicData uri="http://schemas.openxmlformats.org/drawingml/2006/table">
            <a:tbl>
              <a:tblPr/>
              <a:tblGrid>
                <a:gridCol w="400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859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P3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</a:rPr>
                        <a:t>2745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9446" name="Rectangle 72">
            <a:extLst>
              <a:ext uri="{FF2B5EF4-FFF2-40B4-BE49-F238E27FC236}">
                <a16:creationId xmlns:a16="http://schemas.microsoft.com/office/drawing/2014/main" id="{8B60B9D8-CDE6-F442-A3F3-9C4C08BB0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7750" y="5029200"/>
            <a:ext cx="171450" cy="171450"/>
          </a:xfrm>
          <a:prstGeom prst="rect">
            <a:avLst/>
          </a:prstGeom>
          <a:solidFill>
            <a:srgbClr val="3399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600"/>
          </a:p>
        </p:txBody>
      </p:sp>
      <p:sp>
        <p:nvSpPr>
          <p:cNvPr id="59447" name="Text Box 73">
            <a:extLst>
              <a:ext uri="{FF2B5EF4-FFF2-40B4-BE49-F238E27FC236}">
                <a16:creationId xmlns:a16="http://schemas.microsoft.com/office/drawing/2014/main" id="{9EA9F943-06BC-E54B-89FC-CA54E0852F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7700" y="1714501"/>
            <a:ext cx="9715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zh-CN" sz="1200" b="1" i="1">
                <a:solidFill>
                  <a:srgbClr val="FF6600"/>
                </a:solidFill>
                <a:ea typeface="SimSun" panose="02010600030101010101" pitchFamily="2" charset="-122"/>
              </a:rPr>
              <a:t>coordinator</a:t>
            </a:r>
          </a:p>
        </p:txBody>
      </p:sp>
      <p:grpSp>
        <p:nvGrpSpPr>
          <p:cNvPr id="9" name="Group 74">
            <a:extLst>
              <a:ext uri="{FF2B5EF4-FFF2-40B4-BE49-F238E27FC236}">
                <a16:creationId xmlns:a16="http://schemas.microsoft.com/office/drawing/2014/main" id="{9FA25250-E8E0-704D-A1F3-6718597D1719}"/>
              </a:ext>
            </a:extLst>
          </p:cNvPr>
          <p:cNvGrpSpPr>
            <a:grpSpLocks/>
          </p:cNvGrpSpPr>
          <p:nvPr/>
        </p:nvGrpSpPr>
        <p:grpSpPr bwMode="auto">
          <a:xfrm>
            <a:off x="2914650" y="1657350"/>
            <a:ext cx="2057400" cy="1943100"/>
            <a:chOff x="1488" y="672"/>
            <a:chExt cx="1728" cy="1632"/>
          </a:xfrm>
        </p:grpSpPr>
        <p:grpSp>
          <p:nvGrpSpPr>
            <p:cNvPr id="59497" name="Group 75">
              <a:extLst>
                <a:ext uri="{FF2B5EF4-FFF2-40B4-BE49-F238E27FC236}">
                  <a16:creationId xmlns:a16="http://schemas.microsoft.com/office/drawing/2014/main" id="{423B20C6-0669-F949-9CBA-80D8DB318F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960"/>
              <a:ext cx="1728" cy="1344"/>
              <a:chOff x="1488" y="960"/>
              <a:chExt cx="1728" cy="1344"/>
            </a:xfrm>
          </p:grpSpPr>
          <p:sp>
            <p:nvSpPr>
              <p:cNvPr id="59499" name="Line 76">
                <a:extLst>
                  <a:ext uri="{FF2B5EF4-FFF2-40B4-BE49-F238E27FC236}">
                    <a16:creationId xmlns:a16="http://schemas.microsoft.com/office/drawing/2014/main" id="{5A7D1368-B7AA-9A42-B319-5CE72E4298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88" y="2304"/>
                <a:ext cx="384" cy="0"/>
              </a:xfrm>
              <a:prstGeom prst="line">
                <a:avLst/>
              </a:prstGeom>
              <a:noFill/>
              <a:ln w="28575">
                <a:solidFill>
                  <a:srgbClr val="3399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o-RO"/>
              </a:p>
            </p:txBody>
          </p:sp>
          <p:sp>
            <p:nvSpPr>
              <p:cNvPr id="59500" name="Line 77">
                <a:extLst>
                  <a:ext uri="{FF2B5EF4-FFF2-40B4-BE49-F238E27FC236}">
                    <a16:creationId xmlns:a16="http://schemas.microsoft.com/office/drawing/2014/main" id="{6DA458F9-8F0A-5947-A387-73209407BC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872" y="960"/>
                <a:ext cx="0" cy="1344"/>
              </a:xfrm>
              <a:prstGeom prst="line">
                <a:avLst/>
              </a:prstGeom>
              <a:noFill/>
              <a:ln w="28575">
                <a:solidFill>
                  <a:srgbClr val="3399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o-RO"/>
              </a:p>
            </p:txBody>
          </p:sp>
          <p:sp>
            <p:nvSpPr>
              <p:cNvPr id="59501" name="Line 78">
                <a:extLst>
                  <a:ext uri="{FF2B5EF4-FFF2-40B4-BE49-F238E27FC236}">
                    <a16:creationId xmlns:a16="http://schemas.microsoft.com/office/drawing/2014/main" id="{881C0BE9-D880-FA40-8E84-E26BA71CE9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872" y="960"/>
                <a:ext cx="1344" cy="0"/>
              </a:xfrm>
              <a:prstGeom prst="line">
                <a:avLst/>
              </a:prstGeom>
              <a:noFill/>
              <a:ln w="28575">
                <a:solidFill>
                  <a:srgbClr val="339933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o-RO"/>
              </a:p>
            </p:txBody>
          </p:sp>
        </p:grpSp>
        <p:sp>
          <p:nvSpPr>
            <p:cNvPr id="59498" name="Text Box 79">
              <a:extLst>
                <a:ext uri="{FF2B5EF4-FFF2-40B4-BE49-F238E27FC236}">
                  <a16:creationId xmlns:a16="http://schemas.microsoft.com/office/drawing/2014/main" id="{850C2FCB-A842-D741-B87E-23039FA698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28" y="672"/>
              <a:ext cx="1008" cy="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zh-CN" sz="1500" b="1" i="1">
                  <a:solidFill>
                    <a:srgbClr val="339933"/>
                  </a:solidFill>
                  <a:ea typeface="SimSun" panose="02010600030101010101" pitchFamily="2" charset="-122"/>
                </a:rPr>
                <a:t>Close </a:t>
              </a:r>
            </a:p>
          </p:txBody>
        </p:sp>
      </p:grpSp>
      <p:grpSp>
        <p:nvGrpSpPr>
          <p:cNvPr id="11" name="Group 80">
            <a:extLst>
              <a:ext uri="{FF2B5EF4-FFF2-40B4-BE49-F238E27FC236}">
                <a16:creationId xmlns:a16="http://schemas.microsoft.com/office/drawing/2014/main" id="{D765E13E-5DFF-2E43-8508-0C74ABD26817}"/>
              </a:ext>
            </a:extLst>
          </p:cNvPr>
          <p:cNvGrpSpPr>
            <a:grpSpLocks/>
          </p:cNvGrpSpPr>
          <p:nvPr/>
        </p:nvGrpSpPr>
        <p:grpSpPr bwMode="auto">
          <a:xfrm>
            <a:off x="3829050" y="2286000"/>
            <a:ext cx="1200150" cy="2343150"/>
            <a:chOff x="2256" y="1200"/>
            <a:chExt cx="1008" cy="1968"/>
          </a:xfrm>
        </p:grpSpPr>
        <p:grpSp>
          <p:nvGrpSpPr>
            <p:cNvPr id="59488" name="Group 81">
              <a:extLst>
                <a:ext uri="{FF2B5EF4-FFF2-40B4-BE49-F238E27FC236}">
                  <a16:creationId xmlns:a16="http://schemas.microsoft.com/office/drawing/2014/main" id="{E9C47A0B-CA12-B941-B851-45F13FED25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56" y="1200"/>
              <a:ext cx="1008" cy="1968"/>
              <a:chOff x="2256" y="1200"/>
              <a:chExt cx="1008" cy="1968"/>
            </a:xfrm>
          </p:grpSpPr>
          <p:sp>
            <p:nvSpPr>
              <p:cNvPr id="59491" name="Line 82">
                <a:extLst>
                  <a:ext uri="{FF2B5EF4-FFF2-40B4-BE49-F238E27FC236}">
                    <a16:creationId xmlns:a16="http://schemas.microsoft.com/office/drawing/2014/main" id="{FAAFBDFD-58DC-9A44-97AA-9B65FE325B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56" y="3168"/>
                <a:ext cx="624" cy="0"/>
              </a:xfrm>
              <a:prstGeom prst="line">
                <a:avLst/>
              </a:prstGeom>
              <a:noFill/>
              <a:ln w="28575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o-RO" sz="1600"/>
              </a:p>
            </p:txBody>
          </p:sp>
          <p:sp>
            <p:nvSpPr>
              <p:cNvPr id="59492" name="Line 83">
                <a:extLst>
                  <a:ext uri="{FF2B5EF4-FFF2-40B4-BE49-F238E27FC236}">
                    <a16:creationId xmlns:a16="http://schemas.microsoft.com/office/drawing/2014/main" id="{C322D29C-18ED-ED41-BF19-D9E084177D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1392"/>
                <a:ext cx="0" cy="1776"/>
              </a:xfrm>
              <a:prstGeom prst="line">
                <a:avLst/>
              </a:prstGeom>
              <a:noFill/>
              <a:ln w="28575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o-RO" sz="1600"/>
              </a:p>
            </p:txBody>
          </p:sp>
          <p:sp>
            <p:nvSpPr>
              <p:cNvPr id="59493" name="Line 84">
                <a:extLst>
                  <a:ext uri="{FF2B5EF4-FFF2-40B4-BE49-F238E27FC236}">
                    <a16:creationId xmlns:a16="http://schemas.microsoft.com/office/drawing/2014/main" id="{74585FF1-70C7-6E43-9C29-4A9BD6282B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6" y="1392"/>
                <a:ext cx="864" cy="0"/>
              </a:xfrm>
              <a:prstGeom prst="line">
                <a:avLst/>
              </a:prstGeom>
              <a:noFill/>
              <a:ln w="28575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o-RO" sz="1600"/>
              </a:p>
            </p:txBody>
          </p:sp>
          <p:sp>
            <p:nvSpPr>
              <p:cNvPr id="59494" name="Line 85">
                <a:extLst>
                  <a:ext uri="{FF2B5EF4-FFF2-40B4-BE49-F238E27FC236}">
                    <a16:creationId xmlns:a16="http://schemas.microsoft.com/office/drawing/2014/main" id="{1F9F7EE3-DD2B-744F-8E26-1E36710BA6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20" y="1200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o-RO" sz="1600"/>
              </a:p>
            </p:txBody>
          </p:sp>
          <p:sp>
            <p:nvSpPr>
              <p:cNvPr id="59495" name="Line 86">
                <a:extLst>
                  <a:ext uri="{FF2B5EF4-FFF2-40B4-BE49-F238E27FC236}">
                    <a16:creationId xmlns:a16="http://schemas.microsoft.com/office/drawing/2014/main" id="{6240245C-C8CF-614D-8073-6641697895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0" y="1200"/>
                <a:ext cx="144" cy="0"/>
              </a:xfrm>
              <a:prstGeom prst="line">
                <a:avLst/>
              </a:prstGeom>
              <a:noFill/>
              <a:ln w="28575">
                <a:solidFill>
                  <a:srgbClr val="FF66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o-RO" sz="1600"/>
              </a:p>
            </p:txBody>
          </p:sp>
          <p:sp>
            <p:nvSpPr>
              <p:cNvPr id="59496" name="Line 87">
                <a:extLst>
                  <a:ext uri="{FF2B5EF4-FFF2-40B4-BE49-F238E27FC236}">
                    <a16:creationId xmlns:a16="http://schemas.microsoft.com/office/drawing/2014/main" id="{B49DDA3D-16DC-F24F-8AD1-617945D7DD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56" y="2112"/>
                <a:ext cx="864" cy="0"/>
              </a:xfrm>
              <a:prstGeom prst="line">
                <a:avLst/>
              </a:prstGeom>
              <a:noFill/>
              <a:ln w="28575">
                <a:solidFill>
                  <a:srgbClr val="FF66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o-RO" sz="1600"/>
              </a:p>
            </p:txBody>
          </p:sp>
        </p:grpSp>
        <p:sp>
          <p:nvSpPr>
            <p:cNvPr id="59489" name="Text Box 88">
              <a:extLst>
                <a:ext uri="{FF2B5EF4-FFF2-40B4-BE49-F238E27FC236}">
                  <a16:creationId xmlns:a16="http://schemas.microsoft.com/office/drawing/2014/main" id="{1B0AA6F5-ABC3-D046-9AFF-C56F86525D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6" y="2630"/>
              <a:ext cx="528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zh-CN" sz="1400" b="1" i="1">
                  <a:solidFill>
                    <a:srgbClr val="FF6600"/>
                  </a:solidFill>
                  <a:ea typeface="SimSun" panose="02010600030101010101" pitchFamily="2" charset="-122"/>
                </a:rPr>
                <a:t>Yes</a:t>
              </a:r>
            </a:p>
          </p:txBody>
        </p:sp>
        <p:sp>
          <p:nvSpPr>
            <p:cNvPr id="59490" name="Text Box 89">
              <a:extLst>
                <a:ext uri="{FF2B5EF4-FFF2-40B4-BE49-F238E27FC236}">
                  <a16:creationId xmlns:a16="http://schemas.microsoft.com/office/drawing/2014/main" id="{3EB1AF78-C6D2-FA49-A07D-57D34BBFD5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56" y="1728"/>
              <a:ext cx="528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zh-CN" sz="1400" b="1" i="1">
                  <a:solidFill>
                    <a:srgbClr val="FF6600"/>
                  </a:solidFill>
                  <a:ea typeface="SimSun" panose="02010600030101010101" pitchFamily="2" charset="-122"/>
                </a:rPr>
                <a:t>Yes</a:t>
              </a:r>
            </a:p>
          </p:txBody>
        </p:sp>
      </p:grpSp>
      <p:grpSp>
        <p:nvGrpSpPr>
          <p:cNvPr id="13" name="Group 90">
            <a:extLst>
              <a:ext uri="{FF2B5EF4-FFF2-40B4-BE49-F238E27FC236}">
                <a16:creationId xmlns:a16="http://schemas.microsoft.com/office/drawing/2014/main" id="{AC3AC719-38A1-E443-A33B-5BD57448EB4A}"/>
              </a:ext>
            </a:extLst>
          </p:cNvPr>
          <p:cNvGrpSpPr>
            <a:grpSpLocks/>
          </p:cNvGrpSpPr>
          <p:nvPr/>
        </p:nvGrpSpPr>
        <p:grpSpPr bwMode="auto">
          <a:xfrm>
            <a:off x="3829050" y="2286000"/>
            <a:ext cx="1485900" cy="2343150"/>
            <a:chOff x="576" y="2256"/>
            <a:chExt cx="1248" cy="1968"/>
          </a:xfrm>
        </p:grpSpPr>
        <p:grpSp>
          <p:nvGrpSpPr>
            <p:cNvPr id="59479" name="Group 91">
              <a:extLst>
                <a:ext uri="{FF2B5EF4-FFF2-40B4-BE49-F238E27FC236}">
                  <a16:creationId xmlns:a16="http://schemas.microsoft.com/office/drawing/2014/main" id="{DB10E4FC-1300-204A-A0FA-801E9F8334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76" y="2256"/>
              <a:ext cx="1008" cy="1968"/>
              <a:chOff x="2256" y="1200"/>
              <a:chExt cx="1008" cy="1968"/>
            </a:xfrm>
          </p:grpSpPr>
          <p:sp>
            <p:nvSpPr>
              <p:cNvPr id="59482" name="Line 92">
                <a:extLst>
                  <a:ext uri="{FF2B5EF4-FFF2-40B4-BE49-F238E27FC236}">
                    <a16:creationId xmlns:a16="http://schemas.microsoft.com/office/drawing/2014/main" id="{CAEA0193-B34D-0748-A6E4-09FE3359AC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56" y="3168"/>
                <a:ext cx="624" cy="0"/>
              </a:xfrm>
              <a:prstGeom prst="line">
                <a:avLst/>
              </a:prstGeom>
              <a:noFill/>
              <a:ln w="28575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o-RO" sz="1600"/>
              </a:p>
            </p:txBody>
          </p:sp>
          <p:sp>
            <p:nvSpPr>
              <p:cNvPr id="59483" name="Line 93">
                <a:extLst>
                  <a:ext uri="{FF2B5EF4-FFF2-40B4-BE49-F238E27FC236}">
                    <a16:creationId xmlns:a16="http://schemas.microsoft.com/office/drawing/2014/main" id="{D7368823-460B-844B-9CBC-8BFA21E7672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256" y="1392"/>
                <a:ext cx="0" cy="1776"/>
              </a:xfrm>
              <a:prstGeom prst="line">
                <a:avLst/>
              </a:prstGeom>
              <a:noFill/>
              <a:ln w="28575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o-RO" sz="1600"/>
              </a:p>
            </p:txBody>
          </p:sp>
          <p:sp>
            <p:nvSpPr>
              <p:cNvPr id="59484" name="Line 94">
                <a:extLst>
                  <a:ext uri="{FF2B5EF4-FFF2-40B4-BE49-F238E27FC236}">
                    <a16:creationId xmlns:a16="http://schemas.microsoft.com/office/drawing/2014/main" id="{2BC24A6A-5EA7-C145-8804-11ADFE0B70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56" y="1392"/>
                <a:ext cx="864" cy="0"/>
              </a:xfrm>
              <a:prstGeom prst="line">
                <a:avLst/>
              </a:prstGeom>
              <a:noFill/>
              <a:ln w="28575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o-RO" sz="1600"/>
              </a:p>
            </p:txBody>
          </p:sp>
          <p:sp>
            <p:nvSpPr>
              <p:cNvPr id="59485" name="Line 95">
                <a:extLst>
                  <a:ext uri="{FF2B5EF4-FFF2-40B4-BE49-F238E27FC236}">
                    <a16:creationId xmlns:a16="http://schemas.microsoft.com/office/drawing/2014/main" id="{4F7C0BED-6CE6-EC4F-974C-CA54A55F92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3120" y="1200"/>
                <a:ext cx="0" cy="192"/>
              </a:xfrm>
              <a:prstGeom prst="line">
                <a:avLst/>
              </a:prstGeom>
              <a:noFill/>
              <a:ln w="28575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o-RO" sz="1600"/>
              </a:p>
            </p:txBody>
          </p:sp>
          <p:sp>
            <p:nvSpPr>
              <p:cNvPr id="59486" name="Line 96">
                <a:extLst>
                  <a:ext uri="{FF2B5EF4-FFF2-40B4-BE49-F238E27FC236}">
                    <a16:creationId xmlns:a16="http://schemas.microsoft.com/office/drawing/2014/main" id="{22626AE8-668C-D140-B9B5-0D930BE36BE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20" y="1200"/>
                <a:ext cx="144" cy="0"/>
              </a:xfrm>
              <a:prstGeom prst="line">
                <a:avLst/>
              </a:prstGeom>
              <a:noFill/>
              <a:ln w="28575">
                <a:solidFill>
                  <a:srgbClr val="FF66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o-RO" sz="1600"/>
              </a:p>
            </p:txBody>
          </p:sp>
          <p:sp>
            <p:nvSpPr>
              <p:cNvPr id="59487" name="Line 97">
                <a:extLst>
                  <a:ext uri="{FF2B5EF4-FFF2-40B4-BE49-F238E27FC236}">
                    <a16:creationId xmlns:a16="http://schemas.microsoft.com/office/drawing/2014/main" id="{93B50613-C907-634E-AD77-E5851B92FEC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256" y="2112"/>
                <a:ext cx="864" cy="0"/>
              </a:xfrm>
              <a:prstGeom prst="line">
                <a:avLst/>
              </a:prstGeom>
              <a:noFill/>
              <a:ln w="28575">
                <a:solidFill>
                  <a:srgbClr val="FF66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o-RO" sz="1600"/>
              </a:p>
            </p:txBody>
          </p:sp>
        </p:grpSp>
        <p:sp>
          <p:nvSpPr>
            <p:cNvPr id="59480" name="Text Box 98">
              <a:extLst>
                <a:ext uri="{FF2B5EF4-FFF2-40B4-BE49-F238E27FC236}">
                  <a16:creationId xmlns:a16="http://schemas.microsoft.com/office/drawing/2014/main" id="{7E8C2A14-BF57-E346-8FA4-2C9CC33557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3686"/>
              <a:ext cx="120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zh-CN" sz="1400" b="1" i="1">
                  <a:solidFill>
                    <a:srgbClr val="FF6600"/>
                  </a:solidFill>
                  <a:ea typeface="SimSun" panose="02010600030101010101" pitchFamily="2" charset="-122"/>
                </a:rPr>
                <a:t>HaveCommitted</a:t>
              </a:r>
            </a:p>
          </p:txBody>
        </p:sp>
        <p:sp>
          <p:nvSpPr>
            <p:cNvPr id="59481" name="Text Box 99">
              <a:extLst>
                <a:ext uri="{FF2B5EF4-FFF2-40B4-BE49-F238E27FC236}">
                  <a16:creationId xmlns:a16="http://schemas.microsoft.com/office/drawing/2014/main" id="{E3571E07-09F4-FC4D-A7D2-0A6E683CB5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2784"/>
              <a:ext cx="120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zh-CN" sz="1400" b="1" i="1">
                  <a:solidFill>
                    <a:srgbClr val="FF6600"/>
                  </a:solidFill>
                  <a:ea typeface="SimSun" panose="02010600030101010101" pitchFamily="2" charset="-122"/>
                </a:rPr>
                <a:t>HaveCommitted</a:t>
              </a:r>
            </a:p>
          </p:txBody>
        </p:sp>
      </p:grpSp>
      <p:grpSp>
        <p:nvGrpSpPr>
          <p:cNvPr id="15" name="Group 100">
            <a:extLst>
              <a:ext uri="{FF2B5EF4-FFF2-40B4-BE49-F238E27FC236}">
                <a16:creationId xmlns:a16="http://schemas.microsoft.com/office/drawing/2014/main" id="{E072013C-A203-9348-9944-742A1A0199C7}"/>
              </a:ext>
            </a:extLst>
          </p:cNvPr>
          <p:cNvGrpSpPr>
            <a:grpSpLocks/>
          </p:cNvGrpSpPr>
          <p:nvPr/>
        </p:nvGrpSpPr>
        <p:grpSpPr bwMode="auto">
          <a:xfrm>
            <a:off x="3600450" y="2171700"/>
            <a:ext cx="1314450" cy="2571750"/>
            <a:chOff x="2064" y="1104"/>
            <a:chExt cx="1104" cy="2160"/>
          </a:xfrm>
        </p:grpSpPr>
        <p:sp>
          <p:nvSpPr>
            <p:cNvPr id="59473" name="Text Box 101">
              <a:extLst>
                <a:ext uri="{FF2B5EF4-FFF2-40B4-BE49-F238E27FC236}">
                  <a16:creationId xmlns:a16="http://schemas.microsoft.com/office/drawing/2014/main" id="{6AE5184D-C5BD-F647-B7B7-E1011681F0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1104"/>
              <a:ext cx="1056" cy="259"/>
            </a:xfrm>
            <a:prstGeom prst="rect">
              <a:avLst/>
            </a:prstGeom>
            <a:noFill/>
            <a:ln w="9525">
              <a:solidFill>
                <a:srgbClr val="FF66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zh-CN" sz="1400" b="1" i="1">
                  <a:solidFill>
                    <a:srgbClr val="FF6600"/>
                  </a:solidFill>
                  <a:ea typeface="SimSun" panose="02010600030101010101" pitchFamily="2" charset="-122"/>
                </a:rPr>
                <a:t>doCommit !</a:t>
              </a:r>
            </a:p>
          </p:txBody>
        </p:sp>
        <p:grpSp>
          <p:nvGrpSpPr>
            <p:cNvPr id="59474" name="Group 102">
              <a:extLst>
                <a:ext uri="{FF2B5EF4-FFF2-40B4-BE49-F238E27FC236}">
                  <a16:creationId xmlns:a16="http://schemas.microsoft.com/office/drawing/2014/main" id="{7EE2FE51-D100-8548-8802-A868A0D6136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4" y="1104"/>
              <a:ext cx="1104" cy="2160"/>
              <a:chOff x="2112" y="1104"/>
              <a:chExt cx="1104" cy="2160"/>
            </a:xfrm>
          </p:grpSpPr>
          <p:sp>
            <p:nvSpPr>
              <p:cNvPr id="59475" name="Line 103">
                <a:extLst>
                  <a:ext uri="{FF2B5EF4-FFF2-40B4-BE49-F238E27FC236}">
                    <a16:creationId xmlns:a16="http://schemas.microsoft.com/office/drawing/2014/main" id="{207FD39F-44B3-C44E-8F70-1EC309175ED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12" y="1104"/>
                <a:ext cx="1056" cy="0"/>
              </a:xfrm>
              <a:prstGeom prst="line">
                <a:avLst/>
              </a:prstGeom>
              <a:noFill/>
              <a:ln w="28575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o-RO" sz="1600"/>
              </a:p>
            </p:txBody>
          </p:sp>
          <p:sp>
            <p:nvSpPr>
              <p:cNvPr id="59476" name="Line 104">
                <a:extLst>
                  <a:ext uri="{FF2B5EF4-FFF2-40B4-BE49-F238E27FC236}">
                    <a16:creationId xmlns:a16="http://schemas.microsoft.com/office/drawing/2014/main" id="{4EF03748-C7E1-974F-A984-8EDD9B2A7B2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12" y="1104"/>
                <a:ext cx="0" cy="2160"/>
              </a:xfrm>
              <a:prstGeom prst="line">
                <a:avLst/>
              </a:prstGeom>
              <a:noFill/>
              <a:ln w="28575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o-RO" sz="1600"/>
              </a:p>
            </p:txBody>
          </p:sp>
          <p:sp>
            <p:nvSpPr>
              <p:cNvPr id="59477" name="Line 105">
                <a:extLst>
                  <a:ext uri="{FF2B5EF4-FFF2-40B4-BE49-F238E27FC236}">
                    <a16:creationId xmlns:a16="http://schemas.microsoft.com/office/drawing/2014/main" id="{4B06C3B9-DBFA-A742-B10B-13A90EA477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12" y="3264"/>
                <a:ext cx="816" cy="0"/>
              </a:xfrm>
              <a:prstGeom prst="line">
                <a:avLst/>
              </a:prstGeom>
              <a:noFill/>
              <a:ln w="28575">
                <a:solidFill>
                  <a:srgbClr val="FF66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o-RO" sz="1600"/>
              </a:p>
            </p:txBody>
          </p:sp>
          <p:sp>
            <p:nvSpPr>
              <p:cNvPr id="59478" name="Line 106">
                <a:extLst>
                  <a:ext uri="{FF2B5EF4-FFF2-40B4-BE49-F238E27FC236}">
                    <a16:creationId xmlns:a16="http://schemas.microsoft.com/office/drawing/2014/main" id="{056D6685-C2AE-534E-A43D-31B8F88721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12" y="2208"/>
                <a:ext cx="1104" cy="0"/>
              </a:xfrm>
              <a:prstGeom prst="line">
                <a:avLst/>
              </a:prstGeom>
              <a:noFill/>
              <a:ln w="28575">
                <a:solidFill>
                  <a:srgbClr val="FF66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o-RO" sz="1600"/>
              </a:p>
            </p:txBody>
          </p:sp>
        </p:grpSp>
      </p:grpSp>
      <p:grpSp>
        <p:nvGrpSpPr>
          <p:cNvPr id="17" name="Group 107">
            <a:extLst>
              <a:ext uri="{FF2B5EF4-FFF2-40B4-BE49-F238E27FC236}">
                <a16:creationId xmlns:a16="http://schemas.microsoft.com/office/drawing/2014/main" id="{95A9C9B3-C534-0F4D-A404-A42566DE492F}"/>
              </a:ext>
            </a:extLst>
          </p:cNvPr>
          <p:cNvGrpSpPr>
            <a:grpSpLocks/>
          </p:cNvGrpSpPr>
          <p:nvPr/>
        </p:nvGrpSpPr>
        <p:grpSpPr bwMode="auto">
          <a:xfrm>
            <a:off x="3600450" y="2171700"/>
            <a:ext cx="1314450" cy="2571750"/>
            <a:chOff x="2064" y="1104"/>
            <a:chExt cx="1104" cy="2160"/>
          </a:xfrm>
        </p:grpSpPr>
        <p:sp>
          <p:nvSpPr>
            <p:cNvPr id="59467" name="Text Box 108">
              <a:extLst>
                <a:ext uri="{FF2B5EF4-FFF2-40B4-BE49-F238E27FC236}">
                  <a16:creationId xmlns:a16="http://schemas.microsoft.com/office/drawing/2014/main" id="{8BC61A44-87CE-7A47-AF9F-F90CFC4B6B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4" y="1104"/>
              <a:ext cx="1056" cy="259"/>
            </a:xfrm>
            <a:prstGeom prst="rect">
              <a:avLst/>
            </a:prstGeom>
            <a:noFill/>
            <a:ln w="9525">
              <a:solidFill>
                <a:srgbClr val="FF66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zh-CN" sz="1400" b="1" i="1">
                  <a:solidFill>
                    <a:srgbClr val="FF6600"/>
                  </a:solidFill>
                  <a:ea typeface="SimSun" panose="02010600030101010101" pitchFamily="2" charset="-122"/>
                </a:rPr>
                <a:t>canCommit?</a:t>
              </a:r>
            </a:p>
          </p:txBody>
        </p:sp>
        <p:grpSp>
          <p:nvGrpSpPr>
            <p:cNvPr id="59468" name="Group 109">
              <a:extLst>
                <a:ext uri="{FF2B5EF4-FFF2-40B4-BE49-F238E27FC236}">
                  <a16:creationId xmlns:a16="http://schemas.microsoft.com/office/drawing/2014/main" id="{3D15E700-B3D5-4C44-9F1C-E4F29AEC275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4" y="1104"/>
              <a:ext cx="1104" cy="2160"/>
              <a:chOff x="2112" y="1104"/>
              <a:chExt cx="1104" cy="2160"/>
            </a:xfrm>
          </p:grpSpPr>
          <p:sp>
            <p:nvSpPr>
              <p:cNvPr id="59469" name="Line 110">
                <a:extLst>
                  <a:ext uri="{FF2B5EF4-FFF2-40B4-BE49-F238E27FC236}">
                    <a16:creationId xmlns:a16="http://schemas.microsoft.com/office/drawing/2014/main" id="{1459E882-E0F0-534C-A8EB-7EA5E030AD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112" y="1104"/>
                <a:ext cx="1056" cy="0"/>
              </a:xfrm>
              <a:prstGeom prst="line">
                <a:avLst/>
              </a:prstGeom>
              <a:noFill/>
              <a:ln w="28575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o-RO" sz="1600"/>
              </a:p>
            </p:txBody>
          </p:sp>
          <p:sp>
            <p:nvSpPr>
              <p:cNvPr id="59470" name="Line 111">
                <a:extLst>
                  <a:ext uri="{FF2B5EF4-FFF2-40B4-BE49-F238E27FC236}">
                    <a16:creationId xmlns:a16="http://schemas.microsoft.com/office/drawing/2014/main" id="{8135CF3C-AD2B-D74A-BD17-EFE7DA3C6AD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12" y="1104"/>
                <a:ext cx="0" cy="2160"/>
              </a:xfrm>
              <a:prstGeom prst="line">
                <a:avLst/>
              </a:prstGeom>
              <a:noFill/>
              <a:ln w="28575">
                <a:solidFill>
                  <a:srgbClr val="FF66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o-RO" sz="1600"/>
              </a:p>
            </p:txBody>
          </p:sp>
          <p:sp>
            <p:nvSpPr>
              <p:cNvPr id="59471" name="Line 112">
                <a:extLst>
                  <a:ext uri="{FF2B5EF4-FFF2-40B4-BE49-F238E27FC236}">
                    <a16:creationId xmlns:a16="http://schemas.microsoft.com/office/drawing/2014/main" id="{5424D66E-0786-464B-BC0F-EBB01117D9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12" y="3264"/>
                <a:ext cx="816" cy="0"/>
              </a:xfrm>
              <a:prstGeom prst="line">
                <a:avLst/>
              </a:prstGeom>
              <a:noFill/>
              <a:ln w="28575">
                <a:solidFill>
                  <a:srgbClr val="FF66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o-RO" sz="1600"/>
              </a:p>
            </p:txBody>
          </p:sp>
          <p:sp>
            <p:nvSpPr>
              <p:cNvPr id="59472" name="Line 113">
                <a:extLst>
                  <a:ext uri="{FF2B5EF4-FFF2-40B4-BE49-F238E27FC236}">
                    <a16:creationId xmlns:a16="http://schemas.microsoft.com/office/drawing/2014/main" id="{658B77AB-D98B-9A42-BF4D-05DC219380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12" y="2208"/>
                <a:ext cx="1104" cy="0"/>
              </a:xfrm>
              <a:prstGeom prst="line">
                <a:avLst/>
              </a:prstGeom>
              <a:noFill/>
              <a:ln w="28575">
                <a:solidFill>
                  <a:srgbClr val="FF66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o-RO" sz="1600"/>
              </a:p>
            </p:txBody>
          </p:sp>
        </p:grpSp>
      </p:grpSp>
      <p:sp>
        <p:nvSpPr>
          <p:cNvPr id="258162" name="Text Box 114">
            <a:extLst>
              <a:ext uri="{FF2B5EF4-FFF2-40B4-BE49-F238E27FC236}">
                <a16:creationId xmlns:a16="http://schemas.microsoft.com/office/drawing/2014/main" id="{1CFCB747-DA4F-704A-8B37-4D36A358F2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0800" y="2000251"/>
            <a:ext cx="800100" cy="2769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altLang="zh-CN" sz="1200" b="1">
                <a:solidFill>
                  <a:srgbClr val="339933"/>
                </a:solidFill>
                <a:ea typeface="SimSun" panose="02010600030101010101" pitchFamily="2" charset="-122"/>
              </a:rPr>
              <a:t>wait</a:t>
            </a:r>
          </a:p>
        </p:txBody>
      </p:sp>
      <p:grpSp>
        <p:nvGrpSpPr>
          <p:cNvPr id="19" name="Group 115">
            <a:extLst>
              <a:ext uri="{FF2B5EF4-FFF2-40B4-BE49-F238E27FC236}">
                <a16:creationId xmlns:a16="http://schemas.microsoft.com/office/drawing/2014/main" id="{965807E9-1789-A147-B70A-9F7DEB11A07E}"/>
              </a:ext>
            </a:extLst>
          </p:cNvPr>
          <p:cNvGrpSpPr>
            <a:grpSpLocks/>
          </p:cNvGrpSpPr>
          <p:nvPr/>
        </p:nvGrpSpPr>
        <p:grpSpPr bwMode="auto">
          <a:xfrm>
            <a:off x="5943600" y="3320653"/>
            <a:ext cx="1028700" cy="1716881"/>
            <a:chOff x="4032" y="2112"/>
            <a:chExt cx="864" cy="1442"/>
          </a:xfrm>
        </p:grpSpPr>
        <p:sp>
          <p:nvSpPr>
            <p:cNvPr id="59465" name="Text Box 116">
              <a:extLst>
                <a:ext uri="{FF2B5EF4-FFF2-40B4-BE49-F238E27FC236}">
                  <a16:creationId xmlns:a16="http://schemas.microsoft.com/office/drawing/2014/main" id="{7B09D431-B72F-8444-8BA4-9AC47E0D73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8" y="2112"/>
              <a:ext cx="528" cy="2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zh-CN" sz="1200">
                  <a:solidFill>
                    <a:srgbClr val="339933"/>
                  </a:solidFill>
                  <a:ea typeface="SimSun" panose="02010600030101010101" pitchFamily="2" charset="-122"/>
                </a:rPr>
                <a:t>ready</a:t>
              </a:r>
            </a:p>
          </p:txBody>
        </p:sp>
        <p:sp>
          <p:nvSpPr>
            <p:cNvPr id="59466" name="Text Box 117">
              <a:extLst>
                <a:ext uri="{FF2B5EF4-FFF2-40B4-BE49-F238E27FC236}">
                  <a16:creationId xmlns:a16="http://schemas.microsoft.com/office/drawing/2014/main" id="{AF6A812E-A26B-9B4E-9765-F24FAAFFA9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3321"/>
              <a:ext cx="528" cy="2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zh-CN" sz="1200">
                  <a:solidFill>
                    <a:srgbClr val="339933"/>
                  </a:solidFill>
                  <a:ea typeface="SimSun" panose="02010600030101010101" pitchFamily="2" charset="-122"/>
                </a:rPr>
                <a:t>ready</a:t>
              </a:r>
            </a:p>
          </p:txBody>
        </p:sp>
      </p:grpSp>
      <p:grpSp>
        <p:nvGrpSpPr>
          <p:cNvPr id="20" name="Group 118">
            <a:extLst>
              <a:ext uri="{FF2B5EF4-FFF2-40B4-BE49-F238E27FC236}">
                <a16:creationId xmlns:a16="http://schemas.microsoft.com/office/drawing/2014/main" id="{CC07C005-981A-0E41-8949-6A267CE3417C}"/>
              </a:ext>
            </a:extLst>
          </p:cNvPr>
          <p:cNvGrpSpPr>
            <a:grpSpLocks/>
          </p:cNvGrpSpPr>
          <p:nvPr/>
        </p:nvGrpSpPr>
        <p:grpSpPr bwMode="auto">
          <a:xfrm>
            <a:off x="5949555" y="3320653"/>
            <a:ext cx="1269206" cy="1706165"/>
            <a:chOff x="4032" y="2112"/>
            <a:chExt cx="1066" cy="1433"/>
          </a:xfrm>
        </p:grpSpPr>
        <p:sp>
          <p:nvSpPr>
            <p:cNvPr id="59463" name="Text Box 119">
              <a:extLst>
                <a:ext uri="{FF2B5EF4-FFF2-40B4-BE49-F238E27FC236}">
                  <a16:creationId xmlns:a16="http://schemas.microsoft.com/office/drawing/2014/main" id="{E5F0828F-70B3-7847-A178-230B798326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0" y="2112"/>
              <a:ext cx="778" cy="2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l"/>
              <a:r>
                <a:rPr lang="en-US" altLang="zh-CN" sz="1200">
                  <a:solidFill>
                    <a:srgbClr val="339933"/>
                  </a:solidFill>
                  <a:ea typeface="SimSun" panose="02010600030101010101" pitchFamily="2" charset="-122"/>
                </a:rPr>
                <a:t>committed</a:t>
              </a:r>
            </a:p>
          </p:txBody>
        </p:sp>
        <p:sp>
          <p:nvSpPr>
            <p:cNvPr id="59464" name="Text Box 120">
              <a:extLst>
                <a:ext uri="{FF2B5EF4-FFF2-40B4-BE49-F238E27FC236}">
                  <a16:creationId xmlns:a16="http://schemas.microsoft.com/office/drawing/2014/main" id="{91F46D3D-059C-E244-959D-BD980870A77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32" y="3312"/>
              <a:ext cx="778" cy="2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l"/>
              <a:r>
                <a:rPr lang="en-US" altLang="zh-CN" sz="1200">
                  <a:solidFill>
                    <a:srgbClr val="339933"/>
                  </a:solidFill>
                  <a:ea typeface="SimSun" panose="02010600030101010101" pitchFamily="2" charset="-122"/>
                </a:rPr>
                <a:t>committed</a:t>
              </a:r>
            </a:p>
          </p:txBody>
        </p:sp>
      </p:grpSp>
      <p:sp>
        <p:nvSpPr>
          <p:cNvPr id="258169" name="Text Box 121">
            <a:extLst>
              <a:ext uri="{FF2B5EF4-FFF2-40B4-BE49-F238E27FC236}">
                <a16:creationId xmlns:a16="http://schemas.microsoft.com/office/drawing/2014/main" id="{C4FEC16E-E337-594B-9C60-61B49FE59E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6501" y="2000251"/>
            <a:ext cx="983456" cy="276999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/>
            <a:r>
              <a:rPr lang="en-US" altLang="zh-CN" sz="1200">
                <a:solidFill>
                  <a:srgbClr val="339933"/>
                </a:solidFill>
                <a:ea typeface="SimSun" panose="02010600030101010101" pitchFamily="2" charset="-122"/>
              </a:rPr>
              <a:t>committed</a:t>
            </a:r>
          </a:p>
        </p:txBody>
      </p:sp>
      <p:grpSp>
        <p:nvGrpSpPr>
          <p:cNvPr id="21" name="Group 122">
            <a:extLst>
              <a:ext uri="{FF2B5EF4-FFF2-40B4-BE49-F238E27FC236}">
                <a16:creationId xmlns:a16="http://schemas.microsoft.com/office/drawing/2014/main" id="{9C4B033A-6441-6D4E-B999-3D6DEB37B1D1}"/>
              </a:ext>
            </a:extLst>
          </p:cNvPr>
          <p:cNvGrpSpPr>
            <a:grpSpLocks/>
          </p:cNvGrpSpPr>
          <p:nvPr/>
        </p:nvGrpSpPr>
        <p:grpSpPr bwMode="auto">
          <a:xfrm>
            <a:off x="2914650" y="2025254"/>
            <a:ext cx="4343400" cy="1657350"/>
            <a:chOff x="1488" y="960"/>
            <a:chExt cx="3648" cy="1392"/>
          </a:xfrm>
        </p:grpSpPr>
        <p:sp>
          <p:nvSpPr>
            <p:cNvPr id="59458" name="Text Box 123">
              <a:extLst>
                <a:ext uri="{FF2B5EF4-FFF2-40B4-BE49-F238E27FC236}">
                  <a16:creationId xmlns:a16="http://schemas.microsoft.com/office/drawing/2014/main" id="{1CCE27B9-AE28-9E44-BB11-429C84BBCA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8" y="960"/>
              <a:ext cx="768" cy="27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altLang="zh-CN" sz="1500" b="1" i="1">
                  <a:solidFill>
                    <a:srgbClr val="FF6600"/>
                  </a:solidFill>
                  <a:ea typeface="SimSun" panose="02010600030101010101" pitchFamily="2" charset="-122"/>
                </a:rPr>
                <a:t>done</a:t>
              </a:r>
            </a:p>
          </p:txBody>
        </p:sp>
        <p:grpSp>
          <p:nvGrpSpPr>
            <p:cNvPr id="59459" name="Group 124">
              <a:extLst>
                <a:ext uri="{FF2B5EF4-FFF2-40B4-BE49-F238E27FC236}">
                  <a16:creationId xmlns:a16="http://schemas.microsoft.com/office/drawing/2014/main" id="{3E730FA9-C10F-6D4D-B773-D443BECC3FF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1008"/>
              <a:ext cx="1680" cy="1344"/>
              <a:chOff x="1488" y="1008"/>
              <a:chExt cx="1680" cy="1344"/>
            </a:xfrm>
          </p:grpSpPr>
          <p:sp>
            <p:nvSpPr>
              <p:cNvPr id="59460" name="Line 125">
                <a:extLst>
                  <a:ext uri="{FF2B5EF4-FFF2-40B4-BE49-F238E27FC236}">
                    <a16:creationId xmlns:a16="http://schemas.microsoft.com/office/drawing/2014/main" id="{A1E3B822-B320-4945-8181-2596F1A12D7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920" y="1008"/>
                <a:ext cx="1248" cy="0"/>
              </a:xfrm>
              <a:prstGeom prst="line">
                <a:avLst/>
              </a:prstGeom>
              <a:noFill/>
              <a:ln w="28575">
                <a:solidFill>
                  <a:srgbClr val="3399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o-RO"/>
              </a:p>
            </p:txBody>
          </p:sp>
          <p:sp>
            <p:nvSpPr>
              <p:cNvPr id="59461" name="Line 126">
                <a:extLst>
                  <a:ext uri="{FF2B5EF4-FFF2-40B4-BE49-F238E27FC236}">
                    <a16:creationId xmlns:a16="http://schemas.microsoft.com/office/drawing/2014/main" id="{B12426A6-7BC7-6D41-BE7D-A720E6AF7EF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920" y="1008"/>
                <a:ext cx="0" cy="1344"/>
              </a:xfrm>
              <a:prstGeom prst="line">
                <a:avLst/>
              </a:prstGeom>
              <a:noFill/>
              <a:ln w="28575">
                <a:solidFill>
                  <a:srgbClr val="33993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o-RO"/>
              </a:p>
            </p:txBody>
          </p:sp>
          <p:sp>
            <p:nvSpPr>
              <p:cNvPr id="59462" name="Line 127">
                <a:extLst>
                  <a:ext uri="{FF2B5EF4-FFF2-40B4-BE49-F238E27FC236}">
                    <a16:creationId xmlns:a16="http://schemas.microsoft.com/office/drawing/2014/main" id="{EB2419A6-6CEC-724E-85BD-2D16612973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488" y="2352"/>
                <a:ext cx="432" cy="0"/>
              </a:xfrm>
              <a:prstGeom prst="line">
                <a:avLst/>
              </a:prstGeom>
              <a:noFill/>
              <a:ln w="28575">
                <a:solidFill>
                  <a:srgbClr val="339933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ro-RO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3706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58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258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8162" grpId="0" animBg="1" autoUpdateAnimBg="0"/>
      <p:bldP spid="258169" grpId="0" animBg="1" autoUpdateAnimBg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AutoShape 2">
            <a:extLst>
              <a:ext uri="{FF2B5EF4-FFF2-40B4-BE49-F238E27FC236}">
                <a16:creationId xmlns:a16="http://schemas.microsoft.com/office/drawing/2014/main" id="{E268AB62-136B-DC41-B73C-2B422B9085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18533" y="2231232"/>
            <a:ext cx="2111709" cy="284560"/>
          </a:xfrm>
          <a:prstGeom prst="roundRect">
            <a:avLst>
              <a:gd name="adj" fmla="val 16667"/>
            </a:avLst>
          </a:prstGeom>
          <a:solidFill>
            <a:srgbClr val="FFFF99"/>
          </a:solidFill>
          <a:ln w="12700">
            <a:solidFill>
              <a:schemeClr val="tx1"/>
            </a:solidFill>
            <a:round/>
            <a:headEnd/>
            <a:tailEnd/>
          </a:ln>
          <a:effectLst>
            <a:outerShdw blurRad="63500" dist="46662" dir="2115817" algn="ctr" rotWithShape="0">
              <a:schemeClr val="bg2">
                <a:alpha val="74998"/>
              </a:schemeClr>
            </a:outerShdw>
          </a:effectLst>
        </p:spPr>
        <p:txBody>
          <a:bodyPr wrap="none" lIns="67866" tIns="33338" rIns="67866" bIns="33338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60419" name="Rectangle 3">
            <a:extLst>
              <a:ext uri="{FF2B5EF4-FFF2-40B4-BE49-F238E27FC236}">
                <a16:creationId xmlns:a16="http://schemas.microsoft.com/office/drawing/2014/main" id="{1F197850-3723-3049-B2C8-3774E89412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SimSun" panose="02010600030101010101" pitchFamily="2" charset="-122"/>
              </a:rPr>
              <a:t>Two Phase Commit (2PC)</a:t>
            </a:r>
          </a:p>
        </p:txBody>
      </p:sp>
      <p:sp>
        <p:nvSpPr>
          <p:cNvPr id="60420" name="Text Box 4">
            <a:extLst>
              <a:ext uri="{FF2B5EF4-FFF2-40B4-BE49-F238E27FC236}">
                <a16:creationId xmlns:a16="http://schemas.microsoft.com/office/drawing/2014/main" id="{2867F568-2911-0B41-B2E8-F1326F8927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32373" y="2231231"/>
            <a:ext cx="2339578" cy="274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751" tIns="33281" rIns="67751" bIns="33281">
            <a:spAutoFit/>
          </a:bodyPr>
          <a:lstStyle>
            <a:lvl1pPr defTabSz="91281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 sz="1350" b="1">
                <a:latin typeface="Arial" panose="020B0604020202020204" pitchFamily="34" charset="0"/>
                <a:ea typeface="SimSun" panose="02010600030101010101" pitchFamily="2" charset="-122"/>
              </a:rPr>
              <a:t>send</a:t>
            </a:r>
            <a:r>
              <a:rPr lang="en-US" altLang="zh-CN" sz="1350">
                <a:latin typeface="Arial" panose="020B0604020202020204" pitchFamily="34" charset="0"/>
                <a:ea typeface="SimSun" panose="02010600030101010101" pitchFamily="2" charset="-122"/>
              </a:rPr>
              <a:t> VOTE_REQ to all	</a:t>
            </a:r>
          </a:p>
        </p:txBody>
      </p:sp>
      <p:sp>
        <p:nvSpPr>
          <p:cNvPr id="60421" name="Line 5">
            <a:extLst>
              <a:ext uri="{FF2B5EF4-FFF2-40B4-BE49-F238E27FC236}">
                <a16:creationId xmlns:a16="http://schemas.microsoft.com/office/drawing/2014/main" id="{3C31A8F6-05A5-5340-B9F8-24E2D0CCFF27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6300" y="1888333"/>
            <a:ext cx="0" cy="3993356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67866" tIns="33338" rIns="67866" bIns="33338"/>
          <a:lstStyle/>
          <a:p>
            <a:endParaRPr lang="ro-RO"/>
          </a:p>
        </p:txBody>
      </p:sp>
      <p:grpSp>
        <p:nvGrpSpPr>
          <p:cNvPr id="2" name="Group 6">
            <a:extLst>
              <a:ext uri="{FF2B5EF4-FFF2-40B4-BE49-F238E27FC236}">
                <a16:creationId xmlns:a16="http://schemas.microsoft.com/office/drawing/2014/main" id="{F7ECD3EE-B619-7C45-BD22-663A021AB06C}"/>
              </a:ext>
            </a:extLst>
          </p:cNvPr>
          <p:cNvGrpSpPr>
            <a:grpSpLocks/>
          </p:cNvGrpSpPr>
          <p:nvPr/>
        </p:nvGrpSpPr>
        <p:grpSpPr bwMode="auto">
          <a:xfrm>
            <a:off x="3830241" y="2288382"/>
            <a:ext cx="3538538" cy="1312069"/>
            <a:chOff x="2260" y="1204"/>
            <a:chExt cx="2976" cy="1104"/>
          </a:xfrm>
        </p:grpSpPr>
        <p:sp>
          <p:nvSpPr>
            <p:cNvPr id="60440" name="AutoShape 7">
              <a:extLst>
                <a:ext uri="{FF2B5EF4-FFF2-40B4-BE49-F238E27FC236}">
                  <a16:creationId xmlns:a16="http://schemas.microsoft.com/office/drawing/2014/main" id="{60A01882-CA8B-0146-8861-FE82654BCF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8" y="1540"/>
              <a:ext cx="1728" cy="768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blurRad="63500" dist="46662" dir="2115817" algn="ctr" rotWithShape="0">
                <a:schemeClr val="bg2">
                  <a:alpha val="74998"/>
                </a:schemeClr>
              </a:outerShdw>
            </a:effectLst>
          </p:spPr>
          <p:txBody>
            <a:bodyPr wrap="none" lIns="67866" tIns="33338" rIns="67866" bIns="33338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800"/>
            </a:p>
          </p:txBody>
        </p:sp>
        <p:sp>
          <p:nvSpPr>
            <p:cNvPr id="60441" name="AutoShape 8">
              <a:extLst>
                <a:ext uri="{FF2B5EF4-FFF2-40B4-BE49-F238E27FC236}">
                  <a16:creationId xmlns:a16="http://schemas.microsoft.com/office/drawing/2014/main" id="{9A474100-F80D-A24A-9CE3-39DEE69B8E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0" y="1492"/>
              <a:ext cx="1728" cy="768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blurRad="63500" dist="46662" dir="2115817" algn="ctr" rotWithShape="0">
                <a:schemeClr val="bg2">
                  <a:alpha val="74998"/>
                </a:schemeClr>
              </a:outerShdw>
            </a:effectLst>
          </p:spPr>
          <p:txBody>
            <a:bodyPr wrap="none" lIns="67866" tIns="33338" rIns="67866" bIns="33338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800"/>
            </a:p>
          </p:txBody>
        </p:sp>
        <p:sp>
          <p:nvSpPr>
            <p:cNvPr id="60442" name="AutoShape 9">
              <a:extLst>
                <a:ext uri="{FF2B5EF4-FFF2-40B4-BE49-F238E27FC236}">
                  <a16:creationId xmlns:a16="http://schemas.microsoft.com/office/drawing/2014/main" id="{DA3E75E1-98CF-4C41-8EB5-2BD28322C1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2" y="1444"/>
              <a:ext cx="1728" cy="761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blurRad="63500" dist="46662" dir="2115817" algn="ctr" rotWithShape="0">
                <a:schemeClr val="bg2">
                  <a:alpha val="74998"/>
                </a:schemeClr>
              </a:outerShdw>
            </a:effectLst>
          </p:spPr>
          <p:txBody>
            <a:bodyPr wrap="none" lIns="67866" tIns="33338" rIns="67866" bIns="33338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800"/>
            </a:p>
          </p:txBody>
        </p:sp>
        <p:sp>
          <p:nvSpPr>
            <p:cNvPr id="60443" name="Rectangle 10">
              <a:extLst>
                <a:ext uri="{FF2B5EF4-FFF2-40B4-BE49-F238E27FC236}">
                  <a16:creationId xmlns:a16="http://schemas.microsoft.com/office/drawing/2014/main" id="{6B3406B2-E8F0-C742-95D6-2DB9A534B7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0" y="1444"/>
              <a:ext cx="1778" cy="7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751" tIns="33281" rIns="67751" bIns="33281">
              <a:spAutoFit/>
            </a:bodyPr>
            <a:lstStyle>
              <a:lvl1pPr defTabSz="912813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912813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912813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912813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912813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l"/>
              <a:r>
                <a:rPr lang="en-US" altLang="zh-CN" sz="1350" b="1">
                  <a:latin typeface="Arial" panose="020B0604020202020204" pitchFamily="34" charset="0"/>
                  <a:ea typeface="SimSun" panose="02010600030101010101" pitchFamily="2" charset="-122"/>
                </a:rPr>
                <a:t>send</a:t>
              </a:r>
              <a:r>
                <a:rPr lang="en-US" altLang="zh-CN" sz="1350">
                  <a:latin typeface="Arial" panose="020B0604020202020204" pitchFamily="34" charset="0"/>
                  <a:ea typeface="SimSun" panose="02010600030101010101" pitchFamily="2" charset="-122"/>
                </a:rPr>
                <a:t> </a:t>
              </a:r>
              <a:r>
                <a:rPr lang="en-US" altLang="zh-CN" sz="1350" i="1">
                  <a:latin typeface="Arial" panose="020B0604020202020204" pitchFamily="34" charset="0"/>
                  <a:ea typeface="SimSun" panose="02010600030101010101" pitchFamily="2" charset="-122"/>
                </a:rPr>
                <a:t>vote </a:t>
              </a:r>
              <a:r>
                <a:rPr lang="en-US" altLang="zh-CN" sz="1350">
                  <a:latin typeface="Arial" panose="020B0604020202020204" pitchFamily="34" charset="0"/>
                  <a:ea typeface="SimSun" panose="02010600030101010101" pitchFamily="2" charset="-122"/>
                </a:rPr>
                <a:t>to coordinator</a:t>
              </a:r>
            </a:p>
            <a:p>
              <a:pPr algn="l"/>
              <a:r>
                <a:rPr lang="en-US" altLang="zh-CN" sz="1350">
                  <a:latin typeface="Arial" panose="020B0604020202020204" pitchFamily="34" charset="0"/>
                  <a:ea typeface="SimSun" panose="02010600030101010101" pitchFamily="2" charset="-122"/>
                </a:rPr>
                <a:t>if (</a:t>
              </a:r>
              <a:r>
                <a:rPr lang="en-US" altLang="zh-CN" sz="1350" i="1">
                  <a:latin typeface="Arial" panose="020B0604020202020204" pitchFamily="34" charset="0"/>
                  <a:ea typeface="SimSun" panose="02010600030101010101" pitchFamily="2" charset="-122"/>
                </a:rPr>
                <a:t>vote </a:t>
              </a:r>
              <a:r>
                <a:rPr lang="en-US" altLang="zh-CN" sz="1350">
                  <a:latin typeface="Arial" panose="020B0604020202020204" pitchFamily="34" charset="0"/>
                  <a:ea typeface="SimSun" panose="02010600030101010101" pitchFamily="2" charset="-122"/>
                </a:rPr>
                <a:t>== </a:t>
              </a:r>
              <a:r>
                <a:rPr lang="en-US" altLang="zh-CN" sz="1350" i="1">
                  <a:latin typeface="Arial" panose="020B0604020202020204" pitchFamily="34" charset="0"/>
                  <a:ea typeface="SimSun" panose="02010600030101010101" pitchFamily="2" charset="-122"/>
                </a:rPr>
                <a:t>no</a:t>
              </a:r>
              <a:r>
                <a:rPr lang="en-US" altLang="zh-CN" sz="1350">
                  <a:latin typeface="Arial" panose="020B0604020202020204" pitchFamily="34" charset="0"/>
                  <a:ea typeface="SimSun" panose="02010600030101010101" pitchFamily="2" charset="-122"/>
                </a:rPr>
                <a:t>)</a:t>
              </a:r>
            </a:p>
            <a:p>
              <a:pPr algn="l"/>
              <a:r>
                <a:rPr lang="en-US" altLang="zh-CN" sz="1350">
                  <a:latin typeface="Arial" panose="020B0604020202020204" pitchFamily="34" charset="0"/>
                  <a:ea typeface="SimSun" panose="02010600030101010101" pitchFamily="2" charset="-122"/>
                </a:rPr>
                <a:t>    decide </a:t>
              </a:r>
              <a:r>
                <a:rPr lang="en-US" altLang="zh-CN" sz="1350" i="1">
                  <a:latin typeface="Arial" panose="020B0604020202020204" pitchFamily="34" charset="0"/>
                  <a:ea typeface="SimSun" panose="02010600030101010101" pitchFamily="2" charset="-122"/>
                </a:rPr>
                <a:t>abort</a:t>
              </a:r>
            </a:p>
            <a:p>
              <a:pPr algn="l"/>
              <a:r>
                <a:rPr lang="en-US" altLang="zh-CN" sz="1350" i="1">
                  <a:latin typeface="Arial" panose="020B0604020202020204" pitchFamily="34" charset="0"/>
                  <a:ea typeface="SimSun" panose="02010600030101010101" pitchFamily="2" charset="-122"/>
                </a:rPr>
                <a:t>    </a:t>
              </a:r>
              <a:r>
                <a:rPr lang="en-US" altLang="zh-CN" sz="1350" b="1">
                  <a:latin typeface="Arial" panose="020B0604020202020204" pitchFamily="34" charset="0"/>
                  <a:ea typeface="SimSun" panose="02010600030101010101" pitchFamily="2" charset="-122"/>
                </a:rPr>
                <a:t>halt</a:t>
              </a:r>
            </a:p>
          </p:txBody>
        </p:sp>
        <p:sp>
          <p:nvSpPr>
            <p:cNvPr id="60444" name="Line 11">
              <a:extLst>
                <a:ext uri="{FF2B5EF4-FFF2-40B4-BE49-F238E27FC236}">
                  <a16:creationId xmlns:a16="http://schemas.microsoft.com/office/drawing/2014/main" id="{586F58DF-6349-124C-822C-09EE990C74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60" y="1252"/>
              <a:ext cx="1152" cy="5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7866" tIns="33338" rIns="67866" bIns="33338"/>
            <a:lstStyle/>
            <a:p>
              <a:endParaRPr lang="ro-RO"/>
            </a:p>
          </p:txBody>
        </p:sp>
        <p:sp>
          <p:nvSpPr>
            <p:cNvPr id="60445" name="Line 12">
              <a:extLst>
                <a:ext uri="{FF2B5EF4-FFF2-40B4-BE49-F238E27FC236}">
                  <a16:creationId xmlns:a16="http://schemas.microsoft.com/office/drawing/2014/main" id="{96D2A446-C8FA-1149-A1CC-C3ABA68FF2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60" y="1300"/>
              <a:ext cx="1152" cy="5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7866" tIns="33338" rIns="67866" bIns="33338"/>
            <a:lstStyle/>
            <a:p>
              <a:endParaRPr lang="ro-RO"/>
            </a:p>
          </p:txBody>
        </p:sp>
        <p:sp>
          <p:nvSpPr>
            <p:cNvPr id="60446" name="Line 13">
              <a:extLst>
                <a:ext uri="{FF2B5EF4-FFF2-40B4-BE49-F238E27FC236}">
                  <a16:creationId xmlns:a16="http://schemas.microsoft.com/office/drawing/2014/main" id="{45904E71-10FD-0148-9FBB-55C9C502292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60" y="1204"/>
              <a:ext cx="1152" cy="52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7866" tIns="33338" rIns="67866" bIns="33338"/>
            <a:lstStyle/>
            <a:p>
              <a:endParaRPr lang="ro-RO"/>
            </a:p>
          </p:txBody>
        </p:sp>
      </p:grpSp>
      <p:grpSp>
        <p:nvGrpSpPr>
          <p:cNvPr id="3" name="Group 14">
            <a:extLst>
              <a:ext uri="{FF2B5EF4-FFF2-40B4-BE49-F238E27FC236}">
                <a16:creationId xmlns:a16="http://schemas.microsoft.com/office/drawing/2014/main" id="{AF458707-342E-3A47-BBC5-D047D2C4BE6A}"/>
              </a:ext>
            </a:extLst>
          </p:cNvPr>
          <p:cNvGrpSpPr>
            <a:grpSpLocks/>
          </p:cNvGrpSpPr>
          <p:nvPr/>
        </p:nvGrpSpPr>
        <p:grpSpPr bwMode="auto">
          <a:xfrm>
            <a:off x="1490664" y="3087292"/>
            <a:ext cx="3708797" cy="1939528"/>
            <a:chOff x="292" y="1876"/>
            <a:chExt cx="3120" cy="1632"/>
          </a:xfrm>
        </p:grpSpPr>
        <p:sp>
          <p:nvSpPr>
            <p:cNvPr id="60435" name="AutoShape 15">
              <a:extLst>
                <a:ext uri="{FF2B5EF4-FFF2-40B4-BE49-F238E27FC236}">
                  <a16:creationId xmlns:a16="http://schemas.microsoft.com/office/drawing/2014/main" id="{5064BE36-01B4-8641-A13E-9FDDA8A32C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" y="2164"/>
              <a:ext cx="2400" cy="1344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blurRad="63500" dist="46662" dir="2115817" algn="ctr" rotWithShape="0">
                <a:schemeClr val="bg2">
                  <a:alpha val="74998"/>
                </a:schemeClr>
              </a:outerShdw>
            </a:effectLst>
          </p:spPr>
          <p:txBody>
            <a:bodyPr wrap="none" lIns="67866" tIns="33338" rIns="67866" bIns="33338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800"/>
            </a:p>
          </p:txBody>
        </p:sp>
        <p:sp>
          <p:nvSpPr>
            <p:cNvPr id="60436" name="Rectangle 16">
              <a:extLst>
                <a:ext uri="{FF2B5EF4-FFF2-40B4-BE49-F238E27FC236}">
                  <a16:creationId xmlns:a16="http://schemas.microsoft.com/office/drawing/2014/main" id="{AAC86461-BEA4-534F-A2DB-690B81648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" y="2212"/>
              <a:ext cx="2448" cy="1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751" tIns="33281" rIns="67751" bIns="33281">
              <a:spAutoFit/>
            </a:bodyPr>
            <a:lstStyle>
              <a:lvl1pPr defTabSz="912813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912813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912813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912813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912813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l"/>
              <a:r>
                <a:rPr lang="en-US" altLang="zh-CN" sz="1350">
                  <a:latin typeface="Arial" panose="020B0604020202020204" pitchFamily="34" charset="0"/>
                  <a:ea typeface="SimSun" panose="02010600030101010101" pitchFamily="2" charset="-122"/>
                </a:rPr>
                <a:t>if (all votes </a:t>
              </a:r>
              <a:r>
                <a:rPr lang="en-US" altLang="zh-CN" sz="1350" i="1">
                  <a:latin typeface="Arial" panose="020B0604020202020204" pitchFamily="34" charset="0"/>
                  <a:ea typeface="SimSun" panose="02010600030101010101" pitchFamily="2" charset="-122"/>
                </a:rPr>
                <a:t>yes</a:t>
              </a:r>
              <a:r>
                <a:rPr lang="en-US" altLang="zh-CN" sz="1350">
                  <a:latin typeface="Arial" panose="020B0604020202020204" pitchFamily="34" charset="0"/>
                  <a:ea typeface="SimSun" panose="02010600030101010101" pitchFamily="2" charset="-122"/>
                </a:rPr>
                <a:t>)</a:t>
              </a:r>
            </a:p>
            <a:p>
              <a:pPr algn="l"/>
              <a:r>
                <a:rPr lang="en-US" altLang="zh-CN" sz="1350">
                  <a:latin typeface="Arial" panose="020B0604020202020204" pitchFamily="34" charset="0"/>
                  <a:ea typeface="SimSun" panose="02010600030101010101" pitchFamily="2" charset="-122"/>
                </a:rPr>
                <a:t>   decide </a:t>
              </a:r>
              <a:r>
                <a:rPr lang="en-US" altLang="zh-CN" sz="1350" i="1">
                  <a:latin typeface="Arial" panose="020B0604020202020204" pitchFamily="34" charset="0"/>
                  <a:ea typeface="SimSun" panose="02010600030101010101" pitchFamily="2" charset="-122"/>
                </a:rPr>
                <a:t>commit</a:t>
              </a:r>
              <a:endParaRPr lang="en-US" altLang="zh-CN" sz="1350">
                <a:latin typeface="Arial" panose="020B0604020202020204" pitchFamily="34" charset="0"/>
                <a:ea typeface="SimSun" panose="02010600030101010101" pitchFamily="2" charset="-122"/>
              </a:endParaRPr>
            </a:p>
            <a:p>
              <a:pPr algn="l"/>
              <a:r>
                <a:rPr lang="en-US" altLang="zh-CN" sz="1350">
                  <a:latin typeface="Arial" panose="020B0604020202020204" pitchFamily="34" charset="0"/>
                  <a:ea typeface="SimSun" panose="02010600030101010101" pitchFamily="2" charset="-122"/>
                </a:rPr>
                <a:t>   </a:t>
              </a:r>
              <a:r>
                <a:rPr lang="en-US" altLang="zh-CN" sz="1350" b="1">
                  <a:latin typeface="Arial" panose="020B0604020202020204" pitchFamily="34" charset="0"/>
                  <a:ea typeface="SimSun" panose="02010600030101010101" pitchFamily="2" charset="-122"/>
                </a:rPr>
                <a:t>send</a:t>
              </a:r>
              <a:r>
                <a:rPr lang="en-US" altLang="zh-CN" sz="1350">
                  <a:latin typeface="Arial" panose="020B0604020202020204" pitchFamily="34" charset="0"/>
                  <a:ea typeface="SimSun" panose="02010600030101010101" pitchFamily="2" charset="-122"/>
                </a:rPr>
                <a:t> COMMIT to all</a:t>
              </a:r>
            </a:p>
            <a:p>
              <a:pPr algn="l"/>
              <a:r>
                <a:rPr lang="en-US" altLang="zh-CN" sz="1350">
                  <a:latin typeface="Arial" panose="020B0604020202020204" pitchFamily="34" charset="0"/>
                  <a:ea typeface="SimSun" panose="02010600030101010101" pitchFamily="2" charset="-122"/>
                </a:rPr>
                <a:t>else</a:t>
              </a:r>
            </a:p>
            <a:p>
              <a:pPr algn="l"/>
              <a:r>
                <a:rPr lang="en-US" altLang="zh-CN" sz="1350">
                  <a:latin typeface="Arial" panose="020B0604020202020204" pitchFamily="34" charset="0"/>
                  <a:ea typeface="SimSun" panose="02010600030101010101" pitchFamily="2" charset="-122"/>
                </a:rPr>
                <a:t>   decide </a:t>
              </a:r>
              <a:r>
                <a:rPr lang="en-US" altLang="zh-CN" sz="1350" i="1">
                  <a:latin typeface="Arial" panose="020B0604020202020204" pitchFamily="34" charset="0"/>
                  <a:ea typeface="SimSun" panose="02010600030101010101" pitchFamily="2" charset="-122"/>
                </a:rPr>
                <a:t>abort</a:t>
              </a:r>
            </a:p>
            <a:p>
              <a:pPr algn="l"/>
              <a:r>
                <a:rPr lang="en-US" altLang="zh-CN" sz="1350" i="1">
                  <a:latin typeface="Arial" panose="020B0604020202020204" pitchFamily="34" charset="0"/>
                  <a:ea typeface="SimSun" panose="02010600030101010101" pitchFamily="2" charset="-122"/>
                </a:rPr>
                <a:t>   </a:t>
              </a:r>
              <a:r>
                <a:rPr lang="en-US" altLang="zh-CN" sz="1350" b="1">
                  <a:latin typeface="Arial" panose="020B0604020202020204" pitchFamily="34" charset="0"/>
                  <a:ea typeface="SimSun" panose="02010600030101010101" pitchFamily="2" charset="-122"/>
                </a:rPr>
                <a:t>send</a:t>
              </a:r>
              <a:r>
                <a:rPr lang="en-US" altLang="zh-CN" sz="1350">
                  <a:latin typeface="Arial" panose="020B0604020202020204" pitchFamily="34" charset="0"/>
                  <a:ea typeface="SimSun" panose="02010600030101010101" pitchFamily="2" charset="-122"/>
                </a:rPr>
                <a:t> ABORT to all who voted </a:t>
              </a:r>
              <a:r>
                <a:rPr lang="en-US" altLang="zh-CN" sz="1350" i="1">
                  <a:latin typeface="Arial" panose="020B0604020202020204" pitchFamily="34" charset="0"/>
                  <a:ea typeface="SimSun" panose="02010600030101010101" pitchFamily="2" charset="-122"/>
                </a:rPr>
                <a:t>yes</a:t>
              </a:r>
              <a:endParaRPr lang="en-US" altLang="zh-CN" sz="1350">
                <a:latin typeface="Arial" panose="020B0604020202020204" pitchFamily="34" charset="0"/>
                <a:ea typeface="SimSun" panose="02010600030101010101" pitchFamily="2" charset="-122"/>
              </a:endParaRPr>
            </a:p>
            <a:p>
              <a:pPr algn="l"/>
              <a:r>
                <a:rPr lang="en-US" altLang="zh-CN" sz="1350" i="1">
                  <a:latin typeface="Arial" panose="020B0604020202020204" pitchFamily="34" charset="0"/>
                  <a:ea typeface="SimSun" panose="02010600030101010101" pitchFamily="2" charset="-122"/>
                </a:rPr>
                <a:t>   </a:t>
              </a:r>
              <a:r>
                <a:rPr lang="en-US" altLang="zh-CN" sz="1350" b="1">
                  <a:latin typeface="Arial" panose="020B0604020202020204" pitchFamily="34" charset="0"/>
                  <a:ea typeface="SimSun" panose="02010600030101010101" pitchFamily="2" charset="-122"/>
                </a:rPr>
                <a:t>halt</a:t>
              </a:r>
              <a:endParaRPr lang="en-US" altLang="zh-CN" sz="1350"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60437" name="Line 17">
              <a:extLst>
                <a:ext uri="{FF2B5EF4-FFF2-40B4-BE49-F238E27FC236}">
                  <a16:creationId xmlns:a16="http://schemas.microsoft.com/office/drawing/2014/main" id="{C05909C0-B80B-BA4A-947D-515A5198C4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92" y="1876"/>
              <a:ext cx="720" cy="62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7866" tIns="33338" rIns="67866" bIns="33338"/>
            <a:lstStyle/>
            <a:p>
              <a:endParaRPr lang="ro-RO"/>
            </a:p>
          </p:txBody>
        </p:sp>
        <p:sp>
          <p:nvSpPr>
            <p:cNvPr id="60438" name="Line 18">
              <a:extLst>
                <a:ext uri="{FF2B5EF4-FFF2-40B4-BE49-F238E27FC236}">
                  <a16:creationId xmlns:a16="http://schemas.microsoft.com/office/drawing/2014/main" id="{48EFBB48-DF32-6943-8470-3B9953F5617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92" y="1924"/>
              <a:ext cx="720" cy="62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7866" tIns="33338" rIns="67866" bIns="33338"/>
            <a:lstStyle/>
            <a:p>
              <a:endParaRPr lang="ro-RO"/>
            </a:p>
          </p:txBody>
        </p:sp>
        <p:sp>
          <p:nvSpPr>
            <p:cNvPr id="60439" name="Line 19">
              <a:extLst>
                <a:ext uri="{FF2B5EF4-FFF2-40B4-BE49-F238E27FC236}">
                  <a16:creationId xmlns:a16="http://schemas.microsoft.com/office/drawing/2014/main" id="{2BFEE31F-8DFA-0846-B1F6-C5F1B60DE05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92" y="1972"/>
              <a:ext cx="720" cy="62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7866" tIns="33338" rIns="67866" bIns="33338"/>
            <a:lstStyle/>
            <a:p>
              <a:endParaRPr lang="ro-RO"/>
            </a:p>
          </p:txBody>
        </p:sp>
      </p:grpSp>
      <p:grpSp>
        <p:nvGrpSpPr>
          <p:cNvPr id="4" name="Group 20">
            <a:extLst>
              <a:ext uri="{FF2B5EF4-FFF2-40B4-BE49-F238E27FC236}">
                <a16:creationId xmlns:a16="http://schemas.microsoft.com/office/drawing/2014/main" id="{39E1EF0A-8BB7-5649-9B9A-BDC84CB23897}"/>
              </a:ext>
            </a:extLst>
          </p:cNvPr>
          <p:cNvGrpSpPr>
            <a:grpSpLocks/>
          </p:cNvGrpSpPr>
          <p:nvPr/>
        </p:nvGrpSpPr>
        <p:grpSpPr bwMode="auto">
          <a:xfrm>
            <a:off x="4343400" y="4227911"/>
            <a:ext cx="3252788" cy="1426369"/>
            <a:chOff x="2692" y="2836"/>
            <a:chExt cx="2736" cy="1200"/>
          </a:xfrm>
        </p:grpSpPr>
        <p:sp>
          <p:nvSpPr>
            <p:cNvPr id="60428" name="AutoShape 21">
              <a:extLst>
                <a:ext uri="{FF2B5EF4-FFF2-40B4-BE49-F238E27FC236}">
                  <a16:creationId xmlns:a16="http://schemas.microsoft.com/office/drawing/2014/main" id="{50D320A1-97EB-4B44-804E-47E08340D3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4" y="3364"/>
              <a:ext cx="2064" cy="672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blurRad="63500" dist="46662" dir="2115817" algn="ctr" rotWithShape="0">
                <a:schemeClr val="bg2">
                  <a:alpha val="74998"/>
                </a:schemeClr>
              </a:outerShdw>
            </a:effectLst>
          </p:spPr>
          <p:txBody>
            <a:bodyPr wrap="none" lIns="67866" tIns="33338" rIns="67866" bIns="33338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800"/>
            </a:p>
          </p:txBody>
        </p:sp>
        <p:sp>
          <p:nvSpPr>
            <p:cNvPr id="60429" name="AutoShape 22">
              <a:extLst>
                <a:ext uri="{FF2B5EF4-FFF2-40B4-BE49-F238E27FC236}">
                  <a16:creationId xmlns:a16="http://schemas.microsoft.com/office/drawing/2014/main" id="{F0458C76-2386-DD4F-9E5C-68EB4A15C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6" y="3316"/>
              <a:ext cx="2064" cy="672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blurRad="63500" dist="46662" dir="2115817" algn="ctr" rotWithShape="0">
                <a:schemeClr val="bg2">
                  <a:alpha val="74998"/>
                </a:schemeClr>
              </a:outerShdw>
            </a:effectLst>
          </p:spPr>
          <p:txBody>
            <a:bodyPr wrap="none" lIns="67866" tIns="33338" rIns="67866" bIns="33338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800"/>
            </a:p>
          </p:txBody>
        </p:sp>
        <p:sp>
          <p:nvSpPr>
            <p:cNvPr id="60430" name="AutoShape 23">
              <a:extLst>
                <a:ext uri="{FF2B5EF4-FFF2-40B4-BE49-F238E27FC236}">
                  <a16:creationId xmlns:a16="http://schemas.microsoft.com/office/drawing/2014/main" id="{3ECBD11B-AE92-BE42-897D-585EFED8D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8" y="3268"/>
              <a:ext cx="2064" cy="672"/>
            </a:xfrm>
            <a:prstGeom prst="roundRect">
              <a:avLst>
                <a:gd name="adj" fmla="val 16667"/>
              </a:avLst>
            </a:prstGeom>
            <a:solidFill>
              <a:srgbClr val="FFFF99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>
              <a:outerShdw blurRad="63500" dist="46662" dir="2115817" algn="ctr" rotWithShape="0">
                <a:schemeClr val="bg2">
                  <a:alpha val="74998"/>
                </a:schemeClr>
              </a:outerShdw>
            </a:effectLst>
          </p:spPr>
          <p:txBody>
            <a:bodyPr wrap="none" lIns="67866" tIns="33338" rIns="67866" bIns="33338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ro-RO" altLang="ro-RO" sz="1800"/>
            </a:p>
          </p:txBody>
        </p:sp>
        <p:sp>
          <p:nvSpPr>
            <p:cNvPr id="60431" name="Rectangle 24">
              <a:extLst>
                <a:ext uri="{FF2B5EF4-FFF2-40B4-BE49-F238E27FC236}">
                  <a16:creationId xmlns:a16="http://schemas.microsoft.com/office/drawing/2014/main" id="{CFE61791-4A94-C240-9989-DD5E1F76E2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6" y="3326"/>
              <a:ext cx="2114" cy="5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7751" tIns="33281" rIns="67751" bIns="33281">
              <a:spAutoFit/>
            </a:bodyPr>
            <a:lstStyle>
              <a:lvl1pPr defTabSz="912813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defTabSz="912813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defTabSz="912813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defTabSz="912813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defTabSz="912813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algn="ctr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algn="ctr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algn="ctr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algn="ctr" defTabSz="912813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algn="l"/>
              <a:r>
                <a:rPr lang="en-US" altLang="zh-CN" sz="1350">
                  <a:latin typeface="Arial" panose="020B0604020202020204" pitchFamily="34" charset="0"/>
                  <a:ea typeface="SimSun" panose="02010600030101010101" pitchFamily="2" charset="-122"/>
                </a:rPr>
                <a:t>if receive ABORT, decide </a:t>
              </a:r>
              <a:r>
                <a:rPr lang="en-US" altLang="zh-CN" sz="1350" i="1">
                  <a:latin typeface="Arial" panose="020B0604020202020204" pitchFamily="34" charset="0"/>
                  <a:ea typeface="SimSun" panose="02010600030101010101" pitchFamily="2" charset="-122"/>
                </a:rPr>
                <a:t>abort</a:t>
              </a:r>
            </a:p>
            <a:p>
              <a:pPr algn="l"/>
              <a:r>
                <a:rPr lang="en-US" altLang="zh-CN" sz="1350">
                  <a:latin typeface="Arial" panose="020B0604020202020204" pitchFamily="34" charset="0"/>
                  <a:ea typeface="SimSun" panose="02010600030101010101" pitchFamily="2" charset="-122"/>
                </a:rPr>
                <a:t>else decide </a:t>
              </a:r>
              <a:r>
                <a:rPr lang="en-US" altLang="zh-CN" sz="1350" i="1">
                  <a:latin typeface="Arial" panose="020B0604020202020204" pitchFamily="34" charset="0"/>
                  <a:ea typeface="SimSun" panose="02010600030101010101" pitchFamily="2" charset="-122"/>
                </a:rPr>
                <a:t>commit</a:t>
              </a:r>
            </a:p>
            <a:p>
              <a:pPr algn="l"/>
              <a:r>
                <a:rPr lang="en-US" altLang="zh-CN" sz="1350" b="1">
                  <a:latin typeface="Arial" panose="020B0604020202020204" pitchFamily="34" charset="0"/>
                  <a:ea typeface="SimSun" panose="02010600030101010101" pitchFamily="2" charset="-122"/>
                </a:rPr>
                <a:t>halt</a:t>
              </a:r>
            </a:p>
          </p:txBody>
        </p:sp>
        <p:sp>
          <p:nvSpPr>
            <p:cNvPr id="60432" name="Line 25">
              <a:extLst>
                <a:ext uri="{FF2B5EF4-FFF2-40B4-BE49-F238E27FC236}">
                  <a16:creationId xmlns:a16="http://schemas.microsoft.com/office/drawing/2014/main" id="{45F21749-104A-944C-B002-C8CD288E62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2" y="2836"/>
              <a:ext cx="576" cy="62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7866" tIns="33338" rIns="67866" bIns="33338"/>
            <a:lstStyle/>
            <a:p>
              <a:endParaRPr lang="ro-RO"/>
            </a:p>
          </p:txBody>
        </p:sp>
        <p:sp>
          <p:nvSpPr>
            <p:cNvPr id="60433" name="Line 26">
              <a:extLst>
                <a:ext uri="{FF2B5EF4-FFF2-40B4-BE49-F238E27FC236}">
                  <a16:creationId xmlns:a16="http://schemas.microsoft.com/office/drawing/2014/main" id="{2CFF44CE-E27A-E14A-8FE2-DB2BB17A26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2" y="2884"/>
              <a:ext cx="576" cy="62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7866" tIns="33338" rIns="67866" bIns="33338"/>
            <a:lstStyle/>
            <a:p>
              <a:endParaRPr lang="ro-RO"/>
            </a:p>
          </p:txBody>
        </p:sp>
        <p:sp>
          <p:nvSpPr>
            <p:cNvPr id="60434" name="Line 27">
              <a:extLst>
                <a:ext uri="{FF2B5EF4-FFF2-40B4-BE49-F238E27FC236}">
                  <a16:creationId xmlns:a16="http://schemas.microsoft.com/office/drawing/2014/main" id="{A44A3A11-BB1C-4943-A02B-2F7768555C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2" y="2932"/>
              <a:ext cx="576" cy="62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67866" tIns="33338" rIns="67866" bIns="33338"/>
            <a:lstStyle/>
            <a:p>
              <a:endParaRPr lang="ro-RO"/>
            </a:p>
          </p:txBody>
        </p:sp>
      </p:grpSp>
      <p:sp>
        <p:nvSpPr>
          <p:cNvPr id="60425" name="Text Box 28">
            <a:extLst>
              <a:ext uri="{FF2B5EF4-FFF2-40B4-BE49-F238E27FC236}">
                <a16:creationId xmlns:a16="http://schemas.microsoft.com/office/drawing/2014/main" id="{8BC8D64E-755D-2B4C-970C-03F70939BE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21707" y="1877617"/>
            <a:ext cx="136890" cy="251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751" tIns="33281" rIns="67751" bIns="33281">
            <a:spAutoFit/>
          </a:bodyPr>
          <a:lstStyle>
            <a:lvl1pPr defTabSz="91281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endParaRPr lang="zh-CN" altLang="en-US" sz="120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0426" name="Text Box 29">
            <a:extLst>
              <a:ext uri="{FF2B5EF4-FFF2-40B4-BE49-F238E27FC236}">
                <a16:creationId xmlns:a16="http://schemas.microsoft.com/office/drawing/2014/main" id="{9D4451C1-7067-8A4E-BF39-FB532B9ADA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3867" y="1814512"/>
            <a:ext cx="1040919" cy="274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751" tIns="33281" rIns="67751" bIns="33281">
            <a:spAutoFit/>
          </a:bodyPr>
          <a:lstStyle>
            <a:lvl1pPr defTabSz="91281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 sz="1350">
                <a:latin typeface="Arial" panose="020B0604020202020204" pitchFamily="34" charset="0"/>
                <a:ea typeface="SimSun" panose="02010600030101010101" pitchFamily="2" charset="-122"/>
              </a:rPr>
              <a:t>Coordinator</a:t>
            </a:r>
          </a:p>
        </p:txBody>
      </p:sp>
      <p:sp>
        <p:nvSpPr>
          <p:cNvPr id="60427" name="Text Box 30">
            <a:extLst>
              <a:ext uri="{FF2B5EF4-FFF2-40B4-BE49-F238E27FC236}">
                <a16:creationId xmlns:a16="http://schemas.microsoft.com/office/drawing/2014/main" id="{F0ACEE27-49F2-724C-9E03-7D40304BC0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2829" y="1831181"/>
            <a:ext cx="1040919" cy="274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7751" tIns="33281" rIns="67751" bIns="33281">
            <a:spAutoFit/>
          </a:bodyPr>
          <a:lstStyle>
            <a:lvl1pPr defTabSz="91281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91281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91281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91281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912813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zh-CN" sz="1350">
                <a:latin typeface="Arial" panose="020B0604020202020204" pitchFamily="34" charset="0"/>
                <a:ea typeface="SimSun" panose="02010600030101010101" pitchFamily="2" charset="-122"/>
              </a:rPr>
              <a:t>Participants</a:t>
            </a:r>
          </a:p>
        </p:txBody>
      </p:sp>
    </p:spTree>
    <p:extLst>
      <p:ext uri="{BB962C8B-B14F-4D97-AF65-F5344CB8AC3E}">
        <p14:creationId xmlns:p14="http://schemas.microsoft.com/office/powerpoint/2010/main" val="2280757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>
            <a:extLst>
              <a:ext uri="{FF2B5EF4-FFF2-40B4-BE49-F238E27FC236}">
                <a16:creationId xmlns:a16="http://schemas.microsoft.com/office/drawing/2014/main" id="{F70B5330-B5F9-D740-B6D2-9C4CAAA8F7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Two-Phase Commit</a:t>
            </a:r>
          </a:p>
        </p:txBody>
      </p:sp>
      <p:sp>
        <p:nvSpPr>
          <p:cNvPr id="61443" name="Rectangle 3">
            <a:extLst>
              <a:ext uri="{FF2B5EF4-FFF2-40B4-BE49-F238E27FC236}">
                <a16:creationId xmlns:a16="http://schemas.microsoft.com/office/drawing/2014/main" id="{2B1D4CA6-2937-C947-86F4-04E4BC4680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14475" y="4314825"/>
            <a:ext cx="6115050" cy="628650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Tx/>
              <a:buAutoNum type="alphaLcParenR"/>
            </a:pPr>
            <a:r>
              <a:rPr lang="ro-RO" altLang="zh-CN" sz="1800" dirty="0" err="1">
                <a:ea typeface="SimSun" panose="02010600030101010101" pitchFamily="2" charset="-122"/>
              </a:rPr>
              <a:t>Masina</a:t>
            </a:r>
            <a:r>
              <a:rPr lang="ro-RO" altLang="zh-CN" sz="1800" dirty="0">
                <a:ea typeface="SimSun" panose="02010600030101010101" pitchFamily="2" charset="-122"/>
              </a:rPr>
              <a:t> de </a:t>
            </a:r>
            <a:r>
              <a:rPr lang="ro-RO" altLang="zh-CN" sz="1800" dirty="0" err="1">
                <a:ea typeface="SimSun" panose="02010600030101010101" pitchFamily="2" charset="-122"/>
              </a:rPr>
              <a:t>stari</a:t>
            </a:r>
            <a:r>
              <a:rPr lang="ro-RO" altLang="zh-CN" sz="1800" dirty="0">
                <a:ea typeface="SimSun" panose="02010600030101010101" pitchFamily="2" charset="-122"/>
              </a:rPr>
              <a:t> finite pentru coordonator, in 2PC.</a:t>
            </a:r>
          </a:p>
          <a:p>
            <a:pPr marL="457200" indent="-457200">
              <a:buFontTx/>
              <a:buAutoNum type="alphaLcParenR"/>
            </a:pPr>
            <a:r>
              <a:rPr lang="ro-RO" altLang="zh-CN" sz="1800" dirty="0" err="1">
                <a:ea typeface="SimSun" panose="02010600030101010101" pitchFamily="2" charset="-122"/>
              </a:rPr>
              <a:t>Masina</a:t>
            </a:r>
            <a:r>
              <a:rPr lang="ro-RO" altLang="zh-CN" sz="1800" dirty="0">
                <a:ea typeface="SimSun" panose="02010600030101010101" pitchFamily="2" charset="-122"/>
              </a:rPr>
              <a:t> de </a:t>
            </a:r>
            <a:r>
              <a:rPr lang="ro-RO" altLang="zh-CN" sz="1800" dirty="0" err="1">
                <a:ea typeface="SimSun" panose="02010600030101010101" pitchFamily="2" charset="-122"/>
              </a:rPr>
              <a:t>stari</a:t>
            </a:r>
            <a:r>
              <a:rPr lang="ro-RO" altLang="zh-CN" sz="1800" dirty="0">
                <a:ea typeface="SimSun" panose="02010600030101010101" pitchFamily="2" charset="-122"/>
              </a:rPr>
              <a:t> finite pentru un participant.</a:t>
            </a:r>
          </a:p>
        </p:txBody>
      </p:sp>
      <p:pic>
        <p:nvPicPr>
          <p:cNvPr id="61444" name="Picture 4">
            <a:extLst>
              <a:ext uri="{FF2B5EF4-FFF2-40B4-BE49-F238E27FC236}">
                <a16:creationId xmlns:a16="http://schemas.microsoft.com/office/drawing/2014/main" id="{2B5304ED-615F-4049-92CD-C5C29E52B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9" t="46677" r="17531" b="39426"/>
          <a:stretch>
            <a:fillRect/>
          </a:stretch>
        </p:blipFill>
        <p:spPr bwMode="auto">
          <a:xfrm>
            <a:off x="1559720" y="2243137"/>
            <a:ext cx="6041231" cy="1910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352602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A9CA3630-58EE-B946-B002-547D8FD868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Two-Phase Commit</a:t>
            </a:r>
          </a:p>
        </p:txBody>
      </p:sp>
      <p:sp>
        <p:nvSpPr>
          <p:cNvPr id="64516" name="Text Box 4">
            <a:extLst>
              <a:ext uri="{FF2B5EF4-FFF2-40B4-BE49-F238E27FC236}">
                <a16:creationId xmlns:a16="http://schemas.microsoft.com/office/drawing/2014/main" id="{C23D19E5-DE31-B848-BAB9-6CD15D373A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5216" y="1240474"/>
            <a:ext cx="5465826" cy="5139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1600" b="1" dirty="0">
                <a:latin typeface="Arial" panose="020B0604020202020204" pitchFamily="34" charset="0"/>
                <a:ea typeface="SimSun" panose="02010600030101010101" pitchFamily="2" charset="-122"/>
              </a:rPr>
              <a:t>actions by coordinator: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altLang="zh-CN" sz="1600" dirty="0">
                <a:latin typeface="Arial" panose="020B0604020202020204" pitchFamily="34" charset="0"/>
                <a:ea typeface="SimSun" panose="02010600030101010101" pitchFamily="2" charset="-122"/>
              </a:rPr>
              <a:t>write START _2PC to local log;</a:t>
            </a:r>
            <a:br>
              <a:rPr lang="en-US" altLang="zh-CN" sz="1600" dirty="0">
                <a:latin typeface="Arial" panose="020B0604020202020204" pitchFamily="34" charset="0"/>
                <a:ea typeface="SimSun" panose="02010600030101010101" pitchFamily="2" charset="-122"/>
              </a:rPr>
            </a:br>
            <a:r>
              <a:rPr lang="en-US" altLang="zh-CN" sz="1600" dirty="0">
                <a:latin typeface="Arial" panose="020B0604020202020204" pitchFamily="34" charset="0"/>
                <a:ea typeface="SimSun" panose="02010600030101010101" pitchFamily="2" charset="-122"/>
              </a:rPr>
              <a:t>multicast VOTE_REQUEST to all participants;</a:t>
            </a:r>
            <a:br>
              <a:rPr lang="en-US" altLang="zh-CN" sz="1600" dirty="0">
                <a:latin typeface="Arial" panose="020B0604020202020204" pitchFamily="34" charset="0"/>
                <a:ea typeface="SimSun" panose="02010600030101010101" pitchFamily="2" charset="-122"/>
              </a:rPr>
            </a:br>
            <a:r>
              <a:rPr lang="en-US" altLang="zh-CN" sz="1600" dirty="0">
                <a:latin typeface="Arial" panose="020B0604020202020204" pitchFamily="34" charset="0"/>
                <a:ea typeface="SimSun" panose="02010600030101010101" pitchFamily="2" charset="-122"/>
              </a:rPr>
              <a:t>while not all votes have been collected {</a:t>
            </a:r>
            <a:br>
              <a:rPr lang="en-US" altLang="zh-CN" sz="1600" dirty="0">
                <a:latin typeface="Arial" panose="020B0604020202020204" pitchFamily="34" charset="0"/>
                <a:ea typeface="SimSun" panose="02010600030101010101" pitchFamily="2" charset="-122"/>
              </a:rPr>
            </a:br>
            <a:r>
              <a:rPr lang="en-US" altLang="zh-CN" sz="1600" dirty="0">
                <a:latin typeface="Arial" panose="020B0604020202020204" pitchFamily="34" charset="0"/>
                <a:ea typeface="SimSun" panose="02010600030101010101" pitchFamily="2" charset="-122"/>
              </a:rPr>
              <a:t>    wait for any incoming vote;</a:t>
            </a:r>
            <a:br>
              <a:rPr lang="en-US" altLang="zh-CN" sz="1600" dirty="0">
                <a:latin typeface="Arial" panose="020B0604020202020204" pitchFamily="34" charset="0"/>
                <a:ea typeface="SimSun" panose="02010600030101010101" pitchFamily="2" charset="-122"/>
              </a:rPr>
            </a:br>
            <a:r>
              <a:rPr lang="en-US" altLang="zh-CN" sz="1600" dirty="0">
                <a:latin typeface="Arial" panose="020B0604020202020204" pitchFamily="34" charset="0"/>
                <a:ea typeface="SimSun" panose="02010600030101010101" pitchFamily="2" charset="-122"/>
              </a:rPr>
              <a:t>    if timeout {</a:t>
            </a:r>
            <a:br>
              <a:rPr lang="en-US" altLang="zh-CN" sz="1600" dirty="0">
                <a:latin typeface="Arial" panose="020B0604020202020204" pitchFamily="34" charset="0"/>
                <a:ea typeface="SimSun" panose="02010600030101010101" pitchFamily="2" charset="-122"/>
              </a:rPr>
            </a:br>
            <a:r>
              <a:rPr lang="en-US" altLang="zh-CN" sz="1600" dirty="0">
                <a:latin typeface="Arial" panose="020B0604020202020204" pitchFamily="34" charset="0"/>
                <a:ea typeface="SimSun" panose="02010600030101010101" pitchFamily="2" charset="-122"/>
              </a:rPr>
              <a:t>        write GLOBAL_ABORT to local log;</a:t>
            </a:r>
            <a:br>
              <a:rPr lang="en-US" altLang="zh-CN" sz="1600" dirty="0">
                <a:latin typeface="Arial" panose="020B0604020202020204" pitchFamily="34" charset="0"/>
                <a:ea typeface="SimSun" panose="02010600030101010101" pitchFamily="2" charset="-122"/>
              </a:rPr>
            </a:br>
            <a:r>
              <a:rPr lang="en-US" altLang="zh-CN" sz="1600" dirty="0">
                <a:latin typeface="Arial" panose="020B0604020202020204" pitchFamily="34" charset="0"/>
                <a:ea typeface="SimSun" panose="02010600030101010101" pitchFamily="2" charset="-122"/>
              </a:rPr>
              <a:t>        multicast  GLOBAL_ABORT to all participants;</a:t>
            </a:r>
            <a:br>
              <a:rPr lang="en-US" altLang="zh-CN" sz="1600" dirty="0">
                <a:latin typeface="Arial" panose="020B0604020202020204" pitchFamily="34" charset="0"/>
                <a:ea typeface="SimSun" panose="02010600030101010101" pitchFamily="2" charset="-122"/>
              </a:rPr>
            </a:br>
            <a:r>
              <a:rPr lang="en-US" altLang="zh-CN" sz="1600" dirty="0">
                <a:latin typeface="Arial" panose="020B0604020202020204" pitchFamily="34" charset="0"/>
                <a:ea typeface="SimSun" panose="02010600030101010101" pitchFamily="2" charset="-122"/>
              </a:rPr>
              <a:t>        exit;</a:t>
            </a:r>
            <a:br>
              <a:rPr lang="en-US" altLang="zh-CN" sz="1600" dirty="0">
                <a:latin typeface="Arial" panose="020B0604020202020204" pitchFamily="34" charset="0"/>
                <a:ea typeface="SimSun" panose="02010600030101010101" pitchFamily="2" charset="-122"/>
              </a:rPr>
            </a:br>
            <a:r>
              <a:rPr lang="en-US" altLang="zh-CN" sz="1600" dirty="0">
                <a:latin typeface="Arial" panose="020B0604020202020204" pitchFamily="34" charset="0"/>
                <a:ea typeface="SimSun" panose="02010600030101010101" pitchFamily="2" charset="-122"/>
              </a:rPr>
              <a:t>    }</a:t>
            </a:r>
            <a:br>
              <a:rPr lang="en-US" altLang="zh-CN" sz="1600" dirty="0">
                <a:latin typeface="Arial" panose="020B0604020202020204" pitchFamily="34" charset="0"/>
                <a:ea typeface="SimSun" panose="02010600030101010101" pitchFamily="2" charset="-122"/>
              </a:rPr>
            </a:br>
            <a:r>
              <a:rPr lang="en-US" altLang="zh-CN" sz="1600" dirty="0">
                <a:latin typeface="Arial" panose="020B0604020202020204" pitchFamily="34" charset="0"/>
                <a:ea typeface="SimSun" panose="02010600030101010101" pitchFamily="2" charset="-122"/>
              </a:rPr>
              <a:t>    record vote;</a:t>
            </a:r>
            <a:br>
              <a:rPr lang="en-US" altLang="zh-CN" sz="1600" dirty="0">
                <a:latin typeface="Arial" panose="020B0604020202020204" pitchFamily="34" charset="0"/>
                <a:ea typeface="SimSun" panose="02010600030101010101" pitchFamily="2" charset="-122"/>
              </a:rPr>
            </a:br>
            <a:r>
              <a:rPr lang="en-US" altLang="zh-CN" sz="1600" dirty="0">
                <a:latin typeface="Arial" panose="020B0604020202020204" pitchFamily="34" charset="0"/>
                <a:ea typeface="SimSun" panose="02010600030101010101" pitchFamily="2" charset="-122"/>
              </a:rPr>
              <a:t>}</a:t>
            </a:r>
            <a:br>
              <a:rPr lang="en-US" altLang="zh-CN" sz="1600" dirty="0">
                <a:latin typeface="Arial" panose="020B0604020202020204" pitchFamily="34" charset="0"/>
                <a:ea typeface="SimSun" panose="02010600030101010101" pitchFamily="2" charset="-122"/>
              </a:rPr>
            </a:br>
            <a:r>
              <a:rPr lang="en-US" altLang="zh-CN" sz="1600" dirty="0">
                <a:latin typeface="Arial" panose="020B0604020202020204" pitchFamily="34" charset="0"/>
                <a:ea typeface="SimSun" panose="02010600030101010101" pitchFamily="2" charset="-122"/>
              </a:rPr>
              <a:t>if all participants sent VOTE_COMMIT and coordinator votes COMMIT{</a:t>
            </a:r>
            <a:br>
              <a:rPr lang="en-US" altLang="zh-CN" sz="1600" dirty="0">
                <a:latin typeface="Arial" panose="020B0604020202020204" pitchFamily="34" charset="0"/>
                <a:ea typeface="SimSun" panose="02010600030101010101" pitchFamily="2" charset="-122"/>
              </a:rPr>
            </a:br>
            <a:r>
              <a:rPr lang="en-US" altLang="zh-CN" sz="1600" dirty="0">
                <a:latin typeface="Arial" panose="020B0604020202020204" pitchFamily="34" charset="0"/>
                <a:ea typeface="SimSun" panose="02010600030101010101" pitchFamily="2" charset="-122"/>
              </a:rPr>
              <a:t>    write GLOBAL_COMMIT to local log;</a:t>
            </a:r>
            <a:br>
              <a:rPr lang="en-US" altLang="zh-CN" sz="1600" dirty="0">
                <a:latin typeface="Arial" panose="020B0604020202020204" pitchFamily="34" charset="0"/>
                <a:ea typeface="SimSun" panose="02010600030101010101" pitchFamily="2" charset="-122"/>
              </a:rPr>
            </a:br>
            <a:r>
              <a:rPr lang="en-US" altLang="zh-CN" sz="1600" dirty="0">
                <a:latin typeface="Arial" panose="020B0604020202020204" pitchFamily="34" charset="0"/>
                <a:ea typeface="SimSun" panose="02010600030101010101" pitchFamily="2" charset="-122"/>
              </a:rPr>
              <a:t>    multicast GLOBAL_COMMIT to all participants;</a:t>
            </a:r>
            <a:br>
              <a:rPr lang="en-US" altLang="zh-CN" sz="1600" dirty="0">
                <a:latin typeface="Arial" panose="020B0604020202020204" pitchFamily="34" charset="0"/>
                <a:ea typeface="SimSun" panose="02010600030101010101" pitchFamily="2" charset="-122"/>
              </a:rPr>
            </a:br>
            <a:r>
              <a:rPr lang="en-US" altLang="zh-CN" sz="1600" dirty="0">
                <a:latin typeface="Arial" panose="020B0604020202020204" pitchFamily="34" charset="0"/>
                <a:ea typeface="SimSun" panose="02010600030101010101" pitchFamily="2" charset="-122"/>
              </a:rPr>
              <a:t>} else {</a:t>
            </a:r>
            <a:br>
              <a:rPr lang="en-US" altLang="zh-CN" sz="1600" dirty="0">
                <a:latin typeface="Arial" panose="020B0604020202020204" pitchFamily="34" charset="0"/>
                <a:ea typeface="SimSun" panose="02010600030101010101" pitchFamily="2" charset="-122"/>
              </a:rPr>
            </a:br>
            <a:r>
              <a:rPr lang="en-US" altLang="zh-CN" sz="1600" dirty="0">
                <a:latin typeface="Arial" panose="020B0604020202020204" pitchFamily="34" charset="0"/>
                <a:ea typeface="SimSun" panose="02010600030101010101" pitchFamily="2" charset="-122"/>
              </a:rPr>
              <a:t>    write GLOBAL_ABORT  to local log;</a:t>
            </a:r>
            <a:br>
              <a:rPr lang="en-US" altLang="zh-CN" sz="1600" dirty="0">
                <a:latin typeface="Arial" panose="020B0604020202020204" pitchFamily="34" charset="0"/>
                <a:ea typeface="SimSun" panose="02010600030101010101" pitchFamily="2" charset="-122"/>
              </a:rPr>
            </a:br>
            <a:r>
              <a:rPr lang="en-US" altLang="zh-CN" sz="1600" dirty="0">
                <a:latin typeface="Arial" panose="020B0604020202020204" pitchFamily="34" charset="0"/>
                <a:ea typeface="SimSun" panose="02010600030101010101" pitchFamily="2" charset="-122"/>
              </a:rPr>
              <a:t>    multicast GLOBAL_ABORT to all participants;</a:t>
            </a:r>
            <a:br>
              <a:rPr lang="en-US" altLang="zh-CN" sz="1600" dirty="0">
                <a:latin typeface="Arial" panose="020B0604020202020204" pitchFamily="34" charset="0"/>
                <a:ea typeface="SimSun" panose="02010600030101010101" pitchFamily="2" charset="-122"/>
              </a:rPr>
            </a:br>
            <a:r>
              <a:rPr lang="en-US" altLang="zh-CN" sz="1600" dirty="0">
                <a:latin typeface="Arial" panose="020B0604020202020204" pitchFamily="34" charset="0"/>
                <a:ea typeface="SimSun" panose="02010600030101010101" pitchFamily="2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9869787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>
            <a:extLst>
              <a:ext uri="{FF2B5EF4-FFF2-40B4-BE49-F238E27FC236}">
                <a16:creationId xmlns:a16="http://schemas.microsoft.com/office/drawing/2014/main" id="{69A3563C-9AE3-8F4E-9335-861DB7202E4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Two-Phase Commit</a:t>
            </a:r>
          </a:p>
        </p:txBody>
      </p:sp>
      <p:sp>
        <p:nvSpPr>
          <p:cNvPr id="65540" name="Text Box 4">
            <a:extLst>
              <a:ext uri="{FF2B5EF4-FFF2-40B4-BE49-F238E27FC236}">
                <a16:creationId xmlns:a16="http://schemas.microsoft.com/office/drawing/2014/main" id="{AF78B1F0-8DD8-544F-AAA0-85BDE9C90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586" y="1153669"/>
            <a:ext cx="7205806" cy="5432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1800" b="1" dirty="0">
                <a:latin typeface="Arial" panose="020B0604020202020204" pitchFamily="34" charset="0"/>
                <a:ea typeface="SimSun" panose="02010600030101010101" pitchFamily="2" charset="-122"/>
              </a:rPr>
              <a:t>actions by participant:</a:t>
            </a:r>
            <a:endParaRPr lang="en-US" altLang="zh-CN" sz="1800" dirty="0">
              <a:latin typeface="Arial" panose="020B0604020202020204" pitchFamily="34" charset="0"/>
              <a:ea typeface="SimSun" panose="02010600030101010101" pitchFamily="2" charset="-122"/>
            </a:endParaRPr>
          </a:p>
          <a:p>
            <a:pPr algn="l" eaLnBrk="1" hangingPunct="1">
              <a:spcBef>
                <a:spcPct val="50000"/>
              </a:spcBef>
            </a:pPr>
            <a:r>
              <a:rPr lang="en-US" altLang="zh-CN" sz="1400" dirty="0">
                <a:latin typeface="Arial" panose="020B0604020202020204" pitchFamily="34" charset="0"/>
                <a:ea typeface="SimSun" panose="02010600030101010101" pitchFamily="2" charset="-122"/>
              </a:rPr>
              <a:t>write INIT to local log;</a:t>
            </a:r>
            <a:br>
              <a:rPr lang="en-US" altLang="zh-CN" sz="1400" dirty="0">
                <a:latin typeface="Arial" panose="020B0604020202020204" pitchFamily="34" charset="0"/>
                <a:ea typeface="SimSun" panose="02010600030101010101" pitchFamily="2" charset="-122"/>
              </a:rPr>
            </a:br>
            <a:r>
              <a:rPr lang="en-US" altLang="zh-CN" sz="1400" dirty="0">
                <a:latin typeface="Arial" panose="020B0604020202020204" pitchFamily="34" charset="0"/>
                <a:ea typeface="SimSun" panose="02010600030101010101" pitchFamily="2" charset="-122"/>
              </a:rPr>
              <a:t>wait for VOTE_REQUEST from coordinator;</a:t>
            </a:r>
            <a:br>
              <a:rPr lang="en-US" altLang="zh-CN" sz="1400" dirty="0">
                <a:latin typeface="Arial" panose="020B0604020202020204" pitchFamily="34" charset="0"/>
                <a:ea typeface="SimSun" panose="02010600030101010101" pitchFamily="2" charset="-122"/>
              </a:rPr>
            </a:br>
            <a:r>
              <a:rPr lang="en-US" altLang="zh-CN" sz="1400" dirty="0">
                <a:latin typeface="Arial" panose="020B0604020202020204" pitchFamily="34" charset="0"/>
                <a:ea typeface="SimSun" panose="02010600030101010101" pitchFamily="2" charset="-122"/>
              </a:rPr>
              <a:t>if timeout {</a:t>
            </a:r>
            <a:br>
              <a:rPr lang="en-US" altLang="zh-CN" sz="1400" dirty="0">
                <a:latin typeface="Arial" panose="020B0604020202020204" pitchFamily="34" charset="0"/>
                <a:ea typeface="SimSun" panose="02010600030101010101" pitchFamily="2" charset="-122"/>
              </a:rPr>
            </a:br>
            <a:r>
              <a:rPr lang="en-US" altLang="zh-CN" sz="1400" dirty="0">
                <a:latin typeface="Arial" panose="020B0604020202020204" pitchFamily="34" charset="0"/>
                <a:ea typeface="SimSun" panose="02010600030101010101" pitchFamily="2" charset="-122"/>
              </a:rPr>
              <a:t>    write VOTE_ABORT to local log;</a:t>
            </a:r>
            <a:br>
              <a:rPr lang="en-US" altLang="zh-CN" sz="1400" dirty="0">
                <a:latin typeface="Arial" panose="020B0604020202020204" pitchFamily="34" charset="0"/>
                <a:ea typeface="SimSun" panose="02010600030101010101" pitchFamily="2" charset="-122"/>
              </a:rPr>
            </a:br>
            <a:r>
              <a:rPr lang="en-US" altLang="zh-CN" sz="1400" dirty="0">
                <a:latin typeface="Arial" panose="020B0604020202020204" pitchFamily="34" charset="0"/>
                <a:ea typeface="SimSun" panose="02010600030101010101" pitchFamily="2" charset="-122"/>
              </a:rPr>
              <a:t>    exit;</a:t>
            </a:r>
            <a:br>
              <a:rPr lang="en-US" altLang="zh-CN" sz="1400" dirty="0">
                <a:latin typeface="Arial" panose="020B0604020202020204" pitchFamily="34" charset="0"/>
                <a:ea typeface="SimSun" panose="02010600030101010101" pitchFamily="2" charset="-122"/>
              </a:rPr>
            </a:br>
            <a:r>
              <a:rPr lang="en-US" altLang="zh-CN" sz="1400" dirty="0">
                <a:latin typeface="Arial" panose="020B0604020202020204" pitchFamily="34" charset="0"/>
                <a:ea typeface="SimSun" panose="02010600030101010101" pitchFamily="2" charset="-122"/>
              </a:rPr>
              <a:t>}</a:t>
            </a:r>
            <a:br>
              <a:rPr lang="en-US" altLang="zh-CN" sz="1400" dirty="0">
                <a:latin typeface="Arial" panose="020B0604020202020204" pitchFamily="34" charset="0"/>
                <a:ea typeface="SimSun" panose="02010600030101010101" pitchFamily="2" charset="-122"/>
              </a:rPr>
            </a:br>
            <a:r>
              <a:rPr lang="en-US" altLang="zh-CN" sz="1400" dirty="0">
                <a:latin typeface="Arial" panose="020B0604020202020204" pitchFamily="34" charset="0"/>
                <a:ea typeface="SimSun" panose="02010600030101010101" pitchFamily="2" charset="-122"/>
              </a:rPr>
              <a:t>if participant votes COMMIT {</a:t>
            </a:r>
            <a:br>
              <a:rPr lang="en-US" altLang="zh-CN" sz="1400" dirty="0">
                <a:latin typeface="Arial" panose="020B0604020202020204" pitchFamily="34" charset="0"/>
                <a:ea typeface="SimSun" panose="02010600030101010101" pitchFamily="2" charset="-122"/>
              </a:rPr>
            </a:br>
            <a:r>
              <a:rPr lang="en-US" altLang="zh-CN" sz="1400" dirty="0">
                <a:latin typeface="Arial" panose="020B0604020202020204" pitchFamily="34" charset="0"/>
                <a:ea typeface="SimSun" panose="02010600030101010101" pitchFamily="2" charset="-122"/>
              </a:rPr>
              <a:t>    write VOTE_COMMIT to local log;</a:t>
            </a:r>
            <a:br>
              <a:rPr lang="en-US" altLang="zh-CN" sz="1400" dirty="0">
                <a:latin typeface="Arial" panose="020B0604020202020204" pitchFamily="34" charset="0"/>
                <a:ea typeface="SimSun" panose="02010600030101010101" pitchFamily="2" charset="-122"/>
              </a:rPr>
            </a:br>
            <a:r>
              <a:rPr lang="en-US" altLang="zh-CN" sz="1400" dirty="0">
                <a:latin typeface="Arial" panose="020B0604020202020204" pitchFamily="34" charset="0"/>
                <a:ea typeface="SimSun" panose="02010600030101010101" pitchFamily="2" charset="-122"/>
              </a:rPr>
              <a:t>    send VOTE_COMMIT to coordinator;</a:t>
            </a:r>
            <a:br>
              <a:rPr lang="en-US" altLang="zh-CN" sz="1400" dirty="0">
                <a:latin typeface="Arial" panose="020B0604020202020204" pitchFamily="34" charset="0"/>
                <a:ea typeface="SimSun" panose="02010600030101010101" pitchFamily="2" charset="-122"/>
              </a:rPr>
            </a:br>
            <a:r>
              <a:rPr lang="en-US" altLang="zh-CN" sz="1400" dirty="0">
                <a:latin typeface="Arial" panose="020B0604020202020204" pitchFamily="34" charset="0"/>
                <a:ea typeface="SimSun" panose="02010600030101010101" pitchFamily="2" charset="-122"/>
              </a:rPr>
              <a:t>    wait for DECISION from coordinator;</a:t>
            </a:r>
            <a:br>
              <a:rPr lang="en-US" altLang="zh-CN" sz="1400" dirty="0">
                <a:latin typeface="Arial" panose="020B0604020202020204" pitchFamily="34" charset="0"/>
                <a:ea typeface="SimSun" panose="02010600030101010101" pitchFamily="2" charset="-122"/>
              </a:rPr>
            </a:br>
            <a:r>
              <a:rPr lang="en-US" altLang="zh-CN" sz="1400" dirty="0">
                <a:latin typeface="Arial" panose="020B0604020202020204" pitchFamily="34" charset="0"/>
                <a:ea typeface="SimSun" panose="02010600030101010101" pitchFamily="2" charset="-122"/>
              </a:rPr>
              <a:t>    if timeout {</a:t>
            </a:r>
            <a:br>
              <a:rPr lang="en-US" altLang="zh-CN" sz="1400" dirty="0">
                <a:latin typeface="Arial" panose="020B0604020202020204" pitchFamily="34" charset="0"/>
                <a:ea typeface="SimSun" panose="02010600030101010101" pitchFamily="2" charset="-122"/>
              </a:rPr>
            </a:br>
            <a:r>
              <a:rPr lang="en-US" altLang="zh-CN" sz="1400" dirty="0">
                <a:latin typeface="Arial" panose="020B0604020202020204" pitchFamily="34" charset="0"/>
                <a:ea typeface="SimSun" panose="02010600030101010101" pitchFamily="2" charset="-122"/>
              </a:rPr>
              <a:t>        multicast DECISION_REQUEST to other participants;</a:t>
            </a:r>
            <a:br>
              <a:rPr lang="en-US" altLang="zh-CN" sz="1400" dirty="0">
                <a:latin typeface="Arial" panose="020B0604020202020204" pitchFamily="34" charset="0"/>
                <a:ea typeface="SimSun" panose="02010600030101010101" pitchFamily="2" charset="-122"/>
              </a:rPr>
            </a:br>
            <a:r>
              <a:rPr lang="en-US" altLang="zh-CN" sz="1400" dirty="0">
                <a:latin typeface="Arial" panose="020B0604020202020204" pitchFamily="34" charset="0"/>
                <a:ea typeface="SimSun" panose="02010600030101010101" pitchFamily="2" charset="-122"/>
              </a:rPr>
              <a:t>        wait until DECISION is received; /* remain blocked */</a:t>
            </a:r>
            <a:br>
              <a:rPr lang="en-US" altLang="zh-CN" sz="1400" dirty="0">
                <a:latin typeface="Arial" panose="020B0604020202020204" pitchFamily="34" charset="0"/>
                <a:ea typeface="SimSun" panose="02010600030101010101" pitchFamily="2" charset="-122"/>
              </a:rPr>
            </a:br>
            <a:r>
              <a:rPr lang="en-US" altLang="zh-CN" sz="1400" dirty="0">
                <a:latin typeface="Arial" panose="020B0604020202020204" pitchFamily="34" charset="0"/>
                <a:ea typeface="SimSun" panose="02010600030101010101" pitchFamily="2" charset="-122"/>
              </a:rPr>
              <a:t>        write DECISION to local log;</a:t>
            </a:r>
            <a:br>
              <a:rPr lang="en-US" altLang="zh-CN" sz="1400" dirty="0">
                <a:latin typeface="Arial" panose="020B0604020202020204" pitchFamily="34" charset="0"/>
                <a:ea typeface="SimSun" panose="02010600030101010101" pitchFamily="2" charset="-122"/>
              </a:rPr>
            </a:br>
            <a:r>
              <a:rPr lang="en-US" altLang="zh-CN" sz="1400" dirty="0">
                <a:latin typeface="Arial" panose="020B0604020202020204" pitchFamily="34" charset="0"/>
                <a:ea typeface="SimSun" panose="02010600030101010101" pitchFamily="2" charset="-122"/>
              </a:rPr>
              <a:t>    }</a:t>
            </a:r>
            <a:br>
              <a:rPr lang="en-US" altLang="zh-CN" sz="1400" dirty="0">
                <a:latin typeface="Arial" panose="020B0604020202020204" pitchFamily="34" charset="0"/>
                <a:ea typeface="SimSun" panose="02010600030101010101" pitchFamily="2" charset="-122"/>
              </a:rPr>
            </a:br>
            <a:r>
              <a:rPr lang="en-US" altLang="zh-CN" sz="1400" dirty="0">
                <a:latin typeface="Arial" panose="020B0604020202020204" pitchFamily="34" charset="0"/>
                <a:ea typeface="SimSun" panose="02010600030101010101" pitchFamily="2" charset="-122"/>
              </a:rPr>
              <a:t>    if DECISION == GLOBAL_COMMIT</a:t>
            </a:r>
            <a:br>
              <a:rPr lang="en-US" altLang="zh-CN" sz="1400" dirty="0">
                <a:latin typeface="Arial" panose="020B0604020202020204" pitchFamily="34" charset="0"/>
                <a:ea typeface="SimSun" panose="02010600030101010101" pitchFamily="2" charset="-122"/>
              </a:rPr>
            </a:br>
            <a:r>
              <a:rPr lang="en-US" altLang="zh-CN" sz="1400" dirty="0">
                <a:latin typeface="Arial" panose="020B0604020202020204" pitchFamily="34" charset="0"/>
                <a:ea typeface="SimSun" panose="02010600030101010101" pitchFamily="2" charset="-122"/>
              </a:rPr>
              <a:t>        write GLOBAL_COMMIT to local log;</a:t>
            </a:r>
            <a:br>
              <a:rPr lang="en-US" altLang="zh-CN" sz="1400" dirty="0">
                <a:latin typeface="Arial" panose="020B0604020202020204" pitchFamily="34" charset="0"/>
                <a:ea typeface="SimSun" panose="02010600030101010101" pitchFamily="2" charset="-122"/>
              </a:rPr>
            </a:br>
            <a:r>
              <a:rPr lang="en-US" altLang="zh-CN" sz="1400" dirty="0">
                <a:latin typeface="Arial" panose="020B0604020202020204" pitchFamily="34" charset="0"/>
                <a:ea typeface="SimSun" panose="02010600030101010101" pitchFamily="2" charset="-122"/>
              </a:rPr>
              <a:t>    else if DECISION == GLOBAL_ABORT</a:t>
            </a:r>
            <a:br>
              <a:rPr lang="en-US" altLang="zh-CN" sz="1400" dirty="0">
                <a:latin typeface="Arial" panose="020B0604020202020204" pitchFamily="34" charset="0"/>
                <a:ea typeface="SimSun" panose="02010600030101010101" pitchFamily="2" charset="-122"/>
              </a:rPr>
            </a:br>
            <a:r>
              <a:rPr lang="en-US" altLang="zh-CN" sz="1400" dirty="0">
                <a:latin typeface="Arial" panose="020B0604020202020204" pitchFamily="34" charset="0"/>
                <a:ea typeface="SimSun" panose="02010600030101010101" pitchFamily="2" charset="-122"/>
              </a:rPr>
              <a:t>        write GLOBAL_ABORT to local log;</a:t>
            </a:r>
            <a:br>
              <a:rPr lang="en-US" altLang="zh-CN" sz="1400" dirty="0">
                <a:latin typeface="Arial" panose="020B0604020202020204" pitchFamily="34" charset="0"/>
                <a:ea typeface="SimSun" panose="02010600030101010101" pitchFamily="2" charset="-122"/>
              </a:rPr>
            </a:br>
            <a:r>
              <a:rPr lang="en-US" altLang="zh-CN" sz="1400" dirty="0">
                <a:latin typeface="Arial" panose="020B0604020202020204" pitchFamily="34" charset="0"/>
                <a:ea typeface="SimSun" panose="02010600030101010101" pitchFamily="2" charset="-122"/>
              </a:rPr>
              <a:t>} else {</a:t>
            </a:r>
            <a:br>
              <a:rPr lang="en-US" altLang="zh-CN" sz="1400" dirty="0">
                <a:latin typeface="Arial" panose="020B0604020202020204" pitchFamily="34" charset="0"/>
                <a:ea typeface="SimSun" panose="02010600030101010101" pitchFamily="2" charset="-122"/>
              </a:rPr>
            </a:br>
            <a:r>
              <a:rPr lang="en-US" altLang="zh-CN" sz="1400" dirty="0">
                <a:latin typeface="Arial" panose="020B0604020202020204" pitchFamily="34" charset="0"/>
                <a:ea typeface="SimSun" panose="02010600030101010101" pitchFamily="2" charset="-122"/>
              </a:rPr>
              <a:t>    write VOTE_ABORT to local log;</a:t>
            </a:r>
            <a:br>
              <a:rPr lang="en-US" altLang="zh-CN" sz="1400" dirty="0">
                <a:latin typeface="Arial" panose="020B0604020202020204" pitchFamily="34" charset="0"/>
                <a:ea typeface="SimSun" panose="02010600030101010101" pitchFamily="2" charset="-122"/>
              </a:rPr>
            </a:br>
            <a:r>
              <a:rPr lang="en-US" altLang="zh-CN" sz="1400" dirty="0">
                <a:latin typeface="Arial" panose="020B0604020202020204" pitchFamily="34" charset="0"/>
                <a:ea typeface="SimSun" panose="02010600030101010101" pitchFamily="2" charset="-122"/>
              </a:rPr>
              <a:t>    send  VOTE ABORT to coordinator;</a:t>
            </a:r>
            <a:br>
              <a:rPr lang="en-US" altLang="zh-CN" sz="1400" dirty="0">
                <a:latin typeface="Arial" panose="020B0604020202020204" pitchFamily="34" charset="0"/>
                <a:ea typeface="SimSun" panose="02010600030101010101" pitchFamily="2" charset="-122"/>
              </a:rPr>
            </a:br>
            <a:r>
              <a:rPr lang="en-US" altLang="zh-CN" sz="1400" dirty="0">
                <a:latin typeface="Arial" panose="020B0604020202020204" pitchFamily="34" charset="0"/>
                <a:ea typeface="SimSun" panose="02010600030101010101" pitchFamily="2" charset="-122"/>
              </a:rPr>
              <a:t>}</a:t>
            </a:r>
            <a:endParaRPr lang="en-US" altLang="zh-CN" sz="1400" b="1" dirty="0"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7301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8F4CA79D-1A0E-2641-A320-347CDFB0DB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ea typeface="SimSun" panose="02010600030101010101" pitchFamily="2" charset="-122"/>
              </a:rPr>
              <a:t>Two-Phase Commit</a:t>
            </a:r>
          </a:p>
        </p:txBody>
      </p:sp>
      <p:sp>
        <p:nvSpPr>
          <p:cNvPr id="66563" name="Rectangle 3">
            <a:extLst>
              <a:ext uri="{FF2B5EF4-FFF2-40B4-BE49-F238E27FC236}">
                <a16:creationId xmlns:a16="http://schemas.microsoft.com/office/drawing/2014/main" id="{4B3CA3C6-2D6F-444D-89DD-80289C98CA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143000" y="4775597"/>
            <a:ext cx="6858000" cy="62865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buFontTx/>
              <a:buNone/>
            </a:pPr>
            <a:r>
              <a:rPr lang="en-US" altLang="zh-CN">
                <a:ea typeface="SimSun" panose="02010600030101010101" pitchFamily="2" charset="-122"/>
              </a:rPr>
              <a:t>Steps taken by participant process for handling incoming decision requests.</a:t>
            </a:r>
          </a:p>
        </p:txBody>
      </p:sp>
      <p:sp>
        <p:nvSpPr>
          <p:cNvPr id="66564" name="Text Box 4">
            <a:extLst>
              <a:ext uri="{FF2B5EF4-FFF2-40B4-BE49-F238E27FC236}">
                <a16:creationId xmlns:a16="http://schemas.microsoft.com/office/drawing/2014/main" id="{A3E8ED52-9692-5644-8D45-A4F6911975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6678" y="2144316"/>
            <a:ext cx="6004322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>
              <a:spcBef>
                <a:spcPct val="50000"/>
              </a:spcBef>
            </a:pPr>
            <a:r>
              <a:rPr lang="en-US" altLang="zh-CN" sz="1200" b="1">
                <a:latin typeface="Arial" panose="020B0604020202020204" pitchFamily="34" charset="0"/>
                <a:ea typeface="SimSun" panose="02010600030101010101" pitchFamily="2" charset="-122"/>
              </a:rPr>
              <a:t>actions for handling decision requests: </a:t>
            </a:r>
            <a:r>
              <a:rPr lang="en-US" altLang="zh-CN" sz="1200">
                <a:latin typeface="Arial" panose="020B0604020202020204" pitchFamily="34" charset="0"/>
                <a:ea typeface="SimSun" panose="02010600030101010101" pitchFamily="2" charset="-122"/>
              </a:rPr>
              <a:t>/* executed by separate thread */</a:t>
            </a:r>
          </a:p>
          <a:p>
            <a:pPr algn="l" eaLnBrk="1" hangingPunct="1">
              <a:spcBef>
                <a:spcPct val="50000"/>
              </a:spcBef>
            </a:pPr>
            <a:r>
              <a:rPr lang="en-US" altLang="zh-CN" sz="1200">
                <a:latin typeface="Arial" panose="020B0604020202020204" pitchFamily="34" charset="0"/>
                <a:ea typeface="SimSun" panose="02010600030101010101" pitchFamily="2" charset="-122"/>
              </a:rPr>
              <a:t>while true {</a:t>
            </a:r>
            <a:br>
              <a:rPr lang="en-US" altLang="zh-CN" sz="1200">
                <a:latin typeface="Arial" panose="020B0604020202020204" pitchFamily="34" charset="0"/>
                <a:ea typeface="SimSun" panose="02010600030101010101" pitchFamily="2" charset="-122"/>
              </a:rPr>
            </a:br>
            <a:r>
              <a:rPr lang="en-US" altLang="zh-CN" sz="1200">
                <a:latin typeface="Arial" panose="020B0604020202020204" pitchFamily="34" charset="0"/>
                <a:ea typeface="SimSun" panose="02010600030101010101" pitchFamily="2" charset="-122"/>
              </a:rPr>
              <a:t>    wait until any incoming DECISION_REQUEST is received; /* remain blocked */</a:t>
            </a:r>
            <a:br>
              <a:rPr lang="en-US" altLang="zh-CN" sz="1200">
                <a:latin typeface="Arial" panose="020B0604020202020204" pitchFamily="34" charset="0"/>
                <a:ea typeface="SimSun" panose="02010600030101010101" pitchFamily="2" charset="-122"/>
              </a:rPr>
            </a:br>
            <a:r>
              <a:rPr lang="en-US" altLang="zh-CN" sz="1200">
                <a:latin typeface="Arial" panose="020B0604020202020204" pitchFamily="34" charset="0"/>
                <a:ea typeface="SimSun" panose="02010600030101010101" pitchFamily="2" charset="-122"/>
              </a:rPr>
              <a:t>    read most recently recorded STATE from the local log;</a:t>
            </a:r>
            <a:br>
              <a:rPr lang="en-US" altLang="zh-CN" sz="1200">
                <a:latin typeface="Arial" panose="020B0604020202020204" pitchFamily="34" charset="0"/>
                <a:ea typeface="SimSun" panose="02010600030101010101" pitchFamily="2" charset="-122"/>
              </a:rPr>
            </a:br>
            <a:r>
              <a:rPr lang="en-US" altLang="zh-CN" sz="1200">
                <a:latin typeface="Arial" panose="020B0604020202020204" pitchFamily="34" charset="0"/>
                <a:ea typeface="SimSun" panose="02010600030101010101" pitchFamily="2" charset="-122"/>
              </a:rPr>
              <a:t>    if STATE == GLOBAL_COMMIT</a:t>
            </a:r>
            <a:br>
              <a:rPr lang="en-US" altLang="zh-CN" sz="1200">
                <a:latin typeface="Arial" panose="020B0604020202020204" pitchFamily="34" charset="0"/>
                <a:ea typeface="SimSun" panose="02010600030101010101" pitchFamily="2" charset="-122"/>
              </a:rPr>
            </a:br>
            <a:r>
              <a:rPr lang="en-US" altLang="zh-CN" sz="1200">
                <a:latin typeface="Arial" panose="020B0604020202020204" pitchFamily="34" charset="0"/>
                <a:ea typeface="SimSun" panose="02010600030101010101" pitchFamily="2" charset="-122"/>
              </a:rPr>
              <a:t>        send GLOBAL_COMMIT to requesting participant;</a:t>
            </a:r>
            <a:br>
              <a:rPr lang="en-US" altLang="zh-CN" sz="1200">
                <a:latin typeface="Arial" panose="020B0604020202020204" pitchFamily="34" charset="0"/>
                <a:ea typeface="SimSun" panose="02010600030101010101" pitchFamily="2" charset="-122"/>
              </a:rPr>
            </a:br>
            <a:r>
              <a:rPr lang="en-US" altLang="zh-CN" sz="1200">
                <a:latin typeface="Arial" panose="020B0604020202020204" pitchFamily="34" charset="0"/>
                <a:ea typeface="SimSun" panose="02010600030101010101" pitchFamily="2" charset="-122"/>
              </a:rPr>
              <a:t>    else if STATE == INIT or STATE == GLOBAL_ABORT</a:t>
            </a:r>
            <a:br>
              <a:rPr lang="en-US" altLang="zh-CN" sz="1200">
                <a:latin typeface="Arial" panose="020B0604020202020204" pitchFamily="34" charset="0"/>
                <a:ea typeface="SimSun" panose="02010600030101010101" pitchFamily="2" charset="-122"/>
              </a:rPr>
            </a:br>
            <a:r>
              <a:rPr lang="en-US" altLang="zh-CN" sz="1200">
                <a:latin typeface="Arial" panose="020B0604020202020204" pitchFamily="34" charset="0"/>
                <a:ea typeface="SimSun" panose="02010600030101010101" pitchFamily="2" charset="-122"/>
              </a:rPr>
              <a:t>        send GLOBAL_ABORT to requesting participant;</a:t>
            </a:r>
            <a:br>
              <a:rPr lang="en-US" altLang="zh-CN" sz="1200">
                <a:latin typeface="Arial" panose="020B0604020202020204" pitchFamily="34" charset="0"/>
                <a:ea typeface="SimSun" panose="02010600030101010101" pitchFamily="2" charset="-122"/>
              </a:rPr>
            </a:br>
            <a:r>
              <a:rPr lang="en-US" altLang="zh-CN" sz="1200">
                <a:latin typeface="Arial" panose="020B0604020202020204" pitchFamily="34" charset="0"/>
                <a:ea typeface="SimSun" panose="02010600030101010101" pitchFamily="2" charset="-122"/>
              </a:rPr>
              <a:t>    else</a:t>
            </a:r>
            <a:br>
              <a:rPr lang="en-US" altLang="zh-CN" sz="1200">
                <a:latin typeface="Arial" panose="020B0604020202020204" pitchFamily="34" charset="0"/>
                <a:ea typeface="SimSun" panose="02010600030101010101" pitchFamily="2" charset="-122"/>
              </a:rPr>
            </a:br>
            <a:r>
              <a:rPr lang="en-US" altLang="zh-CN" sz="1200">
                <a:latin typeface="Arial" panose="020B0604020202020204" pitchFamily="34" charset="0"/>
                <a:ea typeface="SimSun" panose="02010600030101010101" pitchFamily="2" charset="-122"/>
              </a:rPr>
              <a:t>        skip;  /* participant remains blocked */</a:t>
            </a:r>
          </a:p>
        </p:txBody>
      </p:sp>
    </p:spTree>
    <p:extLst>
      <p:ext uri="{BB962C8B-B14F-4D97-AF65-F5344CB8AC3E}">
        <p14:creationId xmlns:p14="http://schemas.microsoft.com/office/powerpoint/2010/main" val="2077842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7EBEE-E66E-BE4F-A711-07A51AC84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33BA8D-8214-D547-B332-EB9037F82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13E9BE-2898-1145-9068-702885E6A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636"/>
            <a:ext cx="9144000" cy="638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257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94949" y="485598"/>
            <a:ext cx="591883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5" dirty="0" err="1"/>
              <a:t>Algoritmul</a:t>
            </a:r>
            <a:r>
              <a:rPr lang="en-US" spc="-5" dirty="0"/>
              <a:t> </a:t>
            </a:r>
            <a:r>
              <a:rPr i="1" dirty="0"/>
              <a:t>raft</a:t>
            </a:r>
            <a:r>
              <a:rPr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dirty="0" err="1"/>
              <a:t>consens</a:t>
            </a:r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8562213" y="218058"/>
            <a:ext cx="223520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34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3715" y="1498853"/>
            <a:ext cx="7907020" cy="81368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60045" marR="5080" indent="-347980">
              <a:lnSpc>
                <a:spcPct val="100000"/>
              </a:lnSpc>
              <a:spcBef>
                <a:spcPts val="105"/>
              </a:spcBef>
            </a:pPr>
            <a:r>
              <a:rPr lang="ro-RO" sz="2600" dirty="0">
                <a:solidFill>
                  <a:srgbClr val="0092EE"/>
                </a:solidFill>
                <a:latin typeface="Courier New"/>
                <a:cs typeface="Courier New"/>
              </a:rPr>
              <a:t>o </a:t>
            </a:r>
            <a:r>
              <a:rPr lang="ro-RO" sz="2600" dirty="0">
                <a:solidFill>
                  <a:srgbClr val="253138"/>
                </a:solidFill>
                <a:latin typeface="Arial"/>
                <a:cs typeface="Arial"/>
              </a:rPr>
              <a:t>Raft este un algoritm dovedit a </a:t>
            </a:r>
            <a:r>
              <a:rPr lang="ro-RO" sz="2600" dirty="0" err="1">
                <a:solidFill>
                  <a:srgbClr val="253138"/>
                </a:solidFill>
                <a:latin typeface="Arial"/>
                <a:cs typeface="Arial"/>
              </a:rPr>
              <a:t>functiona</a:t>
            </a:r>
            <a:r>
              <a:rPr lang="ro-RO" sz="2600" dirty="0">
                <a:solidFill>
                  <a:srgbClr val="253138"/>
                </a:solidFill>
                <a:latin typeface="Arial"/>
                <a:cs typeface="Arial"/>
              </a:rPr>
              <a:t> corect, si care asigura </a:t>
            </a:r>
            <a:r>
              <a:rPr lang="ro-RO" sz="2600" i="1" dirty="0" err="1">
                <a:solidFill>
                  <a:srgbClr val="253138"/>
                </a:solidFill>
                <a:latin typeface="Arial"/>
                <a:cs typeface="Arial"/>
              </a:rPr>
              <a:t>strong</a:t>
            </a:r>
            <a:r>
              <a:rPr lang="ro-RO" sz="2600" i="1" dirty="0">
                <a:solidFill>
                  <a:srgbClr val="253138"/>
                </a:solidFill>
                <a:latin typeface="Arial"/>
                <a:cs typeface="Arial"/>
              </a:rPr>
              <a:t> </a:t>
            </a:r>
            <a:r>
              <a:rPr lang="ro-RO" sz="2600" i="1" dirty="0" err="1">
                <a:solidFill>
                  <a:srgbClr val="253138"/>
                </a:solidFill>
                <a:latin typeface="Arial"/>
                <a:cs typeface="Arial"/>
              </a:rPr>
              <a:t>consistency</a:t>
            </a:r>
            <a:endParaRPr lang="ro-RO" sz="2600" i="1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69773" y="5135809"/>
            <a:ext cx="8204200" cy="81304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60045" marR="5080" indent="-347980">
              <a:lnSpc>
                <a:spcPct val="100000"/>
              </a:lnSpc>
              <a:spcBef>
                <a:spcPts val="100"/>
              </a:spcBef>
            </a:pPr>
            <a:r>
              <a:rPr sz="2600" dirty="0">
                <a:solidFill>
                  <a:srgbClr val="0092EE"/>
                </a:solidFill>
                <a:latin typeface="Courier New"/>
                <a:cs typeface="Courier New"/>
              </a:rPr>
              <a:t>o </a:t>
            </a:r>
            <a:r>
              <a:rPr lang="en-US" sz="2600" dirty="0" err="1">
                <a:solidFill>
                  <a:srgbClr val="253138"/>
                </a:solidFill>
                <a:latin typeface="Arial"/>
                <a:cs typeface="Arial"/>
              </a:rPr>
              <a:t>Exista</a:t>
            </a:r>
            <a:r>
              <a:rPr lang="en-US" sz="2600" dirty="0">
                <a:solidFill>
                  <a:srgbClr val="253138"/>
                </a:solidFill>
                <a:latin typeface="Arial"/>
                <a:cs typeface="Arial"/>
              </a:rPr>
              <a:t> </a:t>
            </a:r>
            <a:r>
              <a:rPr lang="en-US" sz="2600" dirty="0" err="1">
                <a:solidFill>
                  <a:srgbClr val="253138"/>
                </a:solidFill>
                <a:latin typeface="Arial"/>
                <a:cs typeface="Arial"/>
              </a:rPr>
              <a:t>si</a:t>
            </a:r>
            <a:r>
              <a:rPr lang="en-US" sz="2600" dirty="0">
                <a:solidFill>
                  <a:srgbClr val="253138"/>
                </a:solidFill>
                <a:latin typeface="Arial"/>
                <a:cs typeface="Arial"/>
              </a:rPr>
              <a:t> </a:t>
            </a:r>
            <a:r>
              <a:rPr lang="en-US" sz="2600" dirty="0" err="1">
                <a:solidFill>
                  <a:srgbClr val="253138"/>
                </a:solidFill>
                <a:latin typeface="Arial"/>
                <a:cs typeface="Arial"/>
              </a:rPr>
              <a:t>alti</a:t>
            </a:r>
            <a:r>
              <a:rPr lang="en-US" sz="2600" dirty="0">
                <a:solidFill>
                  <a:srgbClr val="253138"/>
                </a:solidFill>
                <a:latin typeface="Arial"/>
                <a:cs typeface="Arial"/>
              </a:rPr>
              <a:t> </a:t>
            </a:r>
            <a:r>
              <a:rPr lang="en-US" sz="2600" dirty="0" err="1">
                <a:solidFill>
                  <a:srgbClr val="253138"/>
                </a:solidFill>
                <a:latin typeface="Arial"/>
                <a:cs typeface="Arial"/>
              </a:rPr>
              <a:t>algoritmi</a:t>
            </a:r>
            <a:r>
              <a:rPr lang="en-US" sz="2600" dirty="0">
                <a:solidFill>
                  <a:srgbClr val="253138"/>
                </a:solidFill>
                <a:latin typeface="Arial"/>
                <a:cs typeface="Arial"/>
              </a:rPr>
              <a:t> </a:t>
            </a:r>
            <a:r>
              <a:rPr lang="en-US" sz="2600" dirty="0" err="1">
                <a:solidFill>
                  <a:srgbClr val="253138"/>
                </a:solidFill>
                <a:latin typeface="Arial"/>
                <a:cs typeface="Arial"/>
              </a:rPr>
              <a:t>pentru</a:t>
            </a:r>
            <a:r>
              <a:rPr lang="en-US" sz="2600" dirty="0">
                <a:solidFill>
                  <a:srgbClr val="253138"/>
                </a:solidFill>
                <a:latin typeface="Arial"/>
                <a:cs typeface="Arial"/>
              </a:rPr>
              <a:t> </a:t>
            </a:r>
            <a:r>
              <a:rPr lang="en-US" sz="2600" dirty="0" err="1">
                <a:solidFill>
                  <a:srgbClr val="253138"/>
                </a:solidFill>
                <a:latin typeface="Arial"/>
                <a:cs typeface="Arial"/>
              </a:rPr>
              <a:t>stabilirea</a:t>
            </a:r>
            <a:r>
              <a:rPr lang="en-US" sz="2600" dirty="0">
                <a:solidFill>
                  <a:srgbClr val="253138"/>
                </a:solidFill>
                <a:latin typeface="Arial"/>
                <a:cs typeface="Arial"/>
              </a:rPr>
              <a:t> </a:t>
            </a:r>
            <a:r>
              <a:rPr lang="en-US" sz="2600" dirty="0" err="1">
                <a:solidFill>
                  <a:srgbClr val="253138"/>
                </a:solidFill>
                <a:latin typeface="Arial"/>
                <a:cs typeface="Arial"/>
              </a:rPr>
              <a:t>consensului</a:t>
            </a:r>
            <a:r>
              <a:rPr lang="en-US" sz="2600" dirty="0">
                <a:solidFill>
                  <a:srgbClr val="253138"/>
                </a:solidFill>
                <a:latin typeface="Arial"/>
                <a:cs typeface="Arial"/>
              </a:rPr>
              <a:t>, </a:t>
            </a:r>
            <a:r>
              <a:rPr lang="en-US" sz="2600" dirty="0" err="1">
                <a:solidFill>
                  <a:srgbClr val="253138"/>
                </a:solidFill>
                <a:latin typeface="Arial"/>
                <a:cs typeface="Arial"/>
              </a:rPr>
              <a:t>cel</a:t>
            </a:r>
            <a:r>
              <a:rPr lang="en-US" sz="2600" dirty="0">
                <a:solidFill>
                  <a:srgbClr val="253138"/>
                </a:solidFill>
                <a:latin typeface="Arial"/>
                <a:cs typeface="Arial"/>
              </a:rPr>
              <a:t> </a:t>
            </a:r>
            <a:r>
              <a:rPr lang="en-US" sz="2600" dirty="0" err="1">
                <a:solidFill>
                  <a:srgbClr val="253138"/>
                </a:solidFill>
                <a:latin typeface="Arial"/>
                <a:cs typeface="Arial"/>
              </a:rPr>
              <a:t>mai</a:t>
            </a:r>
            <a:r>
              <a:rPr lang="en-US" sz="2600" dirty="0">
                <a:solidFill>
                  <a:srgbClr val="253138"/>
                </a:solidFill>
                <a:latin typeface="Arial"/>
                <a:cs typeface="Arial"/>
              </a:rPr>
              <a:t> </a:t>
            </a:r>
            <a:r>
              <a:rPr lang="en-US" sz="2600" dirty="0" err="1">
                <a:solidFill>
                  <a:srgbClr val="253138"/>
                </a:solidFill>
                <a:latin typeface="Arial"/>
                <a:cs typeface="Arial"/>
              </a:rPr>
              <a:t>renumit</a:t>
            </a:r>
            <a:r>
              <a:rPr lang="en-US" sz="2600" dirty="0">
                <a:solidFill>
                  <a:srgbClr val="253138"/>
                </a:solidFill>
                <a:latin typeface="Arial"/>
                <a:cs typeface="Arial"/>
              </a:rPr>
              <a:t> </a:t>
            </a:r>
            <a:r>
              <a:rPr lang="en-US" sz="2600" dirty="0" err="1">
                <a:solidFill>
                  <a:srgbClr val="253138"/>
                </a:solidFill>
                <a:latin typeface="Arial"/>
                <a:cs typeface="Arial"/>
              </a:rPr>
              <a:t>fiind</a:t>
            </a:r>
            <a:r>
              <a:rPr lang="en-US" sz="2600" dirty="0">
                <a:solidFill>
                  <a:srgbClr val="253138"/>
                </a:solidFill>
                <a:latin typeface="Arial"/>
                <a:cs typeface="Arial"/>
              </a:rPr>
              <a:t> </a:t>
            </a:r>
            <a:r>
              <a:rPr sz="2600" i="1" dirty="0" err="1">
                <a:solidFill>
                  <a:srgbClr val="253138"/>
                </a:solidFill>
                <a:latin typeface="Arial"/>
                <a:cs typeface="Arial"/>
              </a:rPr>
              <a:t>paxos</a:t>
            </a:r>
            <a:endParaRPr sz="2600" i="1" dirty="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14066" y="1905695"/>
            <a:ext cx="3515867" cy="33512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0009906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KE-OFF DISPLAYTYPE" val="0"/>
  <p:tag name="THINKCELLUNDODONOTDELETE" val="2"/>
</p:tagLst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0D3D65"/>
      </a:dk2>
      <a:lt2>
        <a:srgbClr val="BE0009"/>
      </a:lt2>
      <a:accent1>
        <a:srgbClr val="1C4C74"/>
      </a:accent1>
      <a:accent2>
        <a:srgbClr val="2C6D92"/>
      </a:accent2>
      <a:accent3>
        <a:srgbClr val="FFFFFF"/>
      </a:accent3>
      <a:accent4>
        <a:srgbClr val="000000"/>
      </a:accent4>
      <a:accent5>
        <a:srgbClr val="ABB2BC"/>
      </a:accent5>
      <a:accent6>
        <a:srgbClr val="276284"/>
      </a:accent6>
      <a:hlink>
        <a:srgbClr val="4797B9"/>
      </a:hlink>
      <a:folHlink>
        <a:srgbClr val="65C3E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D3D65"/>
        </a:dk2>
        <a:lt2>
          <a:srgbClr val="BE0009"/>
        </a:lt2>
        <a:accent1>
          <a:srgbClr val="1C4C74"/>
        </a:accent1>
        <a:accent2>
          <a:srgbClr val="2C6D92"/>
        </a:accent2>
        <a:accent3>
          <a:srgbClr val="FFFFFF"/>
        </a:accent3>
        <a:accent4>
          <a:srgbClr val="000000"/>
        </a:accent4>
        <a:accent5>
          <a:srgbClr val="ABB2BC"/>
        </a:accent5>
        <a:accent6>
          <a:srgbClr val="276284"/>
        </a:accent6>
        <a:hlink>
          <a:srgbClr val="4797B9"/>
        </a:hlink>
        <a:folHlink>
          <a:srgbClr val="65C3E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6663</TotalTime>
  <Words>4999</Words>
  <Application>Microsoft Macintosh PowerPoint</Application>
  <PresentationFormat>On-screen Show (4:3)</PresentationFormat>
  <Paragraphs>838</Paragraphs>
  <Slides>78</Slides>
  <Notes>15</Notes>
  <HiddenSlides>1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90" baseType="lpstr">
      <vt:lpstr>Arial</vt:lpstr>
      <vt:lpstr>Cambria Math</vt:lpstr>
      <vt:lpstr>Consolas</vt:lpstr>
      <vt:lpstr>Courier New</vt:lpstr>
      <vt:lpstr>Lucida Grande</vt:lpstr>
      <vt:lpstr>proxima</vt:lpstr>
      <vt:lpstr>Roboto Slab</vt:lpstr>
      <vt:lpstr>Source Sans Pro</vt:lpstr>
      <vt:lpstr>Times</vt:lpstr>
      <vt:lpstr>Times New Roman</vt:lpstr>
      <vt:lpstr>Wingdings</vt:lpstr>
      <vt:lpstr>Standarddesign</vt:lpstr>
      <vt:lpstr>Algoritmi Paraleli și Distribuiți  Algoritmi pentru sisteme  tolerante la defecte</vt:lpstr>
      <vt:lpstr>Fiabilitate la nivelul proceselor</vt:lpstr>
      <vt:lpstr>La cursul practic... failure models</vt:lpstr>
      <vt:lpstr>Toleranta la defecte bizantine</vt:lpstr>
      <vt:lpstr>PowerPoint Presentation</vt:lpstr>
      <vt:lpstr>Agreement algorithms</vt:lpstr>
      <vt:lpstr>Distributed consensus</vt:lpstr>
      <vt:lpstr>PowerPoint Presentation</vt:lpstr>
      <vt:lpstr>Algoritmul raft pentru consens</vt:lpstr>
      <vt:lpstr>Replicare master – slave</vt:lpstr>
      <vt:lpstr>Replicare master – slave</vt:lpstr>
      <vt:lpstr>Defectarea liderului</vt:lpstr>
      <vt:lpstr>Mesaje Heartbeat</vt:lpstr>
      <vt:lpstr>Alegere lider</vt:lpstr>
      <vt:lpstr>Aducerea nodurilor outdated la zi</vt:lpstr>
      <vt:lpstr>Replicarea Logului</vt:lpstr>
      <vt:lpstr>Aplicarea intrarilor din log</vt:lpstr>
      <vt:lpstr>Replicarea State Machine</vt:lpstr>
      <vt:lpstr>... Ne reintoarcem la defecte...</vt:lpstr>
      <vt:lpstr>Probleme cu raft…</vt:lpstr>
      <vt:lpstr>Probleme cu raft…</vt:lpstr>
      <vt:lpstr>Diverse cause ale defectelor bizantine</vt:lpstr>
      <vt:lpstr>Posibile contra-masuri</vt:lpstr>
      <vt:lpstr>Reality check </vt:lpstr>
      <vt:lpstr>Rezolvarea prin replicare...</vt:lpstr>
      <vt:lpstr>Problema celor doua armate</vt:lpstr>
      <vt:lpstr>Paradoxul celor doi generali</vt:lpstr>
      <vt:lpstr>Destul de usor, nu?</vt:lpstr>
      <vt:lpstr>Probabil ca nu…</vt:lpstr>
      <vt:lpstr>Paradoxul celor doi generali</vt:lpstr>
      <vt:lpstr>Problema generarilor bizantini</vt:lpstr>
      <vt:lpstr>Problema generalilor Bizantini</vt:lpstr>
      <vt:lpstr>Problema generalilor bizantini</vt:lpstr>
      <vt:lpstr>Problema generalilor bizantini</vt:lpstr>
      <vt:lpstr>Problema generalilor bizantini</vt:lpstr>
      <vt:lpstr>Problema generalilor bizantini Exemplul 1</vt:lpstr>
      <vt:lpstr>Problema generalilor bizantini Exemplul 2</vt:lpstr>
      <vt:lpstr>Problema generalilor bizantini</vt:lpstr>
      <vt:lpstr>Problema generalilor bizantini Exemplul 3</vt:lpstr>
      <vt:lpstr>Problema generalilor bizantini Exemplul 4</vt:lpstr>
      <vt:lpstr>Bitcoin / blockchain consensus</vt:lpstr>
      <vt:lpstr>Ce este bitcoin?</vt:lpstr>
      <vt:lpstr>Scurt istoric</vt:lpstr>
      <vt:lpstr>Adrese Bitcoin</vt:lpstr>
      <vt:lpstr>O tranzactie bitcoin (super simplificata)</vt:lpstr>
      <vt:lpstr>E suficient? Nu!</vt:lpstr>
      <vt:lpstr>Blockchain-ul bitcoin (super simplificat)</vt:lpstr>
      <vt:lpstr>Este de ajuns? Inca nu</vt:lpstr>
      <vt:lpstr>Transaction broadcasting</vt:lpstr>
      <vt:lpstr>Este de ajuns? Poate…</vt:lpstr>
      <vt:lpstr>Reaching blockchain consensus</vt:lpstr>
      <vt:lpstr>Blockchain forks</vt:lpstr>
      <vt:lpstr>Blockchain forks (2)</vt:lpstr>
      <vt:lpstr>E suficient? Aproape…</vt:lpstr>
      <vt:lpstr>Un atac bizantin</vt:lpstr>
      <vt:lpstr>Proof of work</vt:lpstr>
      <vt:lpstr>Atacuri 51%</vt:lpstr>
      <vt:lpstr>“SHA256 computation arms race”</vt:lpstr>
      <vt:lpstr>PowerPoint Presentation</vt:lpstr>
      <vt:lpstr>Condiții examen (primavara)</vt:lpstr>
      <vt:lpstr>Exemple de subiecte</vt:lpstr>
      <vt:lpstr>Condiții examen (toamna)</vt:lpstr>
      <vt:lpstr>Un model de subiect de examen la APD</vt:lpstr>
      <vt:lpstr>Un model de subiect de examen la APD</vt:lpstr>
      <vt:lpstr>Un model de subiect de examen la APD</vt:lpstr>
      <vt:lpstr>Detalii finale</vt:lpstr>
      <vt:lpstr>PowerPoint Presentation</vt:lpstr>
      <vt:lpstr>Distributed Commit</vt:lpstr>
      <vt:lpstr>Distributed Commit</vt:lpstr>
      <vt:lpstr>O tranzactie bancara distribuita</vt:lpstr>
      <vt:lpstr>One-phase Commit</vt:lpstr>
      <vt:lpstr>Transaction Processing (1)</vt:lpstr>
      <vt:lpstr>Transaction Processing (2)</vt:lpstr>
      <vt:lpstr>Two Phase Commit (2PC)</vt:lpstr>
      <vt:lpstr>Two-Phase Commit</vt:lpstr>
      <vt:lpstr>Two-Phase Commit</vt:lpstr>
      <vt:lpstr>Two-Phase Commit</vt:lpstr>
      <vt:lpstr>Two-Phase Commit</vt:lpstr>
    </vt:vector>
  </TitlesOfParts>
  <Manager/>
  <Company>University Politehnica of Bucharest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APD - Curs 13</dc:title>
  <dc:subject>Algoritmi pentru sisteme tolerante la defecte</dc:subject>
  <dc:creator>Ciprian Dobre</dc:creator>
  <cp:keywords/>
  <dc:description/>
  <cp:lastModifiedBy>Ciprian Mihai DOBRE (24408)</cp:lastModifiedBy>
  <cp:revision>858</cp:revision>
  <cp:lastPrinted>2019-09-24T17:29:59Z</cp:lastPrinted>
  <dcterms:created xsi:type="dcterms:W3CDTF">2004-11-16T16:03:16Z</dcterms:created>
  <dcterms:modified xsi:type="dcterms:W3CDTF">2020-01-16T17:51:04Z</dcterms:modified>
  <cp:category/>
</cp:coreProperties>
</file>